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816" r:id="rId2"/>
    <p:sldId id="4817" r:id="rId3"/>
    <p:sldId id="4818" r:id="rId4"/>
    <p:sldId id="4757" r:id="rId5"/>
    <p:sldId id="4758" r:id="rId6"/>
    <p:sldId id="4760" r:id="rId7"/>
    <p:sldId id="4762" r:id="rId8"/>
    <p:sldId id="4789" r:id="rId9"/>
    <p:sldId id="4755" r:id="rId10"/>
    <p:sldId id="4763" r:id="rId11"/>
    <p:sldId id="4764" r:id="rId12"/>
    <p:sldId id="4765" r:id="rId13"/>
    <p:sldId id="4766" r:id="rId14"/>
    <p:sldId id="4769" r:id="rId15"/>
    <p:sldId id="4770" r:id="rId16"/>
    <p:sldId id="4771" r:id="rId17"/>
    <p:sldId id="4774" r:id="rId18"/>
    <p:sldId id="4788" r:id="rId19"/>
    <p:sldId id="4783" r:id="rId20"/>
    <p:sldId id="4784" r:id="rId21"/>
    <p:sldId id="4805" r:id="rId22"/>
    <p:sldId id="4791" r:id="rId23"/>
    <p:sldId id="4792" r:id="rId24"/>
    <p:sldId id="4794" r:id="rId25"/>
    <p:sldId id="4795" r:id="rId26"/>
    <p:sldId id="4796" r:id="rId27"/>
    <p:sldId id="4806" r:id="rId28"/>
    <p:sldId id="4814" r:id="rId29"/>
    <p:sldId id="4813" r:id="rId30"/>
    <p:sldId id="4807" r:id="rId31"/>
    <p:sldId id="4808" r:id="rId32"/>
    <p:sldId id="4809" r:id="rId33"/>
    <p:sldId id="4810" r:id="rId34"/>
    <p:sldId id="4811" r:id="rId35"/>
    <p:sldId id="4812" r:id="rId36"/>
    <p:sldId id="4815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CF2997-613D-EE04-AF2A-841A36821E72}" name="李佳玲" initials="李佳玲" userId="S::caca@ssey.com.tw::28f7969e-bd9e-448f-912f-8baec3f65f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37048-6D0B-4248-AEBB-FCA50BB32EB0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76728-BFF2-4411-81FD-5AD699E2F2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321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5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5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1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73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563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3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0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5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08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24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3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67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18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17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83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19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05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05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14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6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06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9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27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62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19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1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06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19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00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5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3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6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1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64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99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8069A-6D0B-4821-96F1-D9DDC8A76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41A9E6-30CD-492D-B99F-79ADE0DE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6B729E-46E9-423F-8CDD-52BD8B5C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4E655E-78B3-4666-8CAC-66515B91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606D4D-948F-4C9E-BE68-CC780DAC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12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3C82AC-BA11-44BB-ACDB-C2D6C576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632C87E-9A3B-4EDF-A748-77531A9E7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C83B20-108D-46C4-B157-F918D19B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78E7D6-7A86-4D91-B2EF-4CF9148B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804753-FB76-4C1C-8D86-4928524D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64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732B8A6-7BCA-4700-A9EB-20CED8E9E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B60E313-A39D-4A0E-8636-808497121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C00D54-5B98-4CB3-A771-B6C016BD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5525CD-044C-4B7C-A989-34232A24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BBE2D0-FF95-41F4-BF63-758C7946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6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2C7775-CA64-4D48-8ECF-A7BD067C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198535-B9B9-4945-A99B-E035A264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BE4D1E-5451-40CF-957E-676EA4C6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7E019B-5F34-4D08-BB6C-3376BA9F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448EE7-0D86-464D-8880-BF4DC083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15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A69D98-F919-4E6E-9945-A1B9A278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41A7822-9407-408D-86AC-79DC0ED62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E9B942-ECAE-4842-8C11-DF0C2C8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4044D87-3915-4A6E-A77D-E5A3E4D6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BF14FF-47FA-4CC4-8269-9D2DB05B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369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F34D45-9CC0-44E6-BBD2-372E280A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C3BBEF-7D34-4B5A-9A5C-F32A6909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E5A7BE7-A62E-426F-840C-E5BB8EE8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3B1457-5047-441D-B87D-420C736C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04D231-4F6D-4E65-BEC5-7FF327C3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1A34A0-27C7-41F3-9AC6-1A3DE3B9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40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5F41A3-CCDB-436F-8CF2-D17CA053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914E35-91DA-4903-91D4-DD9C9043B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347F474-F3B5-4F23-A0F9-25E98F27B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2E3405-8302-4E5C-A9E9-E39BC5D82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C9DEADA-1753-4852-A1C0-C75C41C24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08F8835-4624-4CC9-BC1C-A37A60A7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0D48AE8-9983-410D-8B5B-FD7ED6DD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B005F72-9E85-42F1-A6DF-12FAA279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967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BFE86D-9FDC-4AC2-89BC-1639BE8D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019F4B7-6058-4B9C-BCF0-2BAD69C0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2A11D8-3BA5-4BBC-898A-A5942B9B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1C268F-9BE2-4164-9B17-AB55B534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04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5C409EA-03D4-4268-8028-E7391CC5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5856D9D-67D4-4BED-9F10-17DF30A5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4F08BF-1189-4A81-BA75-66057B21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949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5F5EBB-C798-4AB5-9CB7-902237F2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AE9AD2-01E4-4A5A-817B-35B6FEDD4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C32F32C-D66E-4417-BE7F-42B614CC5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97F5FA3-E8E7-4B31-8889-0F6C1B05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89FDA4E-C8A3-403B-91ED-7A9C5D6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4AEAD64-B309-4BD3-B975-1D81778E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22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F681A6-C4D1-4CB6-B531-0AA44181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36DC66-D9B7-432B-832B-B272FDF69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1EF790-88CF-4A1D-A8A7-2A5C4DF7B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A8D8E3C-8B35-4A0E-B50D-460772D5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00EC70F-8E0C-4A53-B5E2-F92D99C5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8C8207-122F-4C1F-A4D5-9CA75992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80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6FE51FC-7C61-4DAD-A93B-CB2E891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33E44F-B501-4825-A380-FD056E867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DC4E0D-34D4-4567-962E-F0E5F9AE2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EBBE-FFE3-40B5-945F-E2A881E3D3A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4D3F4C-934D-437F-82A7-9A1147CCF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3AF27D-40BC-4AB0-8EA0-BDCDFA0A5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70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ftedness.tyc.edu.t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/>
          <p:cNvSpPr>
            <a:spLocks noChangeArrowheads="1"/>
          </p:cNvSpPr>
          <p:nvPr/>
        </p:nvSpPr>
        <p:spPr bwMode="auto">
          <a:xfrm>
            <a:off x="4662241" y="3104448"/>
            <a:ext cx="5036764" cy="146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TW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Uighur" panose="02000000000000000000" pitchFamily="2" charset="-78"/>
                <a:ea typeface="微软雅黑" panose="020B0503020204020204" pitchFamily="34" charset="-122"/>
                <a:cs typeface="Microsoft Uighur" panose="02000000000000000000" pitchFamily="2" charset="-78"/>
                <a:sym typeface="+mn-lt"/>
              </a:rPr>
              <a:t>國中創造能力資優</a:t>
            </a:r>
            <a:endParaRPr lang="en-US" altLang="zh-TW" sz="2800" b="1" dirty="0">
              <a:solidFill>
                <a:schemeClr val="accent1">
                  <a:lumMod val="60000"/>
                  <a:lumOff val="40000"/>
                </a:schemeClr>
              </a:solidFill>
              <a:latin typeface="Microsoft Uighur" panose="02000000000000000000" pitchFamily="2" charset="-78"/>
              <a:ea typeface="微软雅黑" panose="020B0503020204020204" pitchFamily="34" charset="-122"/>
              <a:cs typeface="Microsoft Uighur" panose="02000000000000000000" pitchFamily="2" charset="-78"/>
              <a:sym typeface="+mn-lt"/>
            </a:endParaRPr>
          </a:p>
          <a:p>
            <a:pPr>
              <a:spcBef>
                <a:spcPct val="20000"/>
              </a:spcBef>
            </a:pPr>
            <a:r>
              <a:rPr lang="zh-TW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     操作流程說明</a:t>
            </a:r>
            <a:endParaRPr lang="en-US" altLang="zh-TW" sz="2800" b="1" dirty="0">
              <a:solidFill>
                <a:schemeClr val="accent1">
                  <a:lumMod val="60000"/>
                  <a:lumOff val="4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2800" b="1" dirty="0">
              <a:solidFill>
                <a:schemeClr val="accent1">
                  <a:lumMod val="60000"/>
                  <a:lumOff val="40000"/>
                </a:schemeClr>
              </a:solidFill>
              <a:latin typeface="Microsoft Uighur" panose="02000000000000000000" pitchFamily="2" charset="-78"/>
              <a:ea typeface="微软雅黑" panose="020B0503020204020204" pitchFamily="34" charset="-122"/>
              <a:cs typeface="Microsoft Uighur" panose="02000000000000000000" pitchFamily="2" charset="-78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529732" y="1833331"/>
            <a:ext cx="740713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3600" b="1" dirty="0"/>
              <a:t>111</a:t>
            </a:r>
            <a:r>
              <a:rPr lang="zh-TW" altLang="en-US" sz="3600" b="1" dirty="0"/>
              <a:t>學年度國民中小學資賦優異學生鑑定線上報名系統</a:t>
            </a:r>
            <a:endParaRPr lang="en-US" altLang="zh-CN" sz="5400" dirty="0">
              <a:solidFill>
                <a:srgbClr val="A79F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任意多边形: 形状 51"/>
          <p:cNvSpPr/>
          <p:nvPr/>
        </p:nvSpPr>
        <p:spPr>
          <a:xfrm rot="10800000">
            <a:off x="0" y="-12632"/>
            <a:ext cx="5228402" cy="195050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EC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54" name="任意多边形: 形状 53"/>
          <p:cNvSpPr/>
          <p:nvPr/>
        </p:nvSpPr>
        <p:spPr>
          <a:xfrm rot="10800000">
            <a:off x="2955385" y="-4714"/>
            <a:ext cx="4025535" cy="1244036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10800000" flipV="1">
            <a:off x="4662241" y="4862761"/>
            <a:ext cx="5323550" cy="1985999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2" name="任意多边形: 形状 11"/>
          <p:cNvSpPr/>
          <p:nvPr/>
        </p:nvSpPr>
        <p:spPr>
          <a:xfrm rot="10800000" flipV="1">
            <a:off x="8161173" y="5517532"/>
            <a:ext cx="4030827" cy="1331227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EC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2372729" y="4261923"/>
            <a:ext cx="8634577" cy="25960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47997" rIns="0" bIns="47997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系統開放報名時間如下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初選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:111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年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2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7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日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8:00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至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2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16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日中午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12:00</a:t>
            </a: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複選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:111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年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3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24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日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8:00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至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3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29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日中午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12:00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     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務必完成繳款始完成報名手續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)</a:t>
            </a:r>
          </a:p>
          <a:p>
            <a:pPr algn="ctr">
              <a:buNone/>
            </a:pPr>
            <a:endParaRPr sz="2800" b="1" dirty="0">
              <a:solidFill>
                <a:schemeClr val="accent1">
                  <a:lumMod val="60000"/>
                  <a:lumOff val="4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7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5288A535-8362-434D-87C6-A9C1795813D7}"/>
              </a:ext>
            </a:extLst>
          </p:cNvPr>
          <p:cNvGrpSpPr/>
          <p:nvPr/>
        </p:nvGrpSpPr>
        <p:grpSpPr>
          <a:xfrm>
            <a:off x="2247900" y="1123429"/>
            <a:ext cx="8373815" cy="5459074"/>
            <a:chOff x="2247900" y="1123429"/>
            <a:chExt cx="8373815" cy="5459074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7900" y="1123429"/>
              <a:ext cx="8373815" cy="5459074"/>
            </a:xfrm>
            <a:prstGeom prst="rect">
              <a:avLst/>
            </a:prstGeom>
          </p:spPr>
        </p:pic>
        <p:pic>
          <p:nvPicPr>
            <p:cNvPr id="4" name="圖片 3" descr="一張含有 文字 的圖片&#10;&#10;自動產生的描述">
              <a:extLst>
                <a:ext uri="{FF2B5EF4-FFF2-40B4-BE49-F238E27FC236}">
                  <a16:creationId xmlns:a16="http://schemas.microsoft.com/office/drawing/2014/main" id="{CC6AEF82-421B-47F9-8319-DF21EBBE9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8" t="15992" r="37665" b="19622"/>
            <a:stretch/>
          </p:blipFill>
          <p:spPr>
            <a:xfrm>
              <a:off x="5405422" y="1996440"/>
              <a:ext cx="2062163" cy="3514849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 ①</a:t>
            </a:r>
            <a:r>
              <a:rPr lang="zh-TW" altLang="en-US" dirty="0">
                <a:sym typeface="+mn-lt"/>
              </a:rPr>
              <a:t>選擇報名管道一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5020241" y="5241206"/>
            <a:ext cx="24473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3733002" y="5106152"/>
            <a:ext cx="1287239" cy="352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86347" y="5074824"/>
            <a:ext cx="36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1.</a:t>
            </a:r>
            <a:r>
              <a:rPr lang="zh-TW" altLang="en-US" dirty="0"/>
              <a:t>選擇管道一：書面審查</a:t>
            </a:r>
            <a:endParaRPr lang="en-US" altLang="zh-TW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565660" y="5660042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228372" y="5635615"/>
            <a:ext cx="453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點選儲存即可進行下一步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4857049" y="5848536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2DCCBA49-A945-4C30-AA43-E65A5BCBF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134" y="6118202"/>
            <a:ext cx="719253" cy="30197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4553746" y="6122217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749482" y="6118202"/>
            <a:ext cx="4939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下一步（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先點選儲存鍵後才顯示）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5327652" y="6261984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2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93271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②填寫報名資料</a:t>
            </a:r>
            <a:r>
              <a:rPr lang="en-US" altLang="zh-TW" dirty="0">
                <a:sym typeface="+mn-lt"/>
              </a:rPr>
              <a:t>&amp;</a:t>
            </a:r>
            <a:r>
              <a:rPr lang="zh-TW" altLang="en-US" dirty="0">
                <a:sym typeface="+mn-lt"/>
              </a:rPr>
              <a:t>資料檢附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833" y="1172256"/>
            <a:ext cx="4794510" cy="532218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5488" y="2263688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填寫報名資料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之欄位均為必填欄位，填寫完成請儲存並按下一步。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5153871" y="5889512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921917" y="5786503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點選儲存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542294" y="6017336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559741" y="6194612"/>
            <a:ext cx="813289" cy="2101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937349" y="6113076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6375855" y="6274919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9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872C7873-4DF7-40AB-B5B1-1DBC9BC53369}"/>
              </a:ext>
            </a:extLst>
          </p:cNvPr>
          <p:cNvGrpSpPr/>
          <p:nvPr/>
        </p:nvGrpSpPr>
        <p:grpSpPr>
          <a:xfrm>
            <a:off x="4624087" y="771848"/>
            <a:ext cx="3864173" cy="6047376"/>
            <a:chOff x="4668911" y="824158"/>
            <a:chExt cx="3864173" cy="604737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9606" y="824158"/>
              <a:ext cx="3863478" cy="5950856"/>
            </a:xfrm>
            <a:prstGeom prst="rect">
              <a:avLst/>
            </a:prstGeom>
          </p:spPr>
        </p:pic>
        <p:pic>
          <p:nvPicPr>
            <p:cNvPr id="8" name="圖片 7" descr="一張含有 文字 的圖片&#10;&#10;自動產生的描述">
              <a:extLst>
                <a:ext uri="{FF2B5EF4-FFF2-40B4-BE49-F238E27FC236}">
                  <a16:creationId xmlns:a16="http://schemas.microsoft.com/office/drawing/2014/main" id="{218D5BB7-7E62-4ED0-8AED-EB0729170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7" t="7105" b="83079"/>
            <a:stretch/>
          </p:blipFill>
          <p:spPr>
            <a:xfrm>
              <a:off x="5318760" y="1231900"/>
              <a:ext cx="3213412" cy="604520"/>
            </a:xfrm>
            <a:prstGeom prst="rect">
              <a:avLst/>
            </a:prstGeom>
          </p:spPr>
        </p:pic>
        <p:pic>
          <p:nvPicPr>
            <p:cNvPr id="23" name="圖片 22" descr="一張含有 文字 的圖片&#10;&#10;自動產生的描述">
              <a:extLst>
                <a:ext uri="{FF2B5EF4-FFF2-40B4-BE49-F238E27FC236}">
                  <a16:creationId xmlns:a16="http://schemas.microsoft.com/office/drawing/2014/main" id="{16946B81-D93E-4923-A4EF-1FE1E6783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37"/>
            <a:stretch/>
          </p:blipFill>
          <p:spPr>
            <a:xfrm>
              <a:off x="4668911" y="4526280"/>
              <a:ext cx="3862949" cy="2345254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7396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③填寫鑑定觀察推薦表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313098" y="2434428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學生鑑定觀察推薦表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請儲存並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按下一步。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5483499" y="6326116"/>
            <a:ext cx="309502" cy="2129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271417" y="6095284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點選儲存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793001" y="6432567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834094" y="6590157"/>
            <a:ext cx="376696" cy="20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7271417" y="6449892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 flipV="1">
            <a:off x="6210790" y="6675898"/>
            <a:ext cx="1015803" cy="14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3E7C9BA3-751B-41A0-8390-61D4F0DB35D1}"/>
              </a:ext>
            </a:extLst>
          </p:cNvPr>
          <p:cNvSpPr/>
          <p:nvPr/>
        </p:nvSpPr>
        <p:spPr>
          <a:xfrm>
            <a:off x="5498445" y="4522925"/>
            <a:ext cx="432056" cy="2235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3CB9066-9926-418A-A297-5D3BDFFD96B8}"/>
              </a:ext>
            </a:extLst>
          </p:cNvPr>
          <p:cNvSpPr txBox="1"/>
          <p:nvPr/>
        </p:nvSpPr>
        <p:spPr>
          <a:xfrm>
            <a:off x="5973427" y="4403874"/>
            <a:ext cx="277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點選即可查看範例</a:t>
            </a:r>
            <a:endParaRPr lang="en-US" altLang="zh-TW" sz="24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3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A663A618-2F0D-4A91-983A-59C54B68F4FB}"/>
              </a:ext>
            </a:extLst>
          </p:cNvPr>
          <p:cNvGrpSpPr/>
          <p:nvPr/>
        </p:nvGrpSpPr>
        <p:grpSpPr>
          <a:xfrm>
            <a:off x="1688812" y="1542948"/>
            <a:ext cx="8612969" cy="4671595"/>
            <a:chOff x="1688812" y="1542948"/>
            <a:chExt cx="8612969" cy="4671595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8812" y="1542948"/>
              <a:ext cx="8612969" cy="4671595"/>
            </a:xfrm>
            <a:prstGeom prst="rect">
              <a:avLst/>
            </a:prstGeom>
          </p:spPr>
        </p:pic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9FEBAC8B-342D-40A1-A018-6A36A6CDB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3" t="16575" r="7721" b="76304"/>
            <a:stretch/>
          </p:blipFill>
          <p:spPr>
            <a:xfrm>
              <a:off x="3723431" y="2546181"/>
              <a:ext cx="5979369" cy="459115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80063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④上傳競賽表現優異佐證資料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07254" y="4927835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競賽表現優異佐證資料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下載資料表填寫後</a:t>
            </a:r>
            <a:r>
              <a:rPr lang="zh-TW" altLang="en-US" sz="2400" b="1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上傳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8649643" y="2546181"/>
            <a:ext cx="901765" cy="459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9358579" y="3021720"/>
            <a:ext cx="2641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填寫後</a:t>
            </a:r>
            <a:r>
              <a:rPr lang="zh-TW" altLang="en-US" sz="2400" b="1" u="sng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掃描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上傳，可多筆上傳其他相關佐證資料</a:t>
            </a:r>
            <a:endParaRPr lang="en-US" altLang="zh-TW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8852291" y="4442643"/>
            <a:ext cx="1012577" cy="395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10127298" y="4469306"/>
            <a:ext cx="206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請下載表單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9864868" y="4723913"/>
            <a:ext cx="381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4391840" y="4330696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5769448" y="4296579"/>
            <a:ext cx="146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5207954" y="4458421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D9E40789-582C-4D46-A51E-BDB86C6F81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80581" y="3141461"/>
            <a:ext cx="571304" cy="298975"/>
          </a:xfrm>
          <a:prstGeom prst="bentConnector3">
            <a:avLst>
              <a:gd name="adj1" fmla="val 10021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9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⑤確認資料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086" y="1088203"/>
            <a:ext cx="7243951" cy="560748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526385" y="3203920"/>
            <a:ext cx="368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報名資料確認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即將完成報名，請再次確認資料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4243028" y="1936439"/>
            <a:ext cx="2533862" cy="2103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561581" y="2834588"/>
            <a:ext cx="45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檢視所有流程均已完成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反白項目不須理會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6763810" y="3031420"/>
            <a:ext cx="7798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4912817" y="4146443"/>
            <a:ext cx="721222" cy="719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6215646" y="4381404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確認無誤，請勾選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5634039" y="453723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6DEF03F-436C-4B24-A3E7-7329DC962C17}"/>
              </a:ext>
            </a:extLst>
          </p:cNvPr>
          <p:cNvSpPr/>
          <p:nvPr/>
        </p:nvSpPr>
        <p:spPr>
          <a:xfrm>
            <a:off x="3948888" y="5898467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7AF4C08-0058-4509-AAEC-E8018370662B}"/>
              </a:ext>
            </a:extLst>
          </p:cNvPr>
          <p:cNvSpPr txBox="1"/>
          <p:nvPr/>
        </p:nvSpPr>
        <p:spPr>
          <a:xfrm>
            <a:off x="5498894" y="5788872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完成報名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60BE514-50CB-45B0-9AE0-B171A9ECC5BA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4765002" y="6019705"/>
            <a:ext cx="733892" cy="64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ECCF7657-AEFC-449C-9B7F-4DBC8A16A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605" y="6323496"/>
            <a:ext cx="483178" cy="20026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4685605" y="633167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6063213" y="6297553"/>
            <a:ext cx="459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點選完成報名後顯示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5501719" y="6459396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9C68A4FE-82A2-4EBF-8329-297B76FFA612}"/>
              </a:ext>
            </a:extLst>
          </p:cNvPr>
          <p:cNvGrpSpPr/>
          <p:nvPr/>
        </p:nvGrpSpPr>
        <p:grpSpPr>
          <a:xfrm>
            <a:off x="665038" y="1589258"/>
            <a:ext cx="8490342" cy="4605083"/>
            <a:chOff x="665038" y="1589258"/>
            <a:chExt cx="8490342" cy="460508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038" y="1589258"/>
              <a:ext cx="8490342" cy="4605082"/>
            </a:xfrm>
            <a:prstGeom prst="rect">
              <a:avLst/>
            </a:prstGeom>
          </p:spPr>
        </p:pic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BD896F62-86D1-44A8-A61D-4BD01C745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6" t="52857" b="12446"/>
            <a:stretch/>
          </p:blipFill>
          <p:spPr>
            <a:xfrm>
              <a:off x="1926336" y="4388657"/>
              <a:ext cx="7229044" cy="1805684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⑥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進行繳費，完成報名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73204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76617" y="4363198"/>
            <a:ext cx="2332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繳費列印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若需至超商或郵局或臺銀繳費，請至此頁面列印繳費單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2511451" y="2768898"/>
            <a:ext cx="4230008" cy="1604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5CF5DA9-9809-4AA5-AFA5-41E3DE562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982" y="5421350"/>
            <a:ext cx="931854" cy="36933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436868" y="3284173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檢視繳費狀態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741459" y="3515006"/>
            <a:ext cx="6954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2511452" y="4438644"/>
            <a:ext cx="1566424" cy="369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7089163" y="4317031"/>
            <a:ext cx="3824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如需至超商／郵局</a:t>
            </a:r>
            <a:r>
              <a:rPr lang="en-US" altLang="zh-TW" dirty="0"/>
              <a:t>/</a:t>
            </a:r>
            <a:r>
              <a:rPr lang="zh-TW" altLang="en-US" dirty="0"/>
              <a:t>臺銀繳款，請下載列印繳費單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4078414" y="4600301"/>
            <a:ext cx="29015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335877" y="545973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4719739" y="5312732"/>
            <a:ext cx="271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繳費完成</a:t>
            </a:r>
            <a:endParaRPr lang="en-US" altLang="zh-TW" dirty="0"/>
          </a:p>
          <a:p>
            <a:r>
              <a:rPr lang="zh-TW" altLang="en-US" dirty="0"/>
              <a:t>即可進行下一步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151991" y="5587457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A422447-3D7A-41FD-9B1B-770095330D2B}"/>
              </a:ext>
            </a:extLst>
          </p:cNvPr>
          <p:cNvSpPr txBox="1"/>
          <p:nvPr/>
        </p:nvSpPr>
        <p:spPr>
          <a:xfrm>
            <a:off x="7786041" y="210431"/>
            <a:ext cx="4150555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ATM/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線上轉帳或列印繳費單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34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⑦報名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資料審查結果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347" y="1259394"/>
            <a:ext cx="8870986" cy="481154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263193" y="4766274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查看報名資料審查結果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請於此查看結果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8527227" y="4416678"/>
            <a:ext cx="913376" cy="433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833849" y="2566137"/>
            <a:ext cx="3358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待承辦學校審查完成，即可查看報名結果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8479834" y="2907868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7074569" y="2727465"/>
            <a:ext cx="1405266" cy="496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9644076" y="4443108"/>
            <a:ext cx="280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下載審查結果</a:t>
            </a:r>
            <a:endParaRPr lang="en-US" altLang="zh-TW" dirty="0"/>
          </a:p>
          <a:p>
            <a:r>
              <a:rPr lang="zh-TW" altLang="en-US" dirty="0"/>
              <a:t>    通知單留存          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9440603" y="4635893"/>
            <a:ext cx="288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9F1E101F-38BA-4B33-945E-03A1D15061C9}"/>
              </a:ext>
            </a:extLst>
          </p:cNvPr>
          <p:cNvSpPr/>
          <p:nvPr/>
        </p:nvSpPr>
        <p:spPr>
          <a:xfrm>
            <a:off x="1277347" y="4150008"/>
            <a:ext cx="1255146" cy="32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6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7" y="151032"/>
            <a:ext cx="10479424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⑧管道一書面審查結果通知單</a:t>
            </a:r>
            <a:r>
              <a:rPr lang="zh-TW" altLang="en-US" u="sng" dirty="0">
                <a:sym typeface="+mn-lt"/>
              </a:rPr>
              <a:t>示意圖</a:t>
            </a:r>
            <a:endParaRPr lang="zh-CN" altLang="en-US" u="sng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31684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EC5ADE-6884-4AF0-BD1E-907C13D3C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635" y="1097215"/>
            <a:ext cx="3855383" cy="54320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4667055" y="2760640"/>
            <a:ext cx="7524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請考生逕至本報名系統</a:t>
            </a:r>
            <a:endParaRPr lang="en-US" altLang="zh-TW" sz="32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TW" altLang="en-US" sz="32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查詢書面審查結果</a:t>
            </a:r>
            <a:endParaRPr lang="en-US" altLang="zh-TW" sz="32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TW" sz="2400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左圖為通知單示意圖，僅供參考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zh-TW" altLang="en-US" sz="2400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77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10800000" flipV="1">
            <a:off x="4662241" y="1606366"/>
            <a:ext cx="3472299" cy="1762275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 flipV="1">
            <a:off x="3897390" y="2264747"/>
            <a:ext cx="2347177" cy="110389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050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0486" y="2058310"/>
            <a:ext cx="3492765" cy="1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altLang="zh-TW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en-US" sz="9102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676663" y="4529186"/>
            <a:ext cx="460825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76663" y="3682898"/>
            <a:ext cx="5233388" cy="787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管道二</a:t>
            </a:r>
            <a:r>
              <a:rPr lang="en-US" altLang="zh-TW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測驗方式</a:t>
            </a:r>
            <a:endParaRPr lang="zh-CN" altLang="en-US" sz="5120" b="1" dirty="0">
              <a:solidFill>
                <a:schemeClr val="bg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66467D9-DF11-493B-9879-E6828443F310}"/>
              </a:ext>
            </a:extLst>
          </p:cNvPr>
          <p:cNvSpPr txBox="1"/>
          <p:nvPr/>
        </p:nvSpPr>
        <p:spPr>
          <a:xfrm>
            <a:off x="4170486" y="4688976"/>
            <a:ext cx="3952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2pPr marL="162552" lvl="1" indent="-162552">
              <a:buFont typeface="Arial" panose="020B0604020202020204" pitchFamily="34" charset="0"/>
              <a:buChar char="•"/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2pPr>
          </a:lstStyle>
          <a:p>
            <a:pPr lvl="1"/>
            <a:r>
              <a:rPr lang="zh-TW" altLang="en-US" dirty="0">
                <a:sym typeface="+mn-lt"/>
              </a:rPr>
              <a:t>初選</a:t>
            </a:r>
            <a:r>
              <a:rPr lang="en-US" altLang="zh-TW" dirty="0">
                <a:sym typeface="+mn-lt"/>
              </a:rPr>
              <a:t>(</a:t>
            </a:r>
            <a:r>
              <a:rPr lang="zh-TW" altLang="en-US" dirty="0">
                <a:sym typeface="+mn-lt"/>
              </a:rPr>
              <a:t>性向測驗</a:t>
            </a:r>
            <a:r>
              <a:rPr lang="en-US" altLang="zh-TW" dirty="0">
                <a:sym typeface="+mn-lt"/>
              </a:rPr>
              <a:t>)</a:t>
            </a:r>
            <a:r>
              <a:rPr lang="zh-TW" altLang="en-US" dirty="0">
                <a:sym typeface="+mn-lt"/>
              </a:rPr>
              <a:t>報名</a:t>
            </a:r>
            <a:endParaRPr lang="en-US" altLang="zh-CN" dirty="0"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2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F86306B5-ED15-4EF5-81BB-D4FA93036550}"/>
              </a:ext>
            </a:extLst>
          </p:cNvPr>
          <p:cNvGrpSpPr/>
          <p:nvPr/>
        </p:nvGrpSpPr>
        <p:grpSpPr>
          <a:xfrm>
            <a:off x="1784534" y="1047033"/>
            <a:ext cx="8373815" cy="5459074"/>
            <a:chOff x="1784534" y="1047033"/>
            <a:chExt cx="8373815" cy="5459074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95D15CC-4A62-400E-9F4C-E1739CCE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84534" y="1047033"/>
              <a:ext cx="8373815" cy="5459074"/>
            </a:xfrm>
            <a:prstGeom prst="rect">
              <a:avLst/>
            </a:prstGeom>
          </p:spPr>
        </p:pic>
        <p:pic>
          <p:nvPicPr>
            <p:cNvPr id="3" name="圖片 2" descr="一張含有 文字 的圖片&#10;&#10;自動產生的描述">
              <a:extLst>
                <a:ext uri="{FF2B5EF4-FFF2-40B4-BE49-F238E27FC236}">
                  <a16:creationId xmlns:a16="http://schemas.microsoft.com/office/drawing/2014/main" id="{FAB157F5-7E6A-4EDF-A084-187E1F5B6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8" t="16831" r="40139" b="17144"/>
            <a:stretch/>
          </p:blipFill>
          <p:spPr>
            <a:xfrm>
              <a:off x="4947103" y="1965965"/>
              <a:ext cx="1849938" cy="3604254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en-US" altLang="zh-TW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 </a:t>
            </a:r>
            <a:r>
              <a:rPr lang="en-US" altLang="zh-TW" sz="3792" b="0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①</a:t>
            </a:r>
            <a:r>
              <a:rPr lang="zh-TW" altLang="en-US" dirty="0">
                <a:sym typeface="+mn-lt"/>
              </a:rPr>
              <a:t>選擇報名管道二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6070572" y="5193638"/>
            <a:ext cx="126756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5092241" y="5058585"/>
            <a:ext cx="978331" cy="327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31934" y="5008972"/>
            <a:ext cx="36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1.</a:t>
            </a:r>
            <a:r>
              <a:rPr lang="zh-TW" altLang="en-US" dirty="0"/>
              <a:t>選擇管道二：參加測驗</a:t>
            </a:r>
            <a:endParaRPr lang="en-US" altLang="zh-TW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103964" y="5563561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5766676" y="5600216"/>
            <a:ext cx="453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點選儲存即可進行下一步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4395353" y="5813137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326726" y="6074440"/>
            <a:ext cx="552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下一步（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先點選儲存鍵後才顯示）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4901805" y="6256603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C2BEBAFE-240E-42E0-AAC3-80DDE5C43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550" y="6068295"/>
            <a:ext cx="651966" cy="27022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4088516" y="6060034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209349"/>
            <a:ext cx="8853036" cy="4669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034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入口首頁：</a:t>
            </a:r>
            <a:r>
              <a:rPr lang="en-US" altLang="zh-TW" dirty="0">
                <a:sym typeface="+mn-lt"/>
                <a:hlinkClick r:id="rId3"/>
              </a:rPr>
              <a:t>https://www.giftedness.tyc.edu.tw/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57162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請選擇欲報名的項目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Microsoft JhengHei U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Microsoft JhengHei UI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1" y="1057285"/>
            <a:ext cx="9789535" cy="55913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3899646-F80C-4695-A67C-915BD1B5CD59}"/>
              </a:ext>
            </a:extLst>
          </p:cNvPr>
          <p:cNvSpPr/>
          <p:nvPr/>
        </p:nvSpPr>
        <p:spPr>
          <a:xfrm>
            <a:off x="6500355" y="1809455"/>
            <a:ext cx="3513221" cy="2069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 UI" panose="020B0604030504040204" pitchFamily="34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BBA90E6-EBF4-4B08-974C-B3B0E02CD37C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0013576" y="2844170"/>
            <a:ext cx="182833" cy="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BCCA9309-8F81-4A0B-850D-6ED6F22A5C3B}"/>
              </a:ext>
            </a:extLst>
          </p:cNvPr>
          <p:cNvSpPr txBox="1"/>
          <p:nvPr/>
        </p:nvSpPr>
        <p:spPr>
          <a:xfrm>
            <a:off x="10196409" y="2613337"/>
            <a:ext cx="204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TW" altLang="en-US" dirty="0"/>
              <a:t>點選報名項目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882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93271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②</a:t>
            </a:r>
            <a:r>
              <a:rPr lang="zh-TW" altLang="en-US" dirty="0">
                <a:sym typeface="+mn-lt"/>
              </a:rPr>
              <a:t>填寫報名資料</a:t>
            </a:r>
            <a:r>
              <a:rPr lang="en-US" altLang="zh-TW" dirty="0">
                <a:sym typeface="+mn-lt"/>
              </a:rPr>
              <a:t>&amp;</a:t>
            </a:r>
            <a:r>
              <a:rPr lang="zh-TW" altLang="en-US" dirty="0">
                <a:sym typeface="+mn-lt"/>
              </a:rPr>
              <a:t>資料檢附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083" y="983239"/>
            <a:ext cx="5192555" cy="576403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263193" y="2315837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填寫報名資料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之欄位均為必填欄位，填寫完成請儲存並按下一步。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4905033" y="6120312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691177" y="5981937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點選儲存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293456" y="6248136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397746" y="641206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775354" y="6377944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6213860" y="6539787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2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B7F59270-6C99-48B0-84FB-773C210B0D0F}"/>
              </a:ext>
            </a:extLst>
          </p:cNvPr>
          <p:cNvGrpSpPr/>
          <p:nvPr/>
        </p:nvGrpSpPr>
        <p:grpSpPr>
          <a:xfrm>
            <a:off x="4662740" y="765979"/>
            <a:ext cx="3837730" cy="5990823"/>
            <a:chOff x="4695930" y="864706"/>
            <a:chExt cx="3837730" cy="599082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5930" y="864706"/>
              <a:ext cx="3837153" cy="5910308"/>
            </a:xfrm>
            <a:prstGeom prst="rect">
              <a:avLst/>
            </a:prstGeom>
          </p:spPr>
        </p:pic>
        <p:pic>
          <p:nvPicPr>
            <p:cNvPr id="6" name="圖片 5" descr="一張含有 文字 的圖片&#10;&#10;自動產生的描述">
              <a:extLst>
                <a:ext uri="{FF2B5EF4-FFF2-40B4-BE49-F238E27FC236}">
                  <a16:creationId xmlns:a16="http://schemas.microsoft.com/office/drawing/2014/main" id="{EC93BEFF-4C93-43DA-AC46-F6DA2619B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8" t="7137" b="81807"/>
            <a:stretch/>
          </p:blipFill>
          <p:spPr>
            <a:xfrm>
              <a:off x="5271135" y="1284900"/>
              <a:ext cx="3260490" cy="676748"/>
            </a:xfrm>
            <a:prstGeom prst="rect">
              <a:avLst/>
            </a:prstGeom>
          </p:spPr>
        </p:pic>
        <p:pic>
          <p:nvPicPr>
            <p:cNvPr id="18" name="圖片 17" descr="一張含有 文字 的圖片&#10;&#10;自動產生的描述">
              <a:extLst>
                <a:ext uri="{FF2B5EF4-FFF2-40B4-BE49-F238E27FC236}">
                  <a16:creationId xmlns:a16="http://schemas.microsoft.com/office/drawing/2014/main" id="{3ECF5270-C310-45F0-8507-13B3FD606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45"/>
            <a:stretch/>
          </p:blipFill>
          <p:spPr>
            <a:xfrm>
              <a:off x="4696060" y="4440429"/>
              <a:ext cx="3837600" cy="2415100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904955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 ③填寫鑑定觀察推薦表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313098" y="2434428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學生鑑定觀察推薦表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請儲存並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按下一步。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5490756" y="6272965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211214" y="6063215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點選儲存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891794" y="6356150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878918" y="6524880"/>
            <a:ext cx="376696" cy="20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7271417" y="6449892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 flipV="1">
            <a:off x="6255614" y="6624963"/>
            <a:ext cx="1015803" cy="14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51E65FF-663A-4517-A04A-48D5DDA1129A}"/>
              </a:ext>
            </a:extLst>
          </p:cNvPr>
          <p:cNvSpPr/>
          <p:nvPr/>
        </p:nvSpPr>
        <p:spPr>
          <a:xfrm>
            <a:off x="5526539" y="4489281"/>
            <a:ext cx="432056" cy="2235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9219D65-6CC5-4383-8B79-69B9256D46AB}"/>
              </a:ext>
            </a:extLst>
          </p:cNvPr>
          <p:cNvSpPr txBox="1"/>
          <p:nvPr/>
        </p:nvSpPr>
        <p:spPr>
          <a:xfrm>
            <a:off x="5989075" y="4415504"/>
            <a:ext cx="277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點選即可查看範例</a:t>
            </a:r>
            <a:endParaRPr lang="en-US" altLang="zh-TW" sz="24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85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④確認資料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11" y="1073285"/>
            <a:ext cx="7348817" cy="545259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627847" y="3268938"/>
            <a:ext cx="2460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報名資料確認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即將完成報名，請再次確認資料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4275331" y="1979474"/>
            <a:ext cx="2704589" cy="1829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062755" y="2708140"/>
            <a:ext cx="45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檢視所有流程均已完成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反白項目不須理會</a:t>
            </a:r>
            <a:r>
              <a:rPr lang="en-US" altLang="zh-TW" dirty="0"/>
              <a:t>)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6979920" y="3031420"/>
            <a:ext cx="5099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4986997" y="3924977"/>
            <a:ext cx="721222" cy="719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6309606" y="4099935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確認無誤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5708219" y="429818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6DEF03F-436C-4B24-A3E7-7329DC962C17}"/>
              </a:ext>
            </a:extLst>
          </p:cNvPr>
          <p:cNvSpPr/>
          <p:nvPr/>
        </p:nvSpPr>
        <p:spPr>
          <a:xfrm>
            <a:off x="3974587" y="570367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7AF4C08-0058-4509-AAEC-E8018370662B}"/>
              </a:ext>
            </a:extLst>
          </p:cNvPr>
          <p:cNvSpPr txBox="1"/>
          <p:nvPr/>
        </p:nvSpPr>
        <p:spPr>
          <a:xfrm>
            <a:off x="5617642" y="5623526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完成報名</a:t>
            </a:r>
            <a:endParaRPr lang="en-US" altLang="zh-TW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60BE514-50CB-45B0-9AE0-B171A9ECC5BA}"/>
              </a:ext>
            </a:extLst>
          </p:cNvPr>
          <p:cNvCxnSpPr>
            <a:cxnSpLocks/>
          </p:cNvCxnSpPr>
          <p:nvPr/>
        </p:nvCxnSpPr>
        <p:spPr>
          <a:xfrm>
            <a:off x="4790701" y="5831398"/>
            <a:ext cx="826941" cy="1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ECCF7657-AEFC-449C-9B7F-4DBC8A16A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444" y="6125247"/>
            <a:ext cx="581606" cy="24106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4881444" y="612384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6259052" y="6078984"/>
            <a:ext cx="501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5.</a:t>
            </a:r>
            <a:r>
              <a:rPr lang="zh-TW" altLang="en-US" dirty="0"/>
              <a:t>下一步</a:t>
            </a:r>
            <a:r>
              <a:rPr lang="en-US" altLang="zh-TW" dirty="0"/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先點選完成報名後顯示</a:t>
            </a:r>
            <a:r>
              <a:rPr lang="en-US" altLang="zh-TW" dirty="0"/>
              <a:t>)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5697558" y="6250987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19B781C8-E678-48A4-B3B9-ECAC4DC9053B}"/>
              </a:ext>
            </a:extLst>
          </p:cNvPr>
          <p:cNvGrpSpPr/>
          <p:nvPr/>
        </p:nvGrpSpPr>
        <p:grpSpPr>
          <a:xfrm>
            <a:off x="1611146" y="1589259"/>
            <a:ext cx="7545687" cy="4091922"/>
            <a:chOff x="1611146" y="1589259"/>
            <a:chExt cx="7545687" cy="409192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1146" y="1589259"/>
              <a:ext cx="7544232" cy="4091922"/>
            </a:xfrm>
            <a:prstGeom prst="rect">
              <a:avLst/>
            </a:prstGeom>
          </p:spPr>
        </p:pic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8B7FD176-5033-4A88-9478-28B15636C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2" t="53366" b="11834"/>
            <a:stretch/>
          </p:blipFill>
          <p:spPr>
            <a:xfrm>
              <a:off x="3115724" y="4071547"/>
              <a:ext cx="6041109" cy="1609633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⑤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繳費後始完成報名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526385" y="4176009"/>
            <a:ext cx="2553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繳費列印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請至此頁面查看繳費資訊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237592" y="2337005"/>
            <a:ext cx="4230008" cy="17345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5CF5DA9-9809-4AA5-AFA5-41E3DE562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732" y="4930375"/>
            <a:ext cx="782053" cy="30996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135372" y="2967335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檢視繳費狀態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7487772" y="3198168"/>
            <a:ext cx="6323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3289982" y="4115704"/>
            <a:ext cx="1400803" cy="309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7577144" y="4176009"/>
            <a:ext cx="3409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如需至超商／郵局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臺銀繳款，請下載列印繳費單</a:t>
            </a:r>
            <a:endParaRPr lang="en-US" altLang="zh-TW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954628" y="4968757"/>
            <a:ext cx="719092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030114" y="4899409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繳費完成</a:t>
            </a:r>
            <a:endParaRPr lang="en-US" altLang="zh-TW" dirty="0"/>
          </a:p>
          <a:p>
            <a:r>
              <a:rPr lang="zh-TW" altLang="en-US" dirty="0"/>
              <a:t>即可進行下一步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673720" y="5065948"/>
            <a:ext cx="41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067A30E-3684-49A3-95DD-A60AA1B04B7C}"/>
              </a:ext>
            </a:extLst>
          </p:cNvPr>
          <p:cNvSpPr txBox="1"/>
          <p:nvPr/>
        </p:nvSpPr>
        <p:spPr>
          <a:xfrm>
            <a:off x="5352596" y="880940"/>
            <a:ext cx="6368010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ATM/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線上轉帳或列印繳費單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B74947-DEA3-4BE6-9D9E-7BD4AAB6365D}"/>
              </a:ext>
            </a:extLst>
          </p:cNvPr>
          <p:cNvSpPr/>
          <p:nvPr/>
        </p:nvSpPr>
        <p:spPr>
          <a:xfrm>
            <a:off x="1575734" y="3803681"/>
            <a:ext cx="855419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肘形接點 6">
            <a:extLst>
              <a:ext uri="{FF2B5EF4-FFF2-40B4-BE49-F238E27FC236}">
                <a16:creationId xmlns:a16="http://schemas.microsoft.com/office/drawing/2014/main" id="{06525F14-74CD-488A-B91F-BBA8419D0B03}"/>
              </a:ext>
            </a:extLst>
          </p:cNvPr>
          <p:cNvCxnSpPr>
            <a:cxnSpLocks/>
          </p:cNvCxnSpPr>
          <p:nvPr/>
        </p:nvCxnSpPr>
        <p:spPr>
          <a:xfrm>
            <a:off x="4690785" y="4254466"/>
            <a:ext cx="2810432" cy="387047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⑥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報名資料審查結果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659" y="1247216"/>
            <a:ext cx="8551244" cy="463811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76617" y="4305867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查看審查結果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請於此查看結果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322662" y="2607285"/>
            <a:ext cx="330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待承辦學校審查完成，即可查看報名結果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7902360" y="2794291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6951814" y="2613888"/>
            <a:ext cx="938971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4406560" y="4088546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738764" y="4031256"/>
            <a:ext cx="286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TW" altLang="en-US" dirty="0"/>
              <a:t>３</a:t>
            </a:r>
            <a:r>
              <a:rPr lang="en-US" altLang="zh-TW" dirty="0"/>
              <a:t>.</a:t>
            </a:r>
            <a:r>
              <a:rPr lang="zh-TW" altLang="en-US" dirty="0"/>
              <a:t> 下一步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5222674" y="4250996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2FBEB88-ED38-4F26-BD39-753FCC3E7F89}"/>
              </a:ext>
            </a:extLst>
          </p:cNvPr>
          <p:cNvSpPr/>
          <p:nvPr/>
        </p:nvSpPr>
        <p:spPr>
          <a:xfrm>
            <a:off x="1528659" y="4012599"/>
            <a:ext cx="1255146" cy="32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748" y="1438985"/>
            <a:ext cx="8427833" cy="4571178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⑦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填寫初選健康聲明切結書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31398" y="4828063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初選健康聲明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請於此詳閱並勾選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010521" y="4888768"/>
            <a:ext cx="913376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371158" y="2923867"/>
            <a:ext cx="2689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請詳閱所有資訊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7918244" y="3131176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4167635" y="4907129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儲存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3941949" y="5062505"/>
            <a:ext cx="288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001958" y="405558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4396854" y="3999706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 勾選同意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3815247" y="4184372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6641E055-ACEF-4CEB-BD1B-7F918579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93" y="5395042"/>
            <a:ext cx="726298" cy="30339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3815247" y="5382826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192855" y="5348708"/>
            <a:ext cx="436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5.</a:t>
            </a:r>
            <a:r>
              <a:rPr lang="zh-TW" altLang="en-US" dirty="0"/>
              <a:t>下一步</a:t>
            </a:r>
            <a:r>
              <a:rPr lang="en-US" altLang="zh-TW" dirty="0"/>
              <a:t>(</a:t>
            </a:r>
            <a:r>
              <a:rPr lang="zh-TW" altLang="en-US" dirty="0"/>
              <a:t>點選儲存鍵後顯示</a:t>
            </a:r>
            <a:r>
              <a:rPr lang="en-US" altLang="zh-TW" dirty="0"/>
              <a:t>)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4631361" y="5510551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1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146" y="1303007"/>
            <a:ext cx="8071994" cy="4378174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⑧</a:t>
            </a: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下載初選鑑定證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8924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8354060" y="332973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9782524" y="3289849"/>
            <a:ext cx="228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下載鑑定證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9183391" y="345852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4152866" y="3109899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547762" y="3072921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4966155" y="3238690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B4B9D27C-DD7D-4B29-9BE7-28CDDAE89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48848"/>
          <a:stretch/>
        </p:blipFill>
        <p:spPr>
          <a:xfrm>
            <a:off x="7847114" y="4055100"/>
            <a:ext cx="4036437" cy="239432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1BD5B27-D822-4A33-8CC0-DE350E55A107}"/>
              </a:ext>
            </a:extLst>
          </p:cNvPr>
          <p:cNvSpPr txBox="1"/>
          <p:nvPr/>
        </p:nvSpPr>
        <p:spPr>
          <a:xfrm>
            <a:off x="8347769" y="312482"/>
            <a:ext cx="3310170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填畢健康聲明切結書，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Wingdings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始得下載鑑定證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00CCE7A-9B02-4546-9FF4-AA4A12B06A13}"/>
              </a:ext>
            </a:extLst>
          </p:cNvPr>
          <p:cNvSpPr txBox="1"/>
          <p:nvPr/>
        </p:nvSpPr>
        <p:spPr>
          <a:xfrm>
            <a:off x="308449" y="4634235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初選鑑定證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測驗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當日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務必攜帶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66F6D4F-CAB9-42B7-99C8-3C818C55ED55}"/>
              </a:ext>
            </a:extLst>
          </p:cNvPr>
          <p:cNvSpPr/>
          <p:nvPr/>
        </p:nvSpPr>
        <p:spPr>
          <a:xfrm>
            <a:off x="1611146" y="4397696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6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10360994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⑨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初選結果公告及申請初選成績複查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189" y="1518520"/>
            <a:ext cx="7821261" cy="467463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53235" y="4743829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初選結果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於此查詢初選鑑定結果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7722945" y="3843354"/>
            <a:ext cx="1467472" cy="337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8643195" y="2558039"/>
            <a:ext cx="354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請考生登入系統，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自行查詢初選結果及成績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8215092" y="3047314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7253459" y="2791238"/>
            <a:ext cx="938971" cy="512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 flipV="1">
            <a:off x="9197669" y="4040306"/>
            <a:ext cx="349229" cy="1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4401614" y="5790548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5733818" y="5698533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5.</a:t>
            </a:r>
            <a:r>
              <a:rPr lang="zh-TW" altLang="en-US" dirty="0"/>
              <a:t> 下一步</a:t>
            </a:r>
            <a:endParaRPr lang="en-US" altLang="zh-TW" dirty="0"/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217728" y="591827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9478300" y="3873654"/>
            <a:ext cx="3744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下載初選鑑定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結果通知單留存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TW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3AB1116-D22D-480F-A719-3750AA0A063F}"/>
              </a:ext>
            </a:extLst>
          </p:cNvPr>
          <p:cNvSpPr/>
          <p:nvPr/>
        </p:nvSpPr>
        <p:spPr>
          <a:xfrm>
            <a:off x="3552987" y="4462795"/>
            <a:ext cx="1783410" cy="690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7BF60367-BDEF-45D4-8B19-B525CADE7D55}"/>
              </a:ext>
            </a:extLst>
          </p:cNvPr>
          <p:cNvCxnSpPr>
            <a:cxnSpLocks/>
          </p:cNvCxnSpPr>
          <p:nvPr/>
        </p:nvCxnSpPr>
        <p:spPr>
          <a:xfrm>
            <a:off x="5401389" y="4816357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7725CA8-AF74-4462-8BBF-F58CEA80136A}"/>
              </a:ext>
            </a:extLst>
          </p:cNvPr>
          <p:cNvSpPr txBox="1"/>
          <p:nvPr/>
        </p:nvSpPr>
        <p:spPr>
          <a:xfrm>
            <a:off x="6047988" y="4462795"/>
            <a:ext cx="37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若需複查請勾選項目後點選申請複查</a:t>
            </a:r>
            <a:r>
              <a:rPr lang="zh-TW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*不須申請請略過此步驟*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0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5A76DBF-B75E-46BC-8109-25EDE05A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86" y="1173698"/>
            <a:ext cx="6608335" cy="5341651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1034495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初選成績複查－補充說明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904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3730321" y="4642881"/>
            <a:ext cx="3577853" cy="925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7943520" y="4783632"/>
            <a:ext cx="424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待複查完成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請回到此頁查看初選複查結果</a:t>
            </a:r>
          </a:p>
          <a:p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308174" y="5206175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28</a:t>
            </a:fld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2558586" y="384971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5806951" y="3594398"/>
            <a:ext cx="1783410" cy="925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620993" y="4111492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361958" y="3528936"/>
            <a:ext cx="37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點選申請複查後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繳費資訊將顯示於右方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DE378A0-9860-4838-B7E4-CAA94365BBCF}"/>
              </a:ext>
            </a:extLst>
          </p:cNvPr>
          <p:cNvSpPr txBox="1"/>
          <p:nvPr/>
        </p:nvSpPr>
        <p:spPr>
          <a:xfrm>
            <a:off x="8361958" y="249507"/>
            <a:ext cx="3744482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複查僅提供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轉帳繳費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07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10800000" flipV="1">
            <a:off x="4662241" y="1606366"/>
            <a:ext cx="3472299" cy="1762275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 flipV="1">
            <a:off x="3897390" y="2264747"/>
            <a:ext cx="2347177" cy="110389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3676663" y="4529186"/>
            <a:ext cx="4608259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76663" y="3682898"/>
            <a:ext cx="5233388" cy="787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管道二</a:t>
            </a:r>
            <a:r>
              <a:rPr lang="en-US" altLang="zh-TW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測驗方式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9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70486" y="2058310"/>
            <a:ext cx="3492765" cy="1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9102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70486" y="4688976"/>
            <a:ext cx="3952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2pPr marL="162552" lvl="1" indent="-162552">
              <a:buFont typeface="Arial" panose="020B0604020202020204" pitchFamily="34" charset="0"/>
              <a:buChar char="•"/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2pPr>
          </a:lstStyle>
          <a:p>
            <a:pPr lvl="1"/>
            <a:r>
              <a:rPr lang="zh-TW" altLang="en-US" dirty="0">
                <a:sym typeface="+mn-lt"/>
              </a:rPr>
              <a:t>複選</a:t>
            </a:r>
            <a:r>
              <a:rPr lang="en-US" altLang="zh-TW" dirty="0">
                <a:sym typeface="+mn-lt"/>
              </a:rPr>
              <a:t>(</a:t>
            </a:r>
            <a:r>
              <a:rPr lang="zh-TW" altLang="en-US" dirty="0">
                <a:sym typeface="+mn-lt"/>
              </a:rPr>
              <a:t>實作評量</a:t>
            </a:r>
            <a:r>
              <a:rPr lang="en-US" altLang="zh-TW" dirty="0">
                <a:sym typeface="+mn-lt"/>
              </a:rPr>
              <a:t>)</a:t>
            </a:r>
            <a:r>
              <a:rPr lang="zh-TW" altLang="en-US" dirty="0">
                <a:sym typeface="+mn-lt"/>
              </a:rPr>
              <a:t>報名</a:t>
            </a:r>
            <a:endParaRPr lang="en-US" altLang="zh-CN" dirty="0"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3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帳號註冊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57162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首次登入請先註冊帳號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1585" y="1077491"/>
            <a:ext cx="9488831" cy="55913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440846" y="2065008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5512048" y="2988925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627846" y="2742095"/>
            <a:ext cx="266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1.</a:t>
            </a:r>
            <a:r>
              <a:rPr lang="zh-TW" altLang="en-US" dirty="0"/>
              <a:t>首次登入需先註冊後，才能進行報名作業</a:t>
            </a:r>
            <a:endParaRPr lang="en-US" altLang="zh-TW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4228681" y="3339207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71A138-063B-451D-8ED4-51CE12DBFAD0}"/>
              </a:ext>
            </a:extLst>
          </p:cNvPr>
          <p:cNvSpPr/>
          <p:nvPr/>
        </p:nvSpPr>
        <p:spPr>
          <a:xfrm>
            <a:off x="4220660" y="3960487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4092CD5-7167-4744-9684-A0114E3473AB}"/>
              </a:ext>
            </a:extLst>
          </p:cNvPr>
          <p:cNvSpPr/>
          <p:nvPr/>
        </p:nvSpPr>
        <p:spPr>
          <a:xfrm>
            <a:off x="4252743" y="4520593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6923754" y="2832515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設定帳號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6B0019-A350-417F-9ADA-C6F7646D75E1}"/>
              </a:ext>
            </a:extLst>
          </p:cNvPr>
          <p:cNvSpPr txBox="1"/>
          <p:nvPr/>
        </p:nvSpPr>
        <p:spPr>
          <a:xfrm>
            <a:off x="6963859" y="3303271"/>
            <a:ext cx="46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輸入電子信箱</a:t>
            </a:r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驗證帳號及忘記密碼用</a:t>
            </a:r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137AB6-5006-491B-87AB-2624AFFAC8D0}"/>
              </a:ext>
            </a:extLst>
          </p:cNvPr>
          <p:cNvSpPr txBox="1"/>
          <p:nvPr/>
        </p:nvSpPr>
        <p:spPr>
          <a:xfrm>
            <a:off x="6955838" y="3970514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設定密碼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FFBE700-223F-4BD6-8A86-39298FA1BCA2}"/>
              </a:ext>
            </a:extLst>
          </p:cNvPr>
          <p:cNvSpPr txBox="1"/>
          <p:nvPr/>
        </p:nvSpPr>
        <p:spPr>
          <a:xfrm>
            <a:off x="6955838" y="4479157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確認密碼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AF62705-C939-4876-94E6-2A5F66AB2E53}"/>
              </a:ext>
            </a:extLst>
          </p:cNvPr>
          <p:cNvCxnSpPr>
            <a:cxnSpLocks/>
          </p:cNvCxnSpPr>
          <p:nvPr/>
        </p:nvCxnSpPr>
        <p:spPr>
          <a:xfrm>
            <a:off x="5520070" y="3485008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99712D7-779D-4DE9-8131-B8042DC3F4AA}"/>
              </a:ext>
            </a:extLst>
          </p:cNvPr>
          <p:cNvCxnSpPr>
            <a:cxnSpLocks/>
          </p:cNvCxnSpPr>
          <p:nvPr/>
        </p:nvCxnSpPr>
        <p:spPr>
          <a:xfrm>
            <a:off x="5520070" y="4095404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455FCE2-F0A2-4920-BB72-CC688271F049}"/>
              </a:ext>
            </a:extLst>
          </p:cNvPr>
          <p:cNvCxnSpPr>
            <a:cxnSpLocks/>
          </p:cNvCxnSpPr>
          <p:nvPr/>
        </p:nvCxnSpPr>
        <p:spPr>
          <a:xfrm>
            <a:off x="5544132" y="4672920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E6746DA2-2B30-4AC4-B0BB-F23C4F155371}"/>
              </a:ext>
            </a:extLst>
          </p:cNvPr>
          <p:cNvSpPr/>
          <p:nvPr/>
        </p:nvSpPr>
        <p:spPr>
          <a:xfrm>
            <a:off x="6248741" y="5426375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9A42B29-FD18-4E6D-A8D1-04DEEE6DDE68}"/>
              </a:ext>
            </a:extLst>
          </p:cNvPr>
          <p:cNvCxnSpPr>
            <a:cxnSpLocks/>
          </p:cNvCxnSpPr>
          <p:nvPr/>
        </p:nvCxnSpPr>
        <p:spPr>
          <a:xfrm>
            <a:off x="7540130" y="5609584"/>
            <a:ext cx="5137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4B83EFD-F71C-44DB-97CB-71EC2342D54C}"/>
              </a:ext>
            </a:extLst>
          </p:cNvPr>
          <p:cNvSpPr txBox="1"/>
          <p:nvPr/>
        </p:nvSpPr>
        <p:spPr>
          <a:xfrm>
            <a:off x="8108243" y="5426004"/>
            <a:ext cx="26621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註冊成功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請至信箱查收驗證信件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FDA5365E-6BEB-4BD1-B666-54FFB6A6E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50" y="2371725"/>
            <a:ext cx="7658100" cy="2114550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2A6996EB-BF66-4F94-9096-687CEE0FF17E}"/>
              </a:ext>
            </a:extLst>
          </p:cNvPr>
          <p:cNvSpPr/>
          <p:nvPr/>
        </p:nvSpPr>
        <p:spPr>
          <a:xfrm>
            <a:off x="4252743" y="5080699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2B06B7C-EDC4-42D2-A7E1-77CCD05A8399}"/>
              </a:ext>
            </a:extLst>
          </p:cNvPr>
          <p:cNvSpPr txBox="1"/>
          <p:nvPr/>
        </p:nvSpPr>
        <p:spPr>
          <a:xfrm>
            <a:off x="6946291" y="5024188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輸入右方驗證碼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73505BDD-1A82-4F3F-BF5D-E7FF777A0447}"/>
              </a:ext>
            </a:extLst>
          </p:cNvPr>
          <p:cNvCxnSpPr>
            <a:cxnSpLocks/>
          </p:cNvCxnSpPr>
          <p:nvPr/>
        </p:nvCxnSpPr>
        <p:spPr>
          <a:xfrm>
            <a:off x="5544132" y="5233026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4220660" y="2832515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2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①複選報名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118" y="1590464"/>
            <a:ext cx="8621420" cy="46764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27505" y="5134507"/>
            <a:ext cx="2708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報名複選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通過初選鑑定者，始得報名複選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578DD2-EBDD-44DF-B8FF-A7112011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840" y="5582475"/>
            <a:ext cx="728666" cy="28098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3439658" y="5088601"/>
            <a:ext cx="913376" cy="33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4856480" y="4396263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點選報名</a:t>
            </a:r>
            <a:endParaRPr lang="en-US" altLang="zh-TW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4480477" y="4580929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3426861" y="4453326"/>
            <a:ext cx="1053616" cy="322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4349906" y="5236228"/>
            <a:ext cx="288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4289448" y="560588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5728164" y="5550006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 下一步</a:t>
            </a:r>
            <a:r>
              <a:rPr lang="en-US" altLang="zh-TW" dirty="0"/>
              <a:t>(</a:t>
            </a:r>
            <a:r>
              <a:rPr lang="zh-TW" altLang="en-US" dirty="0"/>
              <a:t>儲存後顯示</a:t>
            </a:r>
            <a:r>
              <a:rPr lang="en-US" altLang="zh-TW" dirty="0"/>
              <a:t>)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123407" y="5755676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4755151" y="5060495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儲存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023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②確認複選報名資料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800" y="1120916"/>
            <a:ext cx="7954543" cy="538614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457928" y="5119502"/>
            <a:ext cx="368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確認複選資料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直接帶入初選資料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TW" sz="2400" b="1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無需重新填寫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578DD2-EBDD-44DF-B8FF-A7112011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267" y="6074905"/>
            <a:ext cx="719963" cy="27763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6386597" y="3610411"/>
            <a:ext cx="938971" cy="856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7791437" y="2403872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可點選檢視確認</a:t>
            </a:r>
            <a:endParaRPr lang="en-US" altLang="zh-TW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7325568" y="2589186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6386597" y="2451343"/>
            <a:ext cx="938971" cy="274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7325568" y="3932143"/>
            <a:ext cx="288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4861267" y="6062249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6299983" y="6006374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5.</a:t>
            </a:r>
            <a:r>
              <a:rPr lang="zh-TW" altLang="en-US" dirty="0"/>
              <a:t> 下一步</a:t>
            </a:r>
            <a:r>
              <a:rPr lang="en-US" altLang="zh-TW" dirty="0"/>
              <a:t>(</a:t>
            </a:r>
            <a:r>
              <a:rPr lang="zh-TW" altLang="en-US" dirty="0"/>
              <a:t>完成報名後顯示</a:t>
            </a:r>
            <a:r>
              <a:rPr lang="en-US" altLang="zh-TW" dirty="0"/>
              <a:t>)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702334" y="6212044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7658816" y="3780018"/>
            <a:ext cx="261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確認無誤，請勾選</a:t>
            </a:r>
            <a:endParaRPr lang="en-US" altLang="zh-TW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6F7A71-BE5D-4B2D-83CC-5E34F85079A9}"/>
              </a:ext>
            </a:extLst>
          </p:cNvPr>
          <p:cNvSpPr/>
          <p:nvPr/>
        </p:nvSpPr>
        <p:spPr>
          <a:xfrm>
            <a:off x="3995558" y="5661645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E9C38C1-3E05-479E-A64C-380A493DC5B3}"/>
              </a:ext>
            </a:extLst>
          </p:cNvPr>
          <p:cNvSpPr txBox="1"/>
          <p:nvPr/>
        </p:nvSpPr>
        <p:spPr>
          <a:xfrm>
            <a:off x="5876231" y="5628593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完成報名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D43A357-B746-4871-977E-C346D17381B4}"/>
              </a:ext>
            </a:extLst>
          </p:cNvPr>
          <p:cNvCxnSpPr>
            <a:cxnSpLocks/>
          </p:cNvCxnSpPr>
          <p:nvPr/>
        </p:nvCxnSpPr>
        <p:spPr>
          <a:xfrm>
            <a:off x="4861267" y="5790436"/>
            <a:ext cx="962544" cy="228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4A40907-9504-44EA-9AC5-A538E989734D}"/>
              </a:ext>
            </a:extLst>
          </p:cNvPr>
          <p:cNvSpPr txBox="1"/>
          <p:nvPr/>
        </p:nvSpPr>
        <p:spPr>
          <a:xfrm>
            <a:off x="7199107" y="460974"/>
            <a:ext cx="4843211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通過初選者，所填資料自動帶入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48BFFB4-9F70-4945-97C4-0CC50C7017E8}"/>
              </a:ext>
            </a:extLst>
          </p:cNvPr>
          <p:cNvSpPr/>
          <p:nvPr/>
        </p:nvSpPr>
        <p:spPr>
          <a:xfrm>
            <a:off x="2186800" y="4834947"/>
            <a:ext cx="1011330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3CF2C724-69E5-443A-9ABE-4DD41AE3B294}"/>
              </a:ext>
            </a:extLst>
          </p:cNvPr>
          <p:cNvGrpSpPr/>
          <p:nvPr/>
        </p:nvGrpSpPr>
        <p:grpSpPr>
          <a:xfrm>
            <a:off x="1272668" y="1482079"/>
            <a:ext cx="8399057" cy="4555609"/>
            <a:chOff x="1272668" y="1482079"/>
            <a:chExt cx="8399057" cy="4555609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668" y="1482079"/>
              <a:ext cx="8399057" cy="4555609"/>
            </a:xfrm>
            <a:prstGeom prst="rect">
              <a:avLst/>
            </a:prstGeom>
          </p:spPr>
        </p:pic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52D84036-B4C7-4B1C-B49E-E4E94A330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4" t="54951" b="11508"/>
            <a:stretch/>
          </p:blipFill>
          <p:spPr>
            <a:xfrm>
              <a:off x="2520274" y="4311003"/>
              <a:ext cx="7151193" cy="1726685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③繳費後始完成報名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53235" y="5845919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複選繳費單列印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請至此頁面查看繳費資訊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121768" y="2411729"/>
            <a:ext cx="4230008" cy="1831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5CF5DA9-9809-4AA5-AFA5-41E3DE562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581" y="5231149"/>
            <a:ext cx="931854" cy="36933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802238" y="3066601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檢視繳費狀態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7351776" y="3263281"/>
            <a:ext cx="5053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3158651" y="4301478"/>
            <a:ext cx="1510885" cy="259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7438735" y="4244007"/>
            <a:ext cx="3387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如需至超商／郵局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臺銀繳款，請下載列印繳費單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4074476" y="526953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406680" y="5177516"/>
            <a:ext cx="278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繳費完成</a:t>
            </a:r>
            <a:endParaRPr lang="en-US" altLang="zh-TW" dirty="0"/>
          </a:p>
          <a:p>
            <a:r>
              <a:rPr lang="zh-TW" altLang="en-US" dirty="0"/>
              <a:t>即可進行下一步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890590" y="5397256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737EF9D-1256-411F-9AD1-2B49562A75CE}"/>
              </a:ext>
            </a:extLst>
          </p:cNvPr>
          <p:cNvSpPr txBox="1"/>
          <p:nvPr/>
        </p:nvSpPr>
        <p:spPr>
          <a:xfrm>
            <a:off x="7467600" y="236195"/>
            <a:ext cx="444785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ATM/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線上轉帳或列印繳費單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0" name="肘形接點 6">
            <a:extLst>
              <a:ext uri="{FF2B5EF4-FFF2-40B4-BE49-F238E27FC236}">
                <a16:creationId xmlns:a16="http://schemas.microsoft.com/office/drawing/2014/main" id="{9EBB2C99-4479-405A-AD13-341FDF4B14A0}"/>
              </a:ext>
            </a:extLst>
          </p:cNvPr>
          <p:cNvCxnSpPr>
            <a:cxnSpLocks/>
          </p:cNvCxnSpPr>
          <p:nvPr/>
        </p:nvCxnSpPr>
        <p:spPr>
          <a:xfrm>
            <a:off x="4669536" y="4419600"/>
            <a:ext cx="2737104" cy="3048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EB94C948-D2A7-46C4-BC1D-B9E4B664C470}"/>
              </a:ext>
            </a:extLst>
          </p:cNvPr>
          <p:cNvSpPr/>
          <p:nvPr/>
        </p:nvSpPr>
        <p:spPr>
          <a:xfrm>
            <a:off x="1367496" y="5587411"/>
            <a:ext cx="855419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④填寫複選健康聲明切結書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80" y="1542180"/>
            <a:ext cx="8742946" cy="487997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16245" y="4817287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複選健康聲明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請於此詳閱並勾選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610747" y="5132384"/>
            <a:ext cx="913376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438243" y="3219215"/>
            <a:ext cx="301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請詳閱所有資訊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8051318" y="3429000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4823855" y="5154170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儲存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4524123" y="5345865"/>
            <a:ext cx="288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561831" y="4264957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022379" y="4176949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 勾選同意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375120" y="4393748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6641E055-ACEF-4CEB-BD1B-7F918579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20" y="5648284"/>
            <a:ext cx="726298" cy="30339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4555674" y="5636068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933282" y="5601950"/>
            <a:ext cx="447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5.</a:t>
            </a:r>
            <a:r>
              <a:rPr lang="zh-TW" altLang="en-US" dirty="0"/>
              <a:t>下一步</a:t>
            </a:r>
            <a:r>
              <a:rPr lang="en-US" altLang="zh-TW" dirty="0"/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點選儲存鍵後顯示</a:t>
            </a:r>
            <a:r>
              <a:rPr lang="en-US" altLang="zh-TW" dirty="0"/>
              <a:t>)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5371788" y="576379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E9C8623B-8CDA-4334-AD36-B3F1EE3F6E3B}"/>
              </a:ext>
            </a:extLst>
          </p:cNvPr>
          <p:cNvSpPr/>
          <p:nvPr/>
        </p:nvSpPr>
        <p:spPr>
          <a:xfrm>
            <a:off x="1668380" y="5951373"/>
            <a:ext cx="1145536" cy="3463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04257"/>
            <a:ext cx="8274172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4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⑤</a:t>
            </a:r>
            <a:r>
              <a:rPr lang="zh-TW" altLang="en-US" sz="4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下載複選鑑定證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041" y="1247993"/>
            <a:ext cx="7691219" cy="471281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7650500" y="321478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9111048" y="3126773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下載複選鑑定證</a:t>
            </a:r>
            <a:endParaRPr lang="en-US" altLang="zh-TW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8463789" y="3343572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3779930" y="2946349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157538" y="2912231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下一步</a:t>
            </a:r>
            <a:endParaRPr lang="en-US" altLang="zh-TW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4596044" y="3074074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B4B9D27C-DD7D-4B29-9BE7-28CDDAE89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b="48543"/>
          <a:stretch/>
        </p:blipFill>
        <p:spPr>
          <a:xfrm>
            <a:off x="7978946" y="4093277"/>
            <a:ext cx="4036437" cy="242763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43B8644-DFF9-4248-A6B2-56870E6B50F3}"/>
              </a:ext>
            </a:extLst>
          </p:cNvPr>
          <p:cNvSpPr txBox="1"/>
          <p:nvPr/>
        </p:nvSpPr>
        <p:spPr>
          <a:xfrm>
            <a:off x="353235" y="4530362"/>
            <a:ext cx="267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複選鑑定證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測驗當日務必攜帶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0E8B01-E570-47EE-B777-91396B4DB315}"/>
              </a:ext>
            </a:extLst>
          </p:cNvPr>
          <p:cNvSpPr/>
          <p:nvPr/>
        </p:nvSpPr>
        <p:spPr>
          <a:xfrm>
            <a:off x="1337957" y="5412489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9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10681836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⑥複選結果公告及申請複選成績複查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63658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</a:t>
            </a:r>
            <a:r>
              <a:rPr lang="zh-TW" altLang="en-US">
                <a:sym typeface="+mn-lt"/>
              </a:rPr>
              <a:t>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0026" y="1247670"/>
            <a:ext cx="7300407" cy="517448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7398034" y="4261868"/>
            <a:ext cx="1503985" cy="369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7223699" y="2792950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6284728" y="2470454"/>
            <a:ext cx="938971" cy="95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8902019" y="4469207"/>
            <a:ext cx="288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2C3C9B6-1502-413B-BC73-7D454ABFF43E}"/>
              </a:ext>
            </a:extLst>
          </p:cNvPr>
          <p:cNvSpPr txBox="1"/>
          <p:nvPr/>
        </p:nvSpPr>
        <p:spPr>
          <a:xfrm>
            <a:off x="353235" y="4169785"/>
            <a:ext cx="2280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於此查詢複選鑑定結果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989FB24-C3A6-4E8A-97C8-DFB1993E054C}"/>
              </a:ext>
            </a:extLst>
          </p:cNvPr>
          <p:cNvSpPr/>
          <p:nvPr/>
        </p:nvSpPr>
        <p:spPr>
          <a:xfrm>
            <a:off x="2080132" y="5388652"/>
            <a:ext cx="913376" cy="33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B4F5C7A-83DC-423A-9998-AB24B6D5E231}"/>
              </a:ext>
            </a:extLst>
          </p:cNvPr>
          <p:cNvSpPr txBox="1"/>
          <p:nvPr/>
        </p:nvSpPr>
        <p:spPr>
          <a:xfrm>
            <a:off x="7766480" y="2377451"/>
            <a:ext cx="354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請考生登入系統，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自行查詢複選結果及成績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55776E0-7E2B-40E4-8613-C6F0116EF05C}"/>
              </a:ext>
            </a:extLst>
          </p:cNvPr>
          <p:cNvSpPr txBox="1"/>
          <p:nvPr/>
        </p:nvSpPr>
        <p:spPr>
          <a:xfrm>
            <a:off x="9184152" y="4020312"/>
            <a:ext cx="295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下載複選鑑定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結果通知單留存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C6B2ED0-7116-4574-BF13-F8A40216F718}"/>
              </a:ext>
            </a:extLst>
          </p:cNvPr>
          <p:cNvSpPr/>
          <p:nvPr/>
        </p:nvSpPr>
        <p:spPr>
          <a:xfrm>
            <a:off x="3715869" y="4752687"/>
            <a:ext cx="1968860" cy="836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9AC11296-9CC6-4C00-B4BC-A3EF7F287C7D}"/>
              </a:ext>
            </a:extLst>
          </p:cNvPr>
          <p:cNvCxnSpPr>
            <a:cxnSpLocks/>
          </p:cNvCxnSpPr>
          <p:nvPr/>
        </p:nvCxnSpPr>
        <p:spPr>
          <a:xfrm>
            <a:off x="5701391" y="511521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F85A138-4822-4130-B6E4-E9EEC1B26A4C}"/>
              </a:ext>
            </a:extLst>
          </p:cNvPr>
          <p:cNvSpPr txBox="1"/>
          <p:nvPr/>
        </p:nvSpPr>
        <p:spPr>
          <a:xfrm>
            <a:off x="6282998" y="4736110"/>
            <a:ext cx="385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若需複查請勾選項目後點選申請複查</a:t>
            </a:r>
            <a:r>
              <a:rPr lang="zh-TW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*不須申請請略過此步驟*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878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657" y="1197920"/>
            <a:ext cx="6145506" cy="5660080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1034495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複選成績複查－補充說明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904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3724052" y="5108129"/>
            <a:ext cx="3577853" cy="925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142574" y="5180948"/>
            <a:ext cx="3744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待複選複查完成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請回到此頁查看複查結果</a:t>
            </a:r>
          </a:p>
          <a:p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301905" y="5570919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36</a:t>
            </a:fld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2348601" y="4689444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5511219" y="4075128"/>
            <a:ext cx="1783410" cy="925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301905" y="4480649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109959" y="3987238"/>
            <a:ext cx="37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點選申請複查後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繳費資訊將顯示於右方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26EEA75-84EA-4DCD-9192-CC43563706A6}"/>
              </a:ext>
            </a:extLst>
          </p:cNvPr>
          <p:cNvSpPr txBox="1"/>
          <p:nvPr/>
        </p:nvSpPr>
        <p:spPr>
          <a:xfrm>
            <a:off x="8194952" y="152191"/>
            <a:ext cx="3744482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複查僅提供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轉帳繳費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22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>
                <a:sym typeface="+mn-lt"/>
              </a:rPr>
              <a:t>登入系統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57162"/>
            <a:ext cx="314204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若已完成註冊請由此登入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797" y="1154581"/>
            <a:ext cx="10307700" cy="5590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485671" y="1963488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7229576" y="3016296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803388" y="2438545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1.</a:t>
            </a:r>
            <a:r>
              <a:rPr lang="zh-TW" altLang="en-US" dirty="0"/>
              <a:t>點選系統登入</a:t>
            </a:r>
            <a:endParaRPr lang="en-US" altLang="zh-TW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5954230" y="2891970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5954229" y="3327696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71A138-063B-451D-8ED4-51CE12DBFAD0}"/>
              </a:ext>
            </a:extLst>
          </p:cNvPr>
          <p:cNvSpPr/>
          <p:nvPr/>
        </p:nvSpPr>
        <p:spPr>
          <a:xfrm>
            <a:off x="6881384" y="4488110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8641282" y="2859886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輸入帳號</a:t>
            </a:r>
            <a:endParaRPr lang="en-US" altLang="zh-TW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6B0019-A350-417F-9ADA-C6F7646D75E1}"/>
              </a:ext>
            </a:extLst>
          </p:cNvPr>
          <p:cNvSpPr txBox="1"/>
          <p:nvPr/>
        </p:nvSpPr>
        <p:spPr>
          <a:xfrm>
            <a:off x="8641282" y="3320153"/>
            <a:ext cx="1909014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輸入密碼</a:t>
            </a:r>
            <a:endParaRPr lang="en-US" altLang="zh-TW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AF62705-C939-4876-94E6-2A5F66AB2E53}"/>
              </a:ext>
            </a:extLst>
          </p:cNvPr>
          <p:cNvCxnSpPr>
            <a:cxnSpLocks/>
          </p:cNvCxnSpPr>
          <p:nvPr/>
        </p:nvCxnSpPr>
        <p:spPr>
          <a:xfrm>
            <a:off x="7229576" y="3489539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99712D7-779D-4DE9-8131-B8042DC3F4AA}"/>
              </a:ext>
            </a:extLst>
          </p:cNvPr>
          <p:cNvCxnSpPr>
            <a:cxnSpLocks/>
          </p:cNvCxnSpPr>
          <p:nvPr/>
        </p:nvCxnSpPr>
        <p:spPr>
          <a:xfrm>
            <a:off x="8180794" y="4623027"/>
            <a:ext cx="11055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60B9C9D-5AA8-496A-82C5-D46436137C62}"/>
              </a:ext>
            </a:extLst>
          </p:cNvPr>
          <p:cNvSpPr txBox="1"/>
          <p:nvPr/>
        </p:nvSpPr>
        <p:spPr>
          <a:xfrm>
            <a:off x="9286354" y="4444781"/>
            <a:ext cx="1909014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5.</a:t>
            </a:r>
            <a:r>
              <a:rPr lang="zh-TW" altLang="en-US"/>
              <a:t>登入系統</a:t>
            </a:r>
            <a:endParaRPr lang="en-US" altLang="zh-TW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234BE0B-91C6-476E-9479-D16BC09FC2C7}"/>
              </a:ext>
            </a:extLst>
          </p:cNvPr>
          <p:cNvSpPr/>
          <p:nvPr/>
        </p:nvSpPr>
        <p:spPr>
          <a:xfrm>
            <a:off x="5954229" y="3817611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A51251C-BE00-4187-A86E-2B2957DCAD44}"/>
              </a:ext>
            </a:extLst>
          </p:cNvPr>
          <p:cNvSpPr txBox="1"/>
          <p:nvPr/>
        </p:nvSpPr>
        <p:spPr>
          <a:xfrm>
            <a:off x="9138588" y="3825524"/>
            <a:ext cx="216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輸入驗證碼</a:t>
            </a:r>
            <a:endParaRPr lang="en-US" altLang="zh-TW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B01F27F6-8B0E-4FF1-A8E1-F35B404623EB}"/>
              </a:ext>
            </a:extLst>
          </p:cNvPr>
          <p:cNvCxnSpPr>
            <a:cxnSpLocks/>
          </p:cNvCxnSpPr>
          <p:nvPr/>
        </p:nvCxnSpPr>
        <p:spPr>
          <a:xfrm>
            <a:off x="7229576" y="3979454"/>
            <a:ext cx="190901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國中創造能力資優報名系統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73204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 algn="dist"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頁面導覽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714" y="1093397"/>
            <a:ext cx="8964572" cy="48623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540042" y="2306319"/>
            <a:ext cx="1427747" cy="9649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1077026" y="3271307"/>
            <a:ext cx="2662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TW" altLang="en-US" dirty="0"/>
              <a:t>依序完成各項目填寫，</a:t>
            </a:r>
            <a:endParaRPr lang="en-US" altLang="zh-TW" dirty="0"/>
          </a:p>
          <a:p>
            <a:r>
              <a:rPr lang="zh-TW" altLang="en-US" dirty="0"/>
              <a:t>即可成功報名</a:t>
            </a:r>
            <a:endParaRPr lang="en-US" altLang="zh-TW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9928505" y="1059236"/>
            <a:ext cx="723454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9407346" y="1046746"/>
            <a:ext cx="449180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2ACF05D-5B10-458A-850A-6B1D4752C1DB}"/>
              </a:ext>
            </a:extLst>
          </p:cNvPr>
          <p:cNvSpPr txBox="1"/>
          <p:nvPr/>
        </p:nvSpPr>
        <p:spPr>
          <a:xfrm>
            <a:off x="9132784" y="287177"/>
            <a:ext cx="81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TW" altLang="en-US" dirty="0"/>
              <a:t>即時訊息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84B86FB-941B-4C5A-BD55-5248086ABBD1}"/>
              </a:ext>
            </a:extLst>
          </p:cNvPr>
          <p:cNvSpPr txBox="1"/>
          <p:nvPr/>
        </p:nvSpPr>
        <p:spPr>
          <a:xfrm>
            <a:off x="9884048" y="314337"/>
            <a:ext cx="170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TW" altLang="en-US" dirty="0"/>
              <a:t>個人帳號設定或登出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49AB4A-6D0A-4A00-ABA4-C70CD8F8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0" y="1457697"/>
            <a:ext cx="2297486" cy="7418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C007A5F-C82E-419F-9195-2DCC4B612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147" y="1468236"/>
            <a:ext cx="673139" cy="3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報名流程檢視</a:t>
            </a:r>
            <a:endParaRPr lang="zh-CN" altLang="en-US" sz="3792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8924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查看目前報名進度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22" y="1421817"/>
            <a:ext cx="8964571" cy="48623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952522" y="2932573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7144273" y="2935407"/>
            <a:ext cx="6299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767262" y="2796397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1.</a:t>
            </a:r>
            <a:r>
              <a:rPr lang="zh-TW" altLang="en-US" dirty="0"/>
              <a:t>點選</a:t>
            </a:r>
            <a:endParaRPr lang="en-US" altLang="zh-TW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5660807" y="2787445"/>
            <a:ext cx="1483466" cy="234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8A22436-CA16-44BD-9105-36E535A0A5CE}"/>
              </a:ext>
            </a:extLst>
          </p:cNvPr>
          <p:cNvSpPr txBox="1"/>
          <p:nvPr/>
        </p:nvSpPr>
        <p:spPr>
          <a:xfrm>
            <a:off x="7729683" y="2452723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可於此頁面查看目前報名進度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或在此點選即可進入該流程繼續完成報名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98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45C7F4CC-AC4E-4431-8DA8-9900E4520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987" y="2486025"/>
            <a:ext cx="4772025" cy="1885950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個人資料授權同意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8" y="687997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23" y="1421817"/>
            <a:ext cx="8964569" cy="48622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922641" y="3145404"/>
            <a:ext cx="1290716" cy="324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7BC713F-E269-4D40-8833-6A66820E3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141" y="4735178"/>
            <a:ext cx="752629" cy="333873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4997305" y="3124535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862931" y="3059912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1.</a:t>
            </a:r>
            <a:r>
              <a:rPr lang="zh-TW" altLang="en-US" dirty="0"/>
              <a:t>點選</a:t>
            </a:r>
            <a:endParaRPr lang="en-US" altLang="zh-TW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4109599" y="2864559"/>
            <a:ext cx="887706" cy="735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6588137" y="2911581"/>
            <a:ext cx="340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請詳閱內容後勾選</a:t>
            </a:r>
            <a:endParaRPr lang="en-US" altLang="zh-TW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477930" y="4394928"/>
            <a:ext cx="887706" cy="298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5754686" y="4307936"/>
            <a:ext cx="453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 點選儲存即可進行下一步</a:t>
            </a:r>
            <a:endParaRPr lang="en-US" altLang="zh-TW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365636" y="4544251"/>
            <a:ext cx="1304152" cy="7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91ECE627-A4FA-46ED-A487-4CFA2428F343}"/>
              </a:ext>
            </a:extLst>
          </p:cNvPr>
          <p:cNvSpPr/>
          <p:nvPr/>
        </p:nvSpPr>
        <p:spPr>
          <a:xfrm>
            <a:off x="3477930" y="4747541"/>
            <a:ext cx="871664" cy="3415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B9CA27E-99E3-4AE8-BFF4-226BAFAA16E3}"/>
              </a:ext>
            </a:extLst>
          </p:cNvPr>
          <p:cNvSpPr txBox="1"/>
          <p:nvPr/>
        </p:nvSpPr>
        <p:spPr>
          <a:xfrm>
            <a:off x="5758474" y="4747541"/>
            <a:ext cx="4827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下一步（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先點選儲存鍵後才顯示</a:t>
            </a:r>
            <a:r>
              <a:rPr lang="zh-TW" altLang="en-US" dirty="0"/>
              <a:t>）</a:t>
            </a:r>
            <a:endParaRPr lang="en-US" altLang="zh-TW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D2B4B58-4E12-4671-8F23-5C70DE06B039}"/>
              </a:ext>
            </a:extLst>
          </p:cNvPr>
          <p:cNvCxnSpPr>
            <a:cxnSpLocks/>
          </p:cNvCxnSpPr>
          <p:nvPr/>
        </p:nvCxnSpPr>
        <p:spPr>
          <a:xfrm>
            <a:off x="4333552" y="4909384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01A4C72D-8288-4D63-A935-0F0D97F6B93F}"/>
              </a:ext>
            </a:extLst>
          </p:cNvPr>
          <p:cNvSpPr/>
          <p:nvPr/>
        </p:nvSpPr>
        <p:spPr>
          <a:xfrm>
            <a:off x="5334231" y="1997679"/>
            <a:ext cx="2085394" cy="31282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2ACD49A-3D56-48EB-9E05-64958344CEEE}"/>
              </a:ext>
            </a:extLst>
          </p:cNvPr>
          <p:cNvSpPr txBox="1"/>
          <p:nvPr/>
        </p:nvSpPr>
        <p:spPr>
          <a:xfrm>
            <a:off x="7419625" y="1941168"/>
            <a:ext cx="416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b="1" dirty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暫定，正式啟用會調整為初選報名時間</a:t>
            </a:r>
            <a:r>
              <a:rPr lang="en-US" altLang="zh-TW" b="1" dirty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13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CA12773-BA63-47BE-9069-E9920D74D87B}"/>
              </a:ext>
            </a:extLst>
          </p:cNvPr>
          <p:cNvGrpSpPr/>
          <p:nvPr/>
        </p:nvGrpSpPr>
        <p:grpSpPr>
          <a:xfrm>
            <a:off x="1958914" y="1308540"/>
            <a:ext cx="7763737" cy="5061351"/>
            <a:chOff x="1958914" y="1308540"/>
            <a:chExt cx="7763737" cy="5061351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8914" y="1308540"/>
              <a:ext cx="7763737" cy="5061351"/>
            </a:xfrm>
            <a:prstGeom prst="rect">
              <a:avLst/>
            </a:prstGeom>
          </p:spPr>
        </p:pic>
        <p:pic>
          <p:nvPicPr>
            <p:cNvPr id="9" name="圖片 8" descr="一張含有 文字 的圖片&#10;&#10;自動產生的描述">
              <a:extLst>
                <a:ext uri="{FF2B5EF4-FFF2-40B4-BE49-F238E27FC236}">
                  <a16:creationId xmlns:a16="http://schemas.microsoft.com/office/drawing/2014/main" id="{E2F2DC35-2EFD-463D-899F-8D52C88C1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50" t="16599" r="41031" b="16226"/>
            <a:stretch/>
          </p:blipFill>
          <p:spPr>
            <a:xfrm>
              <a:off x="4983480" y="2148841"/>
              <a:ext cx="1554480" cy="3400620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選擇報名管道</a:t>
            </a:r>
            <a:endParaRPr lang="zh-CN" altLang="en-US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7160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請依序完成各項目</a:t>
            </a:r>
            <a:endParaRPr lang="zh-CN" altLang="en-US" dirty="0"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15898" y="2294379"/>
            <a:ext cx="4043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選擇管道</a:t>
            </a:r>
            <a:endParaRPr lang="en-US" altLang="zh-TW" sz="20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分為「管道一：書面審查」、「管道二：測驗方式」兩種，可依適合自身的方式申請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各管道操作流程請詳閱下列步驟：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5" action="ppaction://hlinksldjump"/>
              </a:rPr>
              <a:t>管道一 </a:t>
            </a:r>
            <a:r>
              <a:rPr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5" action="ppaction://hlinksldjump"/>
              </a:rPr>
              <a:t>P.9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6" action="ppaction://hlinksldjump"/>
              </a:rPr>
              <a:t>管道二 </a:t>
            </a:r>
            <a:r>
              <a:rPr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6" action="ppaction://hlinksldjump"/>
              </a:rPr>
              <a:t>P.18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*點擊文字即可連結至該頁*</a:t>
            </a:r>
            <a:endParaRPr lang="en-US" altLang="zh-TW" sz="2000" dirty="0">
              <a:highlight>
                <a:srgbClr val="FFFF0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4D565AE-EB82-4AF6-9E17-3F0C05743940}"/>
              </a:ext>
            </a:extLst>
          </p:cNvPr>
          <p:cNvSpPr txBox="1"/>
          <p:nvPr/>
        </p:nvSpPr>
        <p:spPr>
          <a:xfrm>
            <a:off x="7315898" y="5287618"/>
            <a:ext cx="404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altLang="zh-TW" sz="18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※</a:t>
            </a:r>
            <a:r>
              <a:rPr lang="zh-TW" altLang="en-US" sz="18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選擇管道一者，若審查未通過可直接參加管道二測驗，無需重新報名。</a:t>
            </a:r>
            <a:endParaRPr lang="en-US" altLang="zh-CN" sz="18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40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10800000" flipV="1">
            <a:off x="4662241" y="1606366"/>
            <a:ext cx="3472299" cy="1762275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 flipV="1">
            <a:off x="3897390" y="2264747"/>
            <a:ext cx="2347177" cy="110389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050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0486" y="2058310"/>
            <a:ext cx="3492765" cy="1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9102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676663" y="4529186"/>
            <a:ext cx="460825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76663" y="3682898"/>
            <a:ext cx="5233388" cy="787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管道一</a:t>
            </a:r>
            <a:r>
              <a:rPr lang="en-US" altLang="zh-TW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書面審查</a:t>
            </a:r>
            <a:endParaRPr lang="zh-CN" altLang="en-US" sz="5120" b="1" dirty="0">
              <a:solidFill>
                <a:schemeClr val="bg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14D5A10-C3F3-45BA-B172-BBBBC5290307}"/>
              </a:ext>
            </a:extLst>
          </p:cNvPr>
          <p:cNvSpPr txBox="1"/>
          <p:nvPr/>
        </p:nvSpPr>
        <p:spPr>
          <a:xfrm>
            <a:off x="1202352" y="4666860"/>
            <a:ext cx="9787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lvl="1" indent="-162552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申請管道一者，若審查未通過可直接參加管道二測驗</a:t>
            </a:r>
            <a:endParaRPr lang="en-US" altLang="zh-CN" sz="3200" b="1" dirty="0">
              <a:solidFill>
                <a:schemeClr val="accent1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1778</Words>
  <Application>Microsoft Office PowerPoint</Application>
  <PresentationFormat>寬螢幕</PresentationFormat>
  <Paragraphs>293</Paragraphs>
  <Slides>36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6" baseType="lpstr">
      <vt:lpstr>Adobe 繁黑體 Std B</vt:lpstr>
      <vt:lpstr>Microsoft JhengHei UI</vt:lpstr>
      <vt:lpstr>微软雅黑</vt:lpstr>
      <vt:lpstr>Microsoft YaHei UI</vt:lpstr>
      <vt:lpstr>Arial</vt:lpstr>
      <vt:lpstr>Calibri</vt:lpstr>
      <vt:lpstr>Calibri Light</vt:lpstr>
      <vt:lpstr>Microsoft Uighur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李佳玲</dc:creator>
  <cp:lastModifiedBy>李佳玲</cp:lastModifiedBy>
  <cp:revision>47</cp:revision>
  <dcterms:created xsi:type="dcterms:W3CDTF">2021-12-27T00:53:59Z</dcterms:created>
  <dcterms:modified xsi:type="dcterms:W3CDTF">2022-01-10T08:54:54Z</dcterms:modified>
</cp:coreProperties>
</file>