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</p:sldIdLst>
  <p:sldSz cx="18288000" cy="10287000"/>
  <p:notesSz cx="6858000" cy="9144000"/>
  <p:embeddedFontLst>
    <p:embeddedFont>
      <p:font typeface="Helvetica World Bold" panose="02020500000000000000" charset="-120"/>
      <p:regular r:id="rId22"/>
    </p:embeddedFont>
    <p:embeddedFont>
      <p:font typeface="華康儷中宋" panose="02020509000000000000" pitchFamily="49" charset="-120"/>
      <p:regular r:id="rId23"/>
    </p:embeddedFont>
    <p:embeddedFont>
      <p:font typeface="標楷體" panose="03000509000000000000" pitchFamily="65" charset="-12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rdo" panose="02020500000000000000" charset="-79"/>
      <p:regular r:id="rId29"/>
    </p:embeddedFont>
    <p:embeddedFont>
      <p:font typeface="Cardo Bold" panose="02020500000000000000" charset="-79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dvDDa5-BAo?list=PL7VO549tJftrk2Us6lXi30Ev8PP41cFL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50975" y="4045618"/>
            <a:ext cx="13986051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zh-TW" altLang="en-US" sz="96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法律常識宣導</a:t>
            </a:r>
          </a:p>
          <a:p>
            <a:pPr algn="ctr"/>
            <a:r>
              <a:rPr lang="zh-TW" altLang="en-US" sz="96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五年級</a:t>
            </a:r>
          </a:p>
          <a:p>
            <a:pPr algn="ctr"/>
            <a:r>
              <a:rPr lang="zh-TW" altLang="en-US" sz="96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被錢迷惑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820400" y="9159163"/>
            <a:ext cx="2641465" cy="626198"/>
            <a:chOff x="0" y="0"/>
            <a:chExt cx="585080" cy="1387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5080" cy="138702"/>
            </a:xfrm>
            <a:custGeom>
              <a:avLst/>
              <a:gdLst/>
              <a:ahLst/>
              <a:cxnLst/>
              <a:rect l="l" t="t" r="r" b="b"/>
              <a:pathLst>
                <a:path w="585080" h="138702">
                  <a:moveTo>
                    <a:pt x="69351" y="0"/>
                  </a:moveTo>
                  <a:lnTo>
                    <a:pt x="515729" y="0"/>
                  </a:lnTo>
                  <a:cubicBezTo>
                    <a:pt x="534122" y="0"/>
                    <a:pt x="551762" y="7307"/>
                    <a:pt x="564768" y="20312"/>
                  </a:cubicBezTo>
                  <a:cubicBezTo>
                    <a:pt x="577773" y="33318"/>
                    <a:pt x="585080" y="50958"/>
                    <a:pt x="585080" y="69351"/>
                  </a:cubicBezTo>
                  <a:lnTo>
                    <a:pt x="585080" y="69351"/>
                  </a:lnTo>
                  <a:cubicBezTo>
                    <a:pt x="585080" y="107652"/>
                    <a:pt x="554031" y="138702"/>
                    <a:pt x="515729" y="138702"/>
                  </a:cubicBezTo>
                  <a:lnTo>
                    <a:pt x="69351" y="138702"/>
                  </a:lnTo>
                  <a:cubicBezTo>
                    <a:pt x="31049" y="138702"/>
                    <a:pt x="0" y="107652"/>
                    <a:pt x="0" y="69351"/>
                  </a:cubicBezTo>
                  <a:lnTo>
                    <a:pt x="0" y="69351"/>
                  </a:lnTo>
                  <a:cubicBezTo>
                    <a:pt x="0" y="31049"/>
                    <a:pt x="31049" y="0"/>
                    <a:pt x="69351" y="0"/>
                  </a:cubicBezTo>
                  <a:close/>
                </a:path>
              </a:pathLst>
            </a:custGeom>
            <a:solidFill>
              <a:srgbClr val="FFBD59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85080" cy="176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894605" y="9264540"/>
            <a:ext cx="418504" cy="418504"/>
          </a:xfrm>
          <a:custGeom>
            <a:avLst/>
            <a:gdLst/>
            <a:ahLst/>
            <a:cxnLst/>
            <a:rect l="l" t="t" r="r" b="b"/>
            <a:pathLst>
              <a:path w="418504" h="418504">
                <a:moveTo>
                  <a:pt x="0" y="0"/>
                </a:moveTo>
                <a:lnTo>
                  <a:pt x="418503" y="0"/>
                </a:lnTo>
                <a:lnTo>
                  <a:pt x="418503" y="418503"/>
                </a:lnTo>
                <a:lnTo>
                  <a:pt x="0" y="4185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7009815" y="3847816"/>
            <a:ext cx="4268371" cy="0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 rot="-2408546">
            <a:off x="12713254" y="8156067"/>
            <a:ext cx="8221088" cy="3086100"/>
            <a:chOff x="0" y="0"/>
            <a:chExt cx="216522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2408546">
            <a:off x="-3234534" y="-514350"/>
            <a:ext cx="8221088" cy="3086100"/>
            <a:chOff x="0" y="0"/>
            <a:chExt cx="2165225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060550" y="9254022"/>
            <a:ext cx="1814332" cy="36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221F1A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START NOW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64652" y="3355546"/>
            <a:ext cx="955869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zh-TW" altLang="en-US" sz="2199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Helvetica World Bold"/>
                <a:sym typeface="Helvetica World Bold"/>
              </a:rPr>
              <a:t>新屋國小</a:t>
            </a:r>
            <a:endParaRPr lang="en-US" sz="2199" dirty="0">
              <a:solidFill>
                <a:srgbClr val="FFFFFF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Helvetica World Bold"/>
              <a:sym typeface="Helvetica World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369674" y="1317925"/>
            <a:ext cx="1548653" cy="1380237"/>
          </a:xfrm>
          <a:custGeom>
            <a:avLst/>
            <a:gdLst/>
            <a:ahLst/>
            <a:cxnLst/>
            <a:rect l="l" t="t" r="r" b="b"/>
            <a:pathLst>
              <a:path w="1548653" h="1380237">
                <a:moveTo>
                  <a:pt x="0" y="0"/>
                </a:moveTo>
                <a:lnTo>
                  <a:pt x="1548652" y="0"/>
                </a:lnTo>
                <a:lnTo>
                  <a:pt x="1548652" y="1380237"/>
                </a:lnTo>
                <a:lnTo>
                  <a:pt x="0" y="13802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AAA6D43-D416-4598-92AF-8ECF870A433D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83162B01-3985-47D4-8E29-5C71BF409DB0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4DB3871-E10F-41B9-9CEE-92112B581663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9A7D864E-405B-4300-AD36-DAC63634A6AA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68B2565F-1859-439B-85FC-9A9957B7B200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24053AD-1A7F-449F-B1F0-5713F273B96E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4DF737BD-4E55-4EF1-BEFC-182FB778D580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選擇題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0DECF8CA-4687-40F9-BA4B-A8A7C5CAF030}"/>
              </a:ext>
            </a:extLst>
          </p:cNvPr>
          <p:cNvSpPr txBox="1"/>
          <p:nvPr/>
        </p:nvSpPr>
        <p:spPr>
          <a:xfrm>
            <a:off x="2707413" y="1588680"/>
            <a:ext cx="15265788" cy="710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2.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大志想教訓李一來替弟弟出氣，因而找林白商量，並出錢買通林白打傷李一，自己則躲在一旁而未出面，請問大志的責任是：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）沒有犯罪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）只要負責賠償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）要共同負傷害的刑責，也要賠償。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7456E870-0768-45CF-9751-72D8ACA4B5D7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4E05899-0037-4920-8C16-46114882F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091" y="1391735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82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AAA6D43-D416-4598-92AF-8ECF870A433D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83162B01-3985-47D4-8E29-5C71BF409DB0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4DB3871-E10F-41B9-9CEE-92112B581663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9A7D864E-405B-4300-AD36-DAC63634A6AA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68B2565F-1859-439B-85FC-9A9957B7B200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24053AD-1A7F-449F-B1F0-5713F273B96E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4DF737BD-4E55-4EF1-BEFC-182FB778D580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選擇題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0DECF8CA-4687-40F9-BA4B-A8A7C5CAF030}"/>
              </a:ext>
            </a:extLst>
          </p:cNvPr>
          <p:cNvSpPr txBox="1"/>
          <p:nvPr/>
        </p:nvSpPr>
        <p:spPr>
          <a:xfrm>
            <a:off x="2678615" y="2207823"/>
            <a:ext cx="15265788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3.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林白貪圖大志所給的一點錢，受指使而把李一打得頭破血流，並公然罵李一：「王八蛋！」，林白犯什麼罪：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）傷害罪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）公然侮辱罪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）傷害罪和公然侮辱罪。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7456E870-0768-45CF-9751-72D8ACA4B5D7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4E05899-0037-4920-8C16-46114882F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1930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65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AAA6D43-D416-4598-92AF-8ECF870A433D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83162B01-3985-47D4-8E29-5C71BF409DB0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4DB3871-E10F-41B9-9CEE-92112B581663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9A7D864E-405B-4300-AD36-DAC63634A6AA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68B2565F-1859-439B-85FC-9A9957B7B200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24053AD-1A7F-449F-B1F0-5713F273B96E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4DF737BD-4E55-4EF1-BEFC-182FB778D580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選擇題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0DECF8CA-4687-40F9-BA4B-A8A7C5CAF030}"/>
              </a:ext>
            </a:extLst>
          </p:cNvPr>
          <p:cNvSpPr txBox="1"/>
          <p:nvPr/>
        </p:nvSpPr>
        <p:spPr>
          <a:xfrm>
            <a:off x="2678615" y="2474007"/>
            <a:ext cx="15265788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4.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小偉唆使大志出錢找林白教訓李一而將他打傷，小偉的責任為何：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）小偉只是出點子又沒有出手打人，不算犯罪（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）打人是小偉出的主意，所以要分攤一部分的</a:t>
            </a:r>
            <a:b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     醫藥賠償費用，但沒有刑責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）小偉教唆他人犯傷害罪，所以應該依傷害罪</a:t>
            </a:r>
            <a:b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     處罰，而且要共負損害賠償責任。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7456E870-0768-45CF-9751-72D8ACA4B5D7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4E05899-0037-4920-8C16-46114882F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09675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3964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AAA6D43-D416-4598-92AF-8ECF870A433D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83162B01-3985-47D4-8E29-5C71BF409DB0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4DB3871-E10F-41B9-9CEE-92112B581663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9A7D864E-405B-4300-AD36-DAC63634A6AA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68B2565F-1859-439B-85FC-9A9957B7B200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24053AD-1A7F-449F-B1F0-5713F273B96E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4DF737BD-4E55-4EF1-BEFC-182FB778D580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選擇題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0DECF8CA-4687-40F9-BA4B-A8A7C5CAF030}"/>
              </a:ext>
            </a:extLst>
          </p:cNvPr>
          <p:cNvSpPr txBox="1"/>
          <p:nvPr/>
        </p:nvSpPr>
        <p:spPr>
          <a:xfrm>
            <a:off x="2678615" y="2474007"/>
            <a:ext cx="15265788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5.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林白流連網咖，把父親所給的生活費花光了，怕被父親責罵，而向父親謊稱在路上遭搶，父親因而帶林白向警察報案，請問林白的責任是：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）只是說謊，沒有犯罪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）可能犯了誣告罪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）只要向警察道歉就沒事。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7456E870-0768-45CF-9751-72D8ACA4B5D7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4E05899-0037-4920-8C16-46114882F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09675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1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151685" y="3948774"/>
            <a:ext cx="15984625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1.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林白晚上常到哪裡去玩？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DM Serif Display"/>
              <a:sym typeface="DM Serif Display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他和小偉、大志及中平應不應該去哪個場所？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DM Serif Display"/>
              <a:sym typeface="DM Serif Display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去了，可能會有什麼後果？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DM Serif Display"/>
              <a:sym typeface="DM Serif Display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如果你是林白，晚上會怎樣安排時間？</a:t>
            </a:r>
          </a:p>
        </p:txBody>
      </p:sp>
      <p:sp>
        <p:nvSpPr>
          <p:cNvPr id="11" name="AutoShape 11"/>
          <p:cNvSpPr/>
          <p:nvPr/>
        </p:nvSpPr>
        <p:spPr>
          <a:xfrm>
            <a:off x="7009815" y="3238500"/>
            <a:ext cx="4268371" cy="0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 rot="-2408546">
            <a:off x="12713254" y="8156067"/>
            <a:ext cx="8221088" cy="3086100"/>
            <a:chOff x="0" y="0"/>
            <a:chExt cx="216522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-2408546">
            <a:off x="-3234534" y="-514350"/>
            <a:ext cx="8221088" cy="3086100"/>
            <a:chOff x="0" y="0"/>
            <a:chExt cx="2165225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364652" y="2705100"/>
            <a:ext cx="9558695" cy="37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Helvetica World Bold"/>
                <a:sym typeface="Helvetica World Bold"/>
              </a:rPr>
              <a:t>問題與討論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Helvetica World Bold"/>
              <a:sym typeface="Helvetica World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369672" y="696280"/>
            <a:ext cx="1548653" cy="1380237"/>
          </a:xfrm>
          <a:custGeom>
            <a:avLst/>
            <a:gdLst/>
            <a:ahLst/>
            <a:cxnLst/>
            <a:rect l="l" t="t" r="r" b="b"/>
            <a:pathLst>
              <a:path w="1548653" h="1380237">
                <a:moveTo>
                  <a:pt x="0" y="0"/>
                </a:moveTo>
                <a:lnTo>
                  <a:pt x="1548652" y="0"/>
                </a:lnTo>
                <a:lnTo>
                  <a:pt x="1548652" y="1380237"/>
                </a:lnTo>
                <a:lnTo>
                  <a:pt x="0" y="1380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30555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1685" y="3948774"/>
            <a:ext cx="15984625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2.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如果你看見同學去網咖玩，你應該怎麼做？為什麼？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如果是你的好朋友去網咖玩，你應該怎麼做？爲什麼？</a:t>
            </a:r>
          </a:p>
        </p:txBody>
      </p:sp>
      <p:sp>
        <p:nvSpPr>
          <p:cNvPr id="11" name="AutoShape 11"/>
          <p:cNvSpPr/>
          <p:nvPr/>
        </p:nvSpPr>
        <p:spPr>
          <a:xfrm>
            <a:off x="7009815" y="3238500"/>
            <a:ext cx="4268371" cy="0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 rot="-2408546">
            <a:off x="12713254" y="8156067"/>
            <a:ext cx="8221088" cy="3086100"/>
            <a:chOff x="0" y="0"/>
            <a:chExt cx="216522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-2408546">
            <a:off x="-3234534" y="-514350"/>
            <a:ext cx="8221088" cy="3086100"/>
            <a:chOff x="0" y="0"/>
            <a:chExt cx="2165225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364652" y="2705100"/>
            <a:ext cx="9558695" cy="37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Helvetica World Bold"/>
                <a:sym typeface="Helvetica World Bold"/>
              </a:rPr>
              <a:t>問題與討論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Helvetica World Bold"/>
              <a:sym typeface="Helvetica World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369672" y="696280"/>
            <a:ext cx="1548653" cy="1380237"/>
          </a:xfrm>
          <a:custGeom>
            <a:avLst/>
            <a:gdLst/>
            <a:ahLst/>
            <a:cxnLst/>
            <a:rect l="l" t="t" r="r" b="b"/>
            <a:pathLst>
              <a:path w="1548653" h="1380237">
                <a:moveTo>
                  <a:pt x="0" y="0"/>
                </a:moveTo>
                <a:lnTo>
                  <a:pt x="1548652" y="0"/>
                </a:lnTo>
                <a:lnTo>
                  <a:pt x="1548652" y="1380237"/>
                </a:lnTo>
                <a:lnTo>
                  <a:pt x="0" y="1380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1402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1685" y="3948774"/>
            <a:ext cx="15984625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3.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林白、小偉、大志和中平，對李一做了什麼事？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他們要負什麼法律責任？為什麼？</a:t>
            </a:r>
          </a:p>
        </p:txBody>
      </p:sp>
      <p:sp>
        <p:nvSpPr>
          <p:cNvPr id="11" name="AutoShape 11"/>
          <p:cNvSpPr/>
          <p:nvPr/>
        </p:nvSpPr>
        <p:spPr>
          <a:xfrm>
            <a:off x="7009815" y="3238500"/>
            <a:ext cx="4268371" cy="0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 rot="-2408546">
            <a:off x="12713254" y="8156067"/>
            <a:ext cx="8221088" cy="3086100"/>
            <a:chOff x="0" y="0"/>
            <a:chExt cx="216522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-2408546">
            <a:off x="-3234534" y="-514350"/>
            <a:ext cx="8221088" cy="3086100"/>
            <a:chOff x="0" y="0"/>
            <a:chExt cx="2165225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364652" y="2705100"/>
            <a:ext cx="9558695" cy="37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Helvetica World Bold"/>
                <a:sym typeface="Helvetica World Bold"/>
              </a:rPr>
              <a:t>問題與討論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Helvetica World Bold"/>
              <a:sym typeface="Helvetica World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369672" y="696280"/>
            <a:ext cx="1548653" cy="1380237"/>
          </a:xfrm>
          <a:custGeom>
            <a:avLst/>
            <a:gdLst/>
            <a:ahLst/>
            <a:cxnLst/>
            <a:rect l="l" t="t" r="r" b="b"/>
            <a:pathLst>
              <a:path w="1548653" h="1380237">
                <a:moveTo>
                  <a:pt x="0" y="0"/>
                </a:moveTo>
                <a:lnTo>
                  <a:pt x="1548652" y="0"/>
                </a:lnTo>
                <a:lnTo>
                  <a:pt x="1548652" y="1380237"/>
                </a:lnTo>
                <a:lnTo>
                  <a:pt x="0" y="1380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1517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1685" y="3948774"/>
            <a:ext cx="1598462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4.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你覺得李一對發生這樣的事件，要不要負一點責任？為什麼？</a:t>
            </a:r>
          </a:p>
        </p:txBody>
      </p:sp>
      <p:sp>
        <p:nvSpPr>
          <p:cNvPr id="11" name="AutoShape 11"/>
          <p:cNvSpPr/>
          <p:nvPr/>
        </p:nvSpPr>
        <p:spPr>
          <a:xfrm>
            <a:off x="7009815" y="3238500"/>
            <a:ext cx="4268371" cy="0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 rot="-2408546">
            <a:off x="12713254" y="8156067"/>
            <a:ext cx="8221088" cy="3086100"/>
            <a:chOff x="0" y="0"/>
            <a:chExt cx="216522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-2408546">
            <a:off x="-3234534" y="-514350"/>
            <a:ext cx="8221088" cy="3086100"/>
            <a:chOff x="0" y="0"/>
            <a:chExt cx="2165225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364652" y="2705100"/>
            <a:ext cx="9558695" cy="37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Helvetica World Bold"/>
                <a:sym typeface="Helvetica World Bold"/>
              </a:rPr>
              <a:t>問題與討論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Helvetica World Bold"/>
              <a:sym typeface="Helvetica World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369672" y="696280"/>
            <a:ext cx="1548653" cy="1380237"/>
          </a:xfrm>
          <a:custGeom>
            <a:avLst/>
            <a:gdLst/>
            <a:ahLst/>
            <a:cxnLst/>
            <a:rect l="l" t="t" r="r" b="b"/>
            <a:pathLst>
              <a:path w="1548653" h="1380237">
                <a:moveTo>
                  <a:pt x="0" y="0"/>
                </a:moveTo>
                <a:lnTo>
                  <a:pt x="1548652" y="0"/>
                </a:lnTo>
                <a:lnTo>
                  <a:pt x="1548652" y="1380237"/>
                </a:lnTo>
                <a:lnTo>
                  <a:pt x="0" y="1380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14453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1685" y="4447836"/>
            <a:ext cx="1598462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5.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李一在學校經常欺侮大志的弟弟，他的行為可能已經構成了哪一種校園霸凌？為什麼？</a:t>
            </a:r>
          </a:p>
        </p:txBody>
      </p:sp>
      <p:sp>
        <p:nvSpPr>
          <p:cNvPr id="11" name="AutoShape 11"/>
          <p:cNvSpPr/>
          <p:nvPr/>
        </p:nvSpPr>
        <p:spPr>
          <a:xfrm>
            <a:off x="7009815" y="3238500"/>
            <a:ext cx="4268371" cy="0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 rot="-2408546">
            <a:off x="12713254" y="8156067"/>
            <a:ext cx="8221088" cy="3086100"/>
            <a:chOff x="0" y="0"/>
            <a:chExt cx="216522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-2408546">
            <a:off x="-3234534" y="-514350"/>
            <a:ext cx="8221088" cy="3086100"/>
            <a:chOff x="0" y="0"/>
            <a:chExt cx="2165225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364652" y="2705100"/>
            <a:ext cx="9558695" cy="37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Helvetica World Bold"/>
                <a:sym typeface="Helvetica World Bold"/>
              </a:rPr>
              <a:t>問題與討論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Helvetica World Bold"/>
              <a:sym typeface="Helvetica World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369672" y="696280"/>
            <a:ext cx="1548653" cy="1380237"/>
          </a:xfrm>
          <a:custGeom>
            <a:avLst/>
            <a:gdLst/>
            <a:ahLst/>
            <a:cxnLst/>
            <a:rect l="l" t="t" r="r" b="b"/>
            <a:pathLst>
              <a:path w="1548653" h="1380237">
                <a:moveTo>
                  <a:pt x="0" y="0"/>
                </a:moveTo>
                <a:lnTo>
                  <a:pt x="1548652" y="0"/>
                </a:lnTo>
                <a:lnTo>
                  <a:pt x="1548652" y="1380237"/>
                </a:lnTo>
                <a:lnTo>
                  <a:pt x="0" y="1380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51377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1685" y="4447836"/>
            <a:ext cx="1598462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6.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如果你是大志的弟弟，在學校經常被李一欺侮，你要怎麼做比較好？為什麼？</a:t>
            </a:r>
          </a:p>
        </p:txBody>
      </p:sp>
      <p:sp>
        <p:nvSpPr>
          <p:cNvPr id="11" name="AutoShape 11"/>
          <p:cNvSpPr/>
          <p:nvPr/>
        </p:nvSpPr>
        <p:spPr>
          <a:xfrm>
            <a:off x="7009815" y="3238500"/>
            <a:ext cx="4268371" cy="0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 rot="-2408546">
            <a:off x="12713254" y="8156067"/>
            <a:ext cx="8221088" cy="3086100"/>
            <a:chOff x="0" y="0"/>
            <a:chExt cx="2165225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-2408546">
            <a:off x="-3234534" y="-514350"/>
            <a:ext cx="8221088" cy="3086100"/>
            <a:chOff x="0" y="0"/>
            <a:chExt cx="2165225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364652" y="2705100"/>
            <a:ext cx="9558695" cy="37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Helvetica World Bold"/>
                <a:sym typeface="Helvetica World Bold"/>
              </a:rPr>
              <a:t>問題與討論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Helvetica World Bold"/>
              <a:sym typeface="Helvetica World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369672" y="696280"/>
            <a:ext cx="1548653" cy="1380237"/>
          </a:xfrm>
          <a:custGeom>
            <a:avLst/>
            <a:gdLst/>
            <a:ahLst/>
            <a:cxnLst/>
            <a:rect l="l" t="t" r="r" b="b"/>
            <a:pathLst>
              <a:path w="1548653" h="1380237">
                <a:moveTo>
                  <a:pt x="0" y="0"/>
                </a:moveTo>
                <a:lnTo>
                  <a:pt x="1548652" y="0"/>
                </a:lnTo>
                <a:lnTo>
                  <a:pt x="1548652" y="1380237"/>
                </a:lnTo>
                <a:lnTo>
                  <a:pt x="0" y="1380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4074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0" y="2379259"/>
            <a:ext cx="18288000" cy="7907741"/>
            <a:chOff x="0" y="0"/>
            <a:chExt cx="2165225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3"/>
          <p:cNvSpPr txBox="1"/>
          <p:nvPr/>
        </p:nvSpPr>
        <p:spPr>
          <a:xfrm>
            <a:off x="533400" y="3056677"/>
            <a:ext cx="172212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林白，小學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5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年級，父母親離婚多年，與父親同住。由於父親晚上經常加班到很晚，所以林白常常流連網咖。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DM Serif Display"/>
              <a:sym typeface="DM Serif Display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小偉、大志及中平是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8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年級的國中生，對讀書沒興趣，經常在網咖鬼混。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DM Serif Display"/>
              <a:sym typeface="DM Serif Display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大志的弟弟與林白同校，常跟大志說被班上的李一欺侮，所以大志一直想替弟弟出氣。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3487400" y="1189629"/>
            <a:ext cx="4268371" cy="0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2509867" y="1255159"/>
            <a:ext cx="1731933" cy="481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Helvetica World Bold"/>
                <a:sym typeface="Helvetica World Bold"/>
              </a:rPr>
              <a:t>LAW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Helvetica World Bold"/>
              <a:sym typeface="Helvetica World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602321" y="499511"/>
            <a:ext cx="1548653" cy="1380237"/>
          </a:xfrm>
          <a:custGeom>
            <a:avLst/>
            <a:gdLst/>
            <a:ahLst/>
            <a:cxnLst/>
            <a:rect l="l" t="t" r="r" b="b"/>
            <a:pathLst>
              <a:path w="1548653" h="1380237">
                <a:moveTo>
                  <a:pt x="0" y="0"/>
                </a:moveTo>
                <a:lnTo>
                  <a:pt x="1548652" y="0"/>
                </a:lnTo>
                <a:lnTo>
                  <a:pt x="1548652" y="1380237"/>
                </a:lnTo>
                <a:lnTo>
                  <a:pt x="0" y="1380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46274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線上媒體 1" title="3 學生危安事件「謾罵攻擊」篇(臺北市教育局.臺北市立育成高中)">
            <a:hlinkClick r:id="" action="ppaction://media"/>
            <a:extLst>
              <a:ext uri="{FF2B5EF4-FFF2-40B4-BE49-F238E27FC236}">
                <a16:creationId xmlns:a16="http://schemas.microsoft.com/office/drawing/2014/main" id="{36786694-CD38-4093-BAF8-59E181651B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3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0" y="2379259"/>
            <a:ext cx="18288000" cy="7907741"/>
            <a:chOff x="0" y="0"/>
            <a:chExt cx="2165225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3"/>
          <p:cNvSpPr txBox="1"/>
          <p:nvPr/>
        </p:nvSpPr>
        <p:spPr>
          <a:xfrm>
            <a:off x="533400" y="3056677"/>
            <a:ext cx="17221200" cy="5377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某晚，林白在網咖遇到小偉、大志及中平。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小偉告訴大志給林白一點錢，讓林白去教訓李一，中平也附和說：「好辦法！但大志要躲起來，以免被認出來！」。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3487400" y="1189629"/>
            <a:ext cx="4268371" cy="0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2509867" y="1255159"/>
            <a:ext cx="1731933" cy="481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Helvetica World Bold"/>
                <a:sym typeface="Helvetica World Bold"/>
              </a:rPr>
              <a:t>LAW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Helvetica World Bold"/>
              <a:sym typeface="Helvetica World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602321" y="499511"/>
            <a:ext cx="1548653" cy="1380237"/>
          </a:xfrm>
          <a:custGeom>
            <a:avLst/>
            <a:gdLst/>
            <a:ahLst/>
            <a:cxnLst/>
            <a:rect l="l" t="t" r="r" b="b"/>
            <a:pathLst>
              <a:path w="1548653" h="1380237">
                <a:moveTo>
                  <a:pt x="0" y="0"/>
                </a:moveTo>
                <a:lnTo>
                  <a:pt x="1548652" y="0"/>
                </a:lnTo>
                <a:lnTo>
                  <a:pt x="1548652" y="1380237"/>
                </a:lnTo>
                <a:lnTo>
                  <a:pt x="0" y="1380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9575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0" y="2379259"/>
            <a:ext cx="18288000" cy="7907741"/>
            <a:chOff x="0" y="0"/>
            <a:chExt cx="2165225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5225" cy="812800"/>
            </a:xfrm>
            <a:custGeom>
              <a:avLst/>
              <a:gdLst/>
              <a:ahLst/>
              <a:cxnLst/>
              <a:rect l="l" t="t" r="r" b="b"/>
              <a:pathLst>
                <a:path w="2165225" h="812800">
                  <a:moveTo>
                    <a:pt x="0" y="0"/>
                  </a:moveTo>
                  <a:lnTo>
                    <a:pt x="2165225" y="0"/>
                  </a:lnTo>
                  <a:lnTo>
                    <a:pt x="216522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85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216522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3"/>
          <p:cNvSpPr txBox="1"/>
          <p:nvPr/>
        </p:nvSpPr>
        <p:spPr>
          <a:xfrm>
            <a:off x="533400" y="2666676"/>
            <a:ext cx="17221200" cy="7332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四個人到李一上英文的補習班外面等待機會，但大志走到對街觀看。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當李一走出補習班，在熙來攘往的街道上，林白叫住李一說：「你這個王八蛋！竟敢在學校欺侮同學！」，隨後就是一陣拳打腳踢，結果李一倒在地上，頭破血流，</a:t>
            </a:r>
            <a:r>
              <a:rPr lang="zh-TW" altLang="en-US" sz="5400" dirty="0">
                <a:solidFill>
                  <a:prstClr val="black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三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DM Serif Display"/>
                <a:sym typeface="DM Serif Display"/>
              </a:rPr>
              <a:t>個人立刻拔腿就跑。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3487400" y="1189629"/>
            <a:ext cx="4268371" cy="0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2509867" y="1255159"/>
            <a:ext cx="1731933" cy="481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Helvetica World Bold"/>
                <a:sym typeface="Helvetica World Bold"/>
              </a:rPr>
              <a:t>LAW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Helvetica World Bold"/>
              <a:sym typeface="Helvetica World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602321" y="499511"/>
            <a:ext cx="1548653" cy="1380237"/>
          </a:xfrm>
          <a:custGeom>
            <a:avLst/>
            <a:gdLst/>
            <a:ahLst/>
            <a:cxnLst/>
            <a:rect l="l" t="t" r="r" b="b"/>
            <a:pathLst>
              <a:path w="1548653" h="1380237">
                <a:moveTo>
                  <a:pt x="0" y="0"/>
                </a:moveTo>
                <a:lnTo>
                  <a:pt x="1548652" y="0"/>
                </a:lnTo>
                <a:lnTo>
                  <a:pt x="1548652" y="1380237"/>
                </a:lnTo>
                <a:lnTo>
                  <a:pt x="0" y="1380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8092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AAA6D43-D416-4598-92AF-8ECF870A433D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83162B01-3985-47D4-8E29-5C71BF409DB0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4DB3871-E10F-41B9-9CEE-92112B581663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9A7D864E-405B-4300-AD36-DAC63634A6AA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68B2565F-1859-439B-85FC-9A9957B7B200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24053AD-1A7F-449F-B1F0-5713F273B96E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4DF737BD-4E55-4EF1-BEFC-182FB778D580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是非題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0DECF8CA-4687-40F9-BA4B-A8A7C5CAF030}"/>
              </a:ext>
            </a:extLst>
          </p:cNvPr>
          <p:cNvSpPr txBox="1"/>
          <p:nvPr/>
        </p:nvSpPr>
        <p:spPr>
          <a:xfrm>
            <a:off x="2704015" y="1788002"/>
            <a:ext cx="1526578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在校園內或街道上，因生氣而隨便罵同學或他人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『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笨蛋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』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、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『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王八蛋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』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等難聽的話，是犯了公然侮辱罪。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7456E870-0768-45CF-9751-72D8ACA4B5D7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4E05899-0037-4920-8C16-46114882F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63015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○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70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AAA6D43-D416-4598-92AF-8ECF870A433D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83162B01-3985-47D4-8E29-5C71BF409DB0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4DB3871-E10F-41B9-9CEE-92112B581663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9A7D864E-405B-4300-AD36-DAC63634A6AA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68B2565F-1859-439B-85FC-9A9957B7B200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24053AD-1A7F-449F-B1F0-5713F273B96E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4DF737BD-4E55-4EF1-BEFC-182FB778D580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是非題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0DECF8CA-4687-40F9-BA4B-A8A7C5CAF030}"/>
              </a:ext>
            </a:extLst>
          </p:cNvPr>
          <p:cNvSpPr txBox="1"/>
          <p:nvPr/>
        </p:nvSpPr>
        <p:spPr>
          <a:xfrm>
            <a:off x="2704015" y="1788002"/>
            <a:ext cx="1526578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2.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小偉與中平慫恿大志給錢而叫林白出面教訓李一，自己並沒有共同出手打傷李一，只是在旁觀看，所以不構成犯罪。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7456E870-0768-45CF-9751-72D8ACA4B5D7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4E05899-0037-4920-8C16-46114882F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969" y="263015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9720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AAA6D43-D416-4598-92AF-8ECF870A433D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83162B01-3985-47D4-8E29-5C71BF409DB0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4DB3871-E10F-41B9-9CEE-92112B581663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9A7D864E-405B-4300-AD36-DAC63634A6AA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68B2565F-1859-439B-85FC-9A9957B7B200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24053AD-1A7F-449F-B1F0-5713F273B96E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4DF737BD-4E55-4EF1-BEFC-182FB778D580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是非題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0DECF8CA-4687-40F9-BA4B-A8A7C5CAF030}"/>
              </a:ext>
            </a:extLst>
          </p:cNvPr>
          <p:cNvSpPr txBox="1"/>
          <p:nvPr/>
        </p:nvSpPr>
        <p:spPr>
          <a:xfrm>
            <a:off x="2704015" y="1788002"/>
            <a:ext cx="1526578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3.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同學告訴我他被別人欺侮時，我應該建議他回家告訴父母或向老師報告處理。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7456E870-0768-45CF-9751-72D8ACA4B5D7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4E05899-0037-4920-8C16-46114882F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63015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○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4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AAA6D43-D416-4598-92AF-8ECF870A433D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83162B01-3985-47D4-8E29-5C71BF409DB0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4DB3871-E10F-41B9-9CEE-92112B581663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9A7D864E-405B-4300-AD36-DAC63634A6AA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68B2565F-1859-439B-85FC-9A9957B7B200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24053AD-1A7F-449F-B1F0-5713F273B96E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4DF737BD-4E55-4EF1-BEFC-182FB778D580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是非題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0DECF8CA-4687-40F9-BA4B-A8A7C5CAF030}"/>
              </a:ext>
            </a:extLst>
          </p:cNvPr>
          <p:cNvSpPr txBox="1"/>
          <p:nvPr/>
        </p:nvSpPr>
        <p:spPr>
          <a:xfrm>
            <a:off x="2704015" y="1788002"/>
            <a:ext cx="1526578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4.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打架滋事而傷害同學或別人，自己雖然未成年，仍然可能有刑事責任，更會讓父母負民事連帶賠償的法律責任。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7456E870-0768-45CF-9751-72D8ACA4B5D7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4E05899-0037-4920-8C16-46114882F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63015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○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4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AAA6D43-D416-4598-92AF-8ECF870A433D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83162B01-3985-47D4-8E29-5C71BF409DB0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4DB3871-E10F-41B9-9CEE-92112B581663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9A7D864E-405B-4300-AD36-DAC63634A6AA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68B2565F-1859-439B-85FC-9A9957B7B200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24053AD-1A7F-449F-B1F0-5713F273B96E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4DF737BD-4E55-4EF1-BEFC-182FB778D580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選擇</a:t>
            </a: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0DECF8CA-4687-40F9-BA4B-A8A7C5CAF030}"/>
              </a:ext>
            </a:extLst>
          </p:cNvPr>
          <p:cNvSpPr txBox="1"/>
          <p:nvPr/>
        </p:nvSpPr>
        <p:spPr>
          <a:xfrm>
            <a:off x="2678615" y="2481032"/>
            <a:ext cx="15265788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1.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受到同學或校外人士欺侮而權益受侵害時，應該採取何種對策：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）先將法律規範放一旁，找兄長或朋</a:t>
            </a:r>
            <a:b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</a:b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     友採取報復方法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）告訴師長或向警察請求保護與處理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</a:t>
            </a: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）怨天尤人，忍受壞運氣。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7456E870-0768-45CF-9751-72D8ACA4B5D7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4E05899-0037-4920-8C16-46114882F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207823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5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981</Words>
  <Application>Microsoft Office PowerPoint</Application>
  <PresentationFormat>自訂</PresentationFormat>
  <Paragraphs>114</Paragraphs>
  <Slides>20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Calibri</vt:lpstr>
      <vt:lpstr>Cardo Bold</vt:lpstr>
      <vt:lpstr>Arial</vt:lpstr>
      <vt:lpstr>標楷體</vt:lpstr>
      <vt:lpstr>Cardo</vt:lpstr>
      <vt:lpstr>華康儷中宋</vt:lpstr>
      <vt:lpstr>Helvetica World Bold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and Law Firm Presentation</dc:title>
  <dc:creator>User</dc:creator>
  <cp:lastModifiedBy>訓育組長子涵 訓育組長子涵</cp:lastModifiedBy>
  <cp:revision>9</cp:revision>
  <dcterms:created xsi:type="dcterms:W3CDTF">2006-08-16T00:00:00Z</dcterms:created>
  <dcterms:modified xsi:type="dcterms:W3CDTF">2025-04-21T13:31:28Z</dcterms:modified>
  <dc:identifier>DAGlO10jWiI</dc:identifier>
</cp:coreProperties>
</file>