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302" r:id="rId2"/>
    <p:sldId id="361" r:id="rId3"/>
    <p:sldId id="381" r:id="rId4"/>
    <p:sldId id="362" r:id="rId5"/>
    <p:sldId id="363" r:id="rId6"/>
    <p:sldId id="376" r:id="rId7"/>
    <p:sldId id="378" r:id="rId8"/>
    <p:sldId id="364" r:id="rId9"/>
    <p:sldId id="365" r:id="rId10"/>
    <p:sldId id="366" r:id="rId11"/>
    <p:sldId id="367" r:id="rId12"/>
    <p:sldId id="368" r:id="rId13"/>
    <p:sldId id="382" r:id="rId14"/>
    <p:sldId id="369" r:id="rId15"/>
    <p:sldId id="370" r:id="rId16"/>
    <p:sldId id="371" r:id="rId17"/>
    <p:sldId id="372" r:id="rId18"/>
    <p:sldId id="373" r:id="rId19"/>
    <p:sldId id="374" r:id="rId20"/>
    <p:sldId id="375" r:id="rId21"/>
    <p:sldId id="380" r:id="rId22"/>
    <p:sldId id="379" r:id="rId23"/>
  </p:sldIdLst>
  <p:sldSz cx="12192000" cy="6858000"/>
  <p:notesSz cx="9926638" cy="6797675"/>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中等深淺樣式 4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9" autoAdjust="0"/>
    <p:restoredTop sz="87956" autoAdjust="0"/>
  </p:normalViewPr>
  <p:slideViewPr>
    <p:cSldViewPr snapToGrid="0">
      <p:cViewPr varScale="1">
        <p:scale>
          <a:sx n="100" d="100"/>
          <a:sy n="100" d="100"/>
        </p:scale>
        <p:origin x="708" y="96"/>
      </p:cViewPr>
      <p:guideLst>
        <p:guide orient="horz" pos="2160"/>
        <p:guide pos="3840"/>
      </p:guideLst>
    </p:cSldViewPr>
  </p:slideViewPr>
  <p:notesTextViewPr>
    <p:cViewPr>
      <p:scale>
        <a:sx n="1" d="1"/>
        <a:sy n="1" d="1"/>
      </p:scale>
      <p:origin x="0" y="0"/>
    </p:cViewPr>
  </p:notesTextViewPr>
  <p:sorterViewPr>
    <p:cViewPr>
      <p:scale>
        <a:sx n="110" d="100"/>
        <a:sy n="110" d="100"/>
      </p:scale>
      <p:origin x="0" y="-8908"/>
    </p:cViewPr>
  </p:sorterViewPr>
  <p:notesViewPr>
    <p:cSldViewPr snapToGrid="0">
      <p:cViewPr varScale="1">
        <p:scale>
          <a:sx n="51" d="100"/>
          <a:sy n="51" d="100"/>
        </p:scale>
        <p:origin x="2624"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5622798" y="1"/>
            <a:ext cx="4301543" cy="341064"/>
          </a:xfrm>
          <a:prstGeom prst="rect">
            <a:avLst/>
          </a:prstGeom>
        </p:spPr>
        <p:txBody>
          <a:bodyPr vert="horz" lIns="91440" tIns="45720" rIns="91440" bIns="45720" rtlCol="0"/>
          <a:lstStyle>
            <a:lvl1pPr algn="r">
              <a:defRPr sz="1200"/>
            </a:lvl1pPr>
          </a:lstStyle>
          <a:p>
            <a:fld id="{D74F2306-3835-4E22-9BE3-36455350091B}" type="datetimeFigureOut">
              <a:rPr lang="zh-TW" altLang="en-US" smtClean="0"/>
              <a:t>2023/11/12</a:t>
            </a:fld>
            <a:endParaRPr lang="zh-TW" altLang="en-US"/>
          </a:p>
        </p:txBody>
      </p:sp>
      <p:sp>
        <p:nvSpPr>
          <p:cNvPr id="4" name="頁尾版面配置區 3"/>
          <p:cNvSpPr>
            <a:spLocks noGrp="1"/>
          </p:cNvSpPr>
          <p:nvPr>
            <p:ph type="ftr" sz="quarter" idx="2"/>
          </p:nvPr>
        </p:nvSpPr>
        <p:spPr>
          <a:xfrm>
            <a:off x="0" y="6456612"/>
            <a:ext cx="4301543" cy="341063"/>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5622798" y="6456612"/>
            <a:ext cx="4301543" cy="341063"/>
          </a:xfrm>
          <a:prstGeom prst="rect">
            <a:avLst/>
          </a:prstGeom>
        </p:spPr>
        <p:txBody>
          <a:bodyPr vert="horz" lIns="91440" tIns="45720" rIns="91440" bIns="45720" rtlCol="0" anchor="b"/>
          <a:lstStyle>
            <a:lvl1pPr algn="r">
              <a:defRPr sz="1200"/>
            </a:lvl1pPr>
          </a:lstStyle>
          <a:p>
            <a:fld id="{9779C110-C39B-4F30-AAA5-6A77583B7C52}" type="slidenum">
              <a:rPr lang="zh-TW" altLang="en-US" smtClean="0"/>
              <a:t>‹#›</a:t>
            </a:fld>
            <a:endParaRPr lang="zh-TW" altLang="en-US"/>
          </a:p>
        </p:txBody>
      </p:sp>
    </p:spTree>
    <p:extLst>
      <p:ext uri="{BB962C8B-B14F-4D97-AF65-F5344CB8AC3E}">
        <p14:creationId xmlns:p14="http://schemas.microsoft.com/office/powerpoint/2010/main" val="1418604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5622798" y="1"/>
            <a:ext cx="4301543" cy="341064"/>
          </a:xfrm>
          <a:prstGeom prst="rect">
            <a:avLst/>
          </a:prstGeom>
        </p:spPr>
        <p:txBody>
          <a:bodyPr vert="horz" lIns="91440" tIns="45720" rIns="91440" bIns="45720" rtlCol="0"/>
          <a:lstStyle>
            <a:lvl1pPr algn="r">
              <a:defRPr sz="1200"/>
            </a:lvl1pPr>
          </a:lstStyle>
          <a:p>
            <a:fld id="{4614C088-5623-442A-99A6-F43A9888141C}" type="datetimeFigureOut">
              <a:rPr lang="zh-TW" altLang="en-US" smtClean="0"/>
              <a:t>2023/11/12</a:t>
            </a:fld>
            <a:endParaRPr lang="zh-TW" altLang="en-US"/>
          </a:p>
        </p:txBody>
      </p:sp>
      <p:sp>
        <p:nvSpPr>
          <p:cNvPr id="4" name="投影片圖像版面配置區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992664" y="3271381"/>
            <a:ext cx="7941310" cy="2676585"/>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6456612"/>
            <a:ext cx="4301543" cy="341063"/>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5622798" y="6456612"/>
            <a:ext cx="4301543" cy="341063"/>
          </a:xfrm>
          <a:prstGeom prst="rect">
            <a:avLst/>
          </a:prstGeom>
        </p:spPr>
        <p:txBody>
          <a:bodyPr vert="horz" lIns="91440" tIns="45720" rIns="91440" bIns="45720" rtlCol="0" anchor="b"/>
          <a:lstStyle>
            <a:lvl1pPr algn="r">
              <a:defRPr sz="1200"/>
            </a:lvl1pPr>
          </a:lstStyle>
          <a:p>
            <a:fld id="{1EA2F2C4-C4C5-4578-A72E-14652EB1F132}" type="slidenum">
              <a:rPr lang="zh-TW" altLang="en-US" smtClean="0"/>
              <a:t>‹#›</a:t>
            </a:fld>
            <a:endParaRPr lang="zh-TW" altLang="en-US"/>
          </a:p>
        </p:txBody>
      </p:sp>
    </p:spTree>
    <p:extLst>
      <p:ext uri="{BB962C8B-B14F-4D97-AF65-F5344CB8AC3E}">
        <p14:creationId xmlns:p14="http://schemas.microsoft.com/office/powerpoint/2010/main" val="3041522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1EA2F2C4-C4C5-4578-A72E-14652EB1F132}" type="slidenum">
              <a:rPr lang="zh-TW" altLang="en-US" smtClean="0"/>
              <a:t>1</a:t>
            </a:fld>
            <a:endParaRPr lang="zh-TW" altLang="en-US"/>
          </a:p>
        </p:txBody>
      </p:sp>
    </p:spTree>
    <p:extLst>
      <p:ext uri="{BB962C8B-B14F-4D97-AF65-F5344CB8AC3E}">
        <p14:creationId xmlns:p14="http://schemas.microsoft.com/office/powerpoint/2010/main" val="2880974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a:t>請老師根據</a:t>
            </a:r>
            <a:r>
              <a:rPr lang="en-US" altLang="zh-TW" sz="1200" dirty="0">
                <a:latin typeface="微軟正黑體" panose="020B0604030504040204" pitchFamily="34" charset="-120"/>
                <a:ea typeface="微軟正黑體" panose="020B0604030504040204" pitchFamily="34" charset="-120"/>
              </a:rPr>
              <a:t>《</a:t>
            </a:r>
            <a:r>
              <a:rPr lang="zh-TW" altLang="en-US" sz="1200" dirty="0">
                <a:latin typeface="微軟正黑體" panose="020B0604030504040204" pitchFamily="34" charset="-120"/>
                <a:ea typeface="微軟正黑體" panose="020B0604030504040204" pitchFamily="34" charset="-120"/>
              </a:rPr>
              <a:t>世界人權宣言</a:t>
            </a:r>
            <a:r>
              <a:rPr lang="en-US" altLang="zh-TW" sz="1200" dirty="0">
                <a:latin typeface="微軟正黑體" panose="020B0604030504040204" pitchFamily="34" charset="-120"/>
                <a:ea typeface="微軟正黑體" panose="020B0604030504040204" pitchFamily="34" charset="-120"/>
              </a:rPr>
              <a:t>》</a:t>
            </a:r>
            <a:r>
              <a:rPr lang="zh-TW" altLang="en-US" sz="1200" dirty="0">
                <a:latin typeface="微軟正黑體" panose="020B0604030504040204" pitchFamily="34" charset="-120"/>
                <a:ea typeface="微軟正黑體" panose="020B0604030504040204" pitchFamily="34" charset="-120"/>
              </a:rPr>
              <a:t>的宣言內容加以解釋。</a:t>
            </a:r>
            <a:endParaRPr lang="en-US" altLang="zh-TW" dirty="0"/>
          </a:p>
        </p:txBody>
      </p:sp>
      <p:sp>
        <p:nvSpPr>
          <p:cNvPr id="4" name="投影片編號版面配置區 3"/>
          <p:cNvSpPr>
            <a:spLocks noGrp="1"/>
          </p:cNvSpPr>
          <p:nvPr>
            <p:ph type="sldNum" sz="quarter" idx="10"/>
          </p:nvPr>
        </p:nvSpPr>
        <p:spPr/>
        <p:txBody>
          <a:bodyPr/>
          <a:lstStyle/>
          <a:p>
            <a:fld id="{1EA2F2C4-C4C5-4578-A72E-14652EB1F132}" type="slidenum">
              <a:rPr lang="zh-TW" altLang="en-US" smtClean="0"/>
              <a:t>7</a:t>
            </a:fld>
            <a:endParaRPr lang="zh-TW" altLang="en-US"/>
          </a:p>
        </p:txBody>
      </p:sp>
    </p:spTree>
    <p:extLst>
      <p:ext uri="{BB962C8B-B14F-4D97-AF65-F5344CB8AC3E}">
        <p14:creationId xmlns:p14="http://schemas.microsoft.com/office/powerpoint/2010/main" val="481919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1EA2F2C4-C4C5-4578-A72E-14652EB1F132}" type="slidenum">
              <a:rPr lang="zh-TW" altLang="en-US" smtClean="0"/>
              <a:t>22</a:t>
            </a:fld>
            <a:endParaRPr lang="zh-TW" altLang="en-US"/>
          </a:p>
        </p:txBody>
      </p:sp>
    </p:spTree>
    <p:extLst>
      <p:ext uri="{BB962C8B-B14F-4D97-AF65-F5344CB8AC3E}">
        <p14:creationId xmlns:p14="http://schemas.microsoft.com/office/powerpoint/2010/main" val="2880974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6D2162AB-9AC6-4D7D-9827-D71221ECB122}" type="datetimeFigureOut">
              <a:rPr lang="zh-TW" altLang="en-US" smtClean="0"/>
              <a:t>2023/11/12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E238BD7-A307-4ADA-98A0-D617047561F2}" type="slidenum">
              <a:rPr lang="zh-TW" altLang="en-US" smtClean="0"/>
              <a:t>‹#›</a:t>
            </a:fld>
            <a:endParaRPr lang="zh-TW" altLang="en-US"/>
          </a:p>
        </p:txBody>
      </p:sp>
    </p:spTree>
    <p:extLst>
      <p:ext uri="{BB962C8B-B14F-4D97-AF65-F5344CB8AC3E}">
        <p14:creationId xmlns:p14="http://schemas.microsoft.com/office/powerpoint/2010/main" val="3172999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6D2162AB-9AC6-4D7D-9827-D71221ECB122}" type="datetimeFigureOut">
              <a:rPr lang="zh-TW" altLang="en-US" smtClean="0"/>
              <a:t>2023/11/12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E238BD7-A307-4ADA-98A0-D617047561F2}" type="slidenum">
              <a:rPr lang="zh-TW" altLang="en-US" smtClean="0"/>
              <a:t>‹#›</a:t>
            </a:fld>
            <a:endParaRPr lang="zh-TW" altLang="en-US"/>
          </a:p>
        </p:txBody>
      </p:sp>
    </p:spTree>
    <p:extLst>
      <p:ext uri="{BB962C8B-B14F-4D97-AF65-F5344CB8AC3E}">
        <p14:creationId xmlns:p14="http://schemas.microsoft.com/office/powerpoint/2010/main" val="3880952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6D2162AB-9AC6-4D7D-9827-D71221ECB122}" type="datetimeFigureOut">
              <a:rPr lang="zh-TW" altLang="en-US" smtClean="0"/>
              <a:t>2023/11/12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E238BD7-A307-4ADA-98A0-D617047561F2}" type="slidenum">
              <a:rPr lang="zh-TW" altLang="en-US" smtClean="0"/>
              <a:t>‹#›</a:t>
            </a:fld>
            <a:endParaRPr lang="zh-TW" altLang="en-US"/>
          </a:p>
        </p:txBody>
      </p:sp>
    </p:spTree>
    <p:extLst>
      <p:ext uri="{BB962C8B-B14F-4D97-AF65-F5344CB8AC3E}">
        <p14:creationId xmlns:p14="http://schemas.microsoft.com/office/powerpoint/2010/main" val="1652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6D2162AB-9AC6-4D7D-9827-D71221ECB122}" type="datetimeFigureOut">
              <a:rPr lang="zh-TW" altLang="en-US" smtClean="0"/>
              <a:t>2023/11/12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E238BD7-A307-4ADA-98A0-D617047561F2}" type="slidenum">
              <a:rPr lang="zh-TW" altLang="en-US" smtClean="0"/>
              <a:t>‹#›</a:t>
            </a:fld>
            <a:endParaRPr lang="zh-TW" altLang="en-US"/>
          </a:p>
        </p:txBody>
      </p:sp>
    </p:spTree>
    <p:extLst>
      <p:ext uri="{BB962C8B-B14F-4D97-AF65-F5344CB8AC3E}">
        <p14:creationId xmlns:p14="http://schemas.microsoft.com/office/powerpoint/2010/main" val="1339513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6D2162AB-9AC6-4D7D-9827-D71221ECB122}" type="datetimeFigureOut">
              <a:rPr lang="zh-TW" altLang="en-US" smtClean="0"/>
              <a:t>2023/11/12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E238BD7-A307-4ADA-98A0-D617047561F2}" type="slidenum">
              <a:rPr lang="zh-TW" altLang="en-US" smtClean="0"/>
              <a:t>‹#›</a:t>
            </a:fld>
            <a:endParaRPr lang="zh-TW" altLang="en-US"/>
          </a:p>
        </p:txBody>
      </p:sp>
    </p:spTree>
    <p:extLst>
      <p:ext uri="{BB962C8B-B14F-4D97-AF65-F5344CB8AC3E}">
        <p14:creationId xmlns:p14="http://schemas.microsoft.com/office/powerpoint/2010/main" val="566288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6D2162AB-9AC6-4D7D-9827-D71221ECB122}" type="datetimeFigureOut">
              <a:rPr lang="zh-TW" altLang="en-US" smtClean="0"/>
              <a:t>2023/11/12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E238BD7-A307-4ADA-98A0-D617047561F2}" type="slidenum">
              <a:rPr lang="zh-TW" altLang="en-US" smtClean="0"/>
              <a:t>‹#›</a:t>
            </a:fld>
            <a:endParaRPr lang="zh-TW" altLang="en-US"/>
          </a:p>
        </p:txBody>
      </p:sp>
    </p:spTree>
    <p:extLst>
      <p:ext uri="{BB962C8B-B14F-4D97-AF65-F5344CB8AC3E}">
        <p14:creationId xmlns:p14="http://schemas.microsoft.com/office/powerpoint/2010/main" val="2999584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6D2162AB-9AC6-4D7D-9827-D71221ECB122}" type="datetimeFigureOut">
              <a:rPr lang="zh-TW" altLang="en-US" smtClean="0"/>
              <a:t>2023/11/12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FE238BD7-A307-4ADA-98A0-D617047561F2}" type="slidenum">
              <a:rPr lang="zh-TW" altLang="en-US" smtClean="0"/>
              <a:t>‹#›</a:t>
            </a:fld>
            <a:endParaRPr lang="zh-TW" altLang="en-US"/>
          </a:p>
        </p:txBody>
      </p:sp>
    </p:spTree>
    <p:extLst>
      <p:ext uri="{BB962C8B-B14F-4D97-AF65-F5344CB8AC3E}">
        <p14:creationId xmlns:p14="http://schemas.microsoft.com/office/powerpoint/2010/main" val="520253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6D2162AB-9AC6-4D7D-9827-D71221ECB122}" type="datetimeFigureOut">
              <a:rPr lang="zh-TW" altLang="en-US" smtClean="0"/>
              <a:t>2023/11/12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FE238BD7-A307-4ADA-98A0-D617047561F2}" type="slidenum">
              <a:rPr lang="zh-TW" altLang="en-US" smtClean="0"/>
              <a:t>‹#›</a:t>
            </a:fld>
            <a:endParaRPr lang="zh-TW" altLang="en-US"/>
          </a:p>
        </p:txBody>
      </p:sp>
    </p:spTree>
    <p:extLst>
      <p:ext uri="{BB962C8B-B14F-4D97-AF65-F5344CB8AC3E}">
        <p14:creationId xmlns:p14="http://schemas.microsoft.com/office/powerpoint/2010/main" val="846396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6D2162AB-9AC6-4D7D-9827-D71221ECB122}" type="datetimeFigureOut">
              <a:rPr lang="zh-TW" altLang="en-US" smtClean="0"/>
              <a:t>2023/11/12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FE238BD7-A307-4ADA-98A0-D617047561F2}" type="slidenum">
              <a:rPr lang="zh-TW" altLang="en-US" smtClean="0"/>
              <a:t>‹#›</a:t>
            </a:fld>
            <a:endParaRPr lang="zh-TW" altLang="en-US"/>
          </a:p>
        </p:txBody>
      </p:sp>
    </p:spTree>
    <p:extLst>
      <p:ext uri="{BB962C8B-B14F-4D97-AF65-F5344CB8AC3E}">
        <p14:creationId xmlns:p14="http://schemas.microsoft.com/office/powerpoint/2010/main" val="4143469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6D2162AB-9AC6-4D7D-9827-D71221ECB122}" type="datetimeFigureOut">
              <a:rPr lang="zh-TW" altLang="en-US" smtClean="0"/>
              <a:t>2023/11/12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E238BD7-A307-4ADA-98A0-D617047561F2}" type="slidenum">
              <a:rPr lang="zh-TW" altLang="en-US" smtClean="0"/>
              <a:t>‹#›</a:t>
            </a:fld>
            <a:endParaRPr lang="zh-TW" altLang="en-US"/>
          </a:p>
        </p:txBody>
      </p:sp>
    </p:spTree>
    <p:extLst>
      <p:ext uri="{BB962C8B-B14F-4D97-AF65-F5344CB8AC3E}">
        <p14:creationId xmlns:p14="http://schemas.microsoft.com/office/powerpoint/2010/main" val="4197605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6D2162AB-9AC6-4D7D-9827-D71221ECB122}" type="datetimeFigureOut">
              <a:rPr lang="zh-TW" altLang="en-US" smtClean="0"/>
              <a:t>2023/11/12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E238BD7-A307-4ADA-98A0-D617047561F2}" type="slidenum">
              <a:rPr lang="zh-TW" altLang="en-US" smtClean="0"/>
              <a:t>‹#›</a:t>
            </a:fld>
            <a:endParaRPr lang="zh-TW" altLang="en-US"/>
          </a:p>
        </p:txBody>
      </p:sp>
    </p:spTree>
    <p:extLst>
      <p:ext uri="{BB962C8B-B14F-4D97-AF65-F5344CB8AC3E}">
        <p14:creationId xmlns:p14="http://schemas.microsoft.com/office/powerpoint/2010/main" val="859217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3000">
              <a:schemeClr val="accent2">
                <a:lumMod val="20000"/>
                <a:lumOff val="80000"/>
                <a:alpha val="90000"/>
              </a:schemeClr>
            </a:gs>
            <a:gs pos="15000">
              <a:schemeClr val="accent2">
                <a:lumMod val="5000"/>
                <a:lumOff val="95000"/>
              </a:schemeClr>
            </a:gs>
          </a:gsLst>
          <a:lin ang="16200000" scaled="0"/>
          <a:tileRect/>
        </a:grad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2162AB-9AC6-4D7D-9827-D71221ECB122}" type="datetimeFigureOut">
              <a:rPr lang="zh-TW" altLang="en-US" smtClean="0"/>
              <a:t>2023/11/12</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238BD7-A307-4ADA-98A0-D617047561F2}" type="slidenum">
              <a:rPr lang="zh-TW" altLang="en-US" smtClean="0"/>
              <a:t>‹#›</a:t>
            </a:fld>
            <a:endParaRPr lang="zh-TW" altLang="en-US"/>
          </a:p>
        </p:txBody>
      </p:sp>
    </p:spTree>
    <p:extLst>
      <p:ext uri="{BB962C8B-B14F-4D97-AF65-F5344CB8AC3E}">
        <p14:creationId xmlns:p14="http://schemas.microsoft.com/office/powerpoint/2010/main" val="2697795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2"/>
          <p:cNvSpPr txBox="1">
            <a:spLocks noChangeArrowheads="1"/>
          </p:cNvSpPr>
          <p:nvPr/>
        </p:nvSpPr>
        <p:spPr>
          <a:xfrm>
            <a:off x="483402" y="6425566"/>
            <a:ext cx="10488769" cy="356893"/>
          </a:xfrm>
          <a:prstGeom prst="rect">
            <a:avLst/>
          </a:prstGeom>
        </p:spPr>
        <p:txBody>
          <a:bodyPr vert="horz" wrap="none" lIns="91440" tIns="45720" rIns="91440" bIns="45720" rtlCol="0">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ts val="2160"/>
              </a:lnSpc>
              <a:spcBef>
                <a:spcPct val="0"/>
              </a:spcBef>
              <a:spcAft>
                <a:spcPts val="600"/>
              </a:spcAft>
            </a:pPr>
            <a:r>
              <a:rPr lang="zh-TW" altLang="en-US" sz="1800" dirty="0">
                <a:solidFill>
                  <a:schemeClr val="tx1">
                    <a:lumMod val="50000"/>
                    <a:lumOff val="50000"/>
                  </a:schemeClr>
                </a:solidFill>
                <a:latin typeface="微軟正黑體" panose="020B0604030504040204" pitchFamily="34" charset="-120"/>
                <a:ea typeface="微軟正黑體" panose="020B0604030504040204" pitchFamily="34" charset="-120"/>
              </a:rPr>
              <a:t>本簡報檔修改自教育部國教署中央人權教育課程與教學輔導群 </a:t>
            </a:r>
            <a:r>
              <a:rPr lang="en-US" altLang="zh-TW" sz="1800" dirty="0">
                <a:solidFill>
                  <a:schemeClr val="tx1">
                    <a:lumMod val="50000"/>
                    <a:lumOff val="50000"/>
                  </a:schemeClr>
                </a:solidFill>
                <a:latin typeface="微軟正黑體" panose="020B0604030504040204" pitchFamily="34" charset="-120"/>
                <a:ea typeface="微軟正黑體" panose="020B0604030504040204" pitchFamily="34" charset="-120"/>
              </a:rPr>
              <a:t>2018</a:t>
            </a:r>
            <a:r>
              <a:rPr lang="zh-TW" altLang="en-US" sz="1800" dirty="0">
                <a:solidFill>
                  <a:schemeClr val="tx1">
                    <a:lumMod val="50000"/>
                    <a:lumOff val="50000"/>
                  </a:schemeClr>
                </a:solidFill>
                <a:latin typeface="微軟正黑體" panose="020B0604030504040204" pitchFamily="34" charset="-120"/>
                <a:ea typeface="微軟正黑體" panose="020B0604030504040204" pitchFamily="34" charset="-120"/>
              </a:rPr>
              <a:t>世界人權日  國小</a:t>
            </a:r>
            <a:r>
              <a:rPr lang="en-US" altLang="zh-TW" sz="1800" dirty="0">
                <a:solidFill>
                  <a:schemeClr val="tx1">
                    <a:lumMod val="50000"/>
                    <a:lumOff val="50000"/>
                  </a:schemeClr>
                </a:solidFill>
                <a:latin typeface="微軟正黑體" panose="020B0604030504040204" pitchFamily="34" charset="-120"/>
                <a:ea typeface="微軟正黑體" panose="020B0604030504040204" pitchFamily="34" charset="-120"/>
              </a:rPr>
              <a:t>4-6</a:t>
            </a:r>
            <a:r>
              <a:rPr lang="zh-TW" altLang="en-US" sz="1800" dirty="0">
                <a:solidFill>
                  <a:schemeClr val="tx1">
                    <a:lumMod val="50000"/>
                    <a:lumOff val="50000"/>
                  </a:schemeClr>
                </a:solidFill>
                <a:latin typeface="微軟正黑體" panose="020B0604030504040204" pitchFamily="34" charset="-120"/>
                <a:ea typeface="微軟正黑體" panose="020B0604030504040204" pitchFamily="34" charset="-120"/>
              </a:rPr>
              <a:t>年級教學簡報</a:t>
            </a:r>
          </a:p>
        </p:txBody>
      </p:sp>
      <p:sp>
        <p:nvSpPr>
          <p:cNvPr id="3" name="橢圓 2"/>
          <p:cNvSpPr/>
          <p:nvPr/>
        </p:nvSpPr>
        <p:spPr>
          <a:xfrm>
            <a:off x="3567958" y="469012"/>
            <a:ext cx="5706235" cy="5582093"/>
          </a:xfrm>
          <a:prstGeom prst="ellipse">
            <a:avLst/>
          </a:prstGeom>
          <a:solidFill>
            <a:schemeClr val="bg1"/>
          </a:solidFill>
          <a:ln w="1270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latin typeface="標楷體" panose="03000509000000000000" pitchFamily="65" charset="-120"/>
              <a:ea typeface="標楷體" panose="03000509000000000000" pitchFamily="65" charset="-120"/>
            </a:endParaRPr>
          </a:p>
        </p:txBody>
      </p:sp>
      <p:grpSp>
        <p:nvGrpSpPr>
          <p:cNvPr id="15" name="群組 14"/>
          <p:cNvGrpSpPr/>
          <p:nvPr/>
        </p:nvGrpSpPr>
        <p:grpSpPr>
          <a:xfrm>
            <a:off x="8952137" y="3092757"/>
            <a:ext cx="2816858" cy="2731314"/>
            <a:chOff x="594641" y="2304796"/>
            <a:chExt cx="3712345" cy="3555363"/>
          </a:xfrm>
        </p:grpSpPr>
        <p:sp>
          <p:nvSpPr>
            <p:cNvPr id="11" name="橢圓 10"/>
            <p:cNvSpPr/>
            <p:nvPr/>
          </p:nvSpPr>
          <p:spPr>
            <a:xfrm>
              <a:off x="594641" y="2304796"/>
              <a:ext cx="3712345" cy="3555363"/>
            </a:xfrm>
            <a:prstGeom prst="ellipse">
              <a:avLst/>
            </a:prstGeom>
            <a:solidFill>
              <a:schemeClr val="bg1"/>
            </a:solidFill>
            <a:ln w="952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3" name="圖片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423197">
              <a:off x="1121753" y="3009435"/>
              <a:ext cx="2723045" cy="2055136"/>
            </a:xfrm>
            <a:prstGeom prst="rect">
              <a:avLst/>
            </a:prstGeom>
          </p:spPr>
        </p:pic>
      </p:grpSp>
      <p:grpSp>
        <p:nvGrpSpPr>
          <p:cNvPr id="8" name="群組 7"/>
          <p:cNvGrpSpPr/>
          <p:nvPr/>
        </p:nvGrpSpPr>
        <p:grpSpPr>
          <a:xfrm>
            <a:off x="483403" y="2510137"/>
            <a:ext cx="3447701" cy="3309182"/>
            <a:chOff x="8900320" y="3540643"/>
            <a:chExt cx="2806127" cy="2707758"/>
          </a:xfrm>
        </p:grpSpPr>
        <p:sp>
          <p:nvSpPr>
            <p:cNvPr id="4" name="橢圓 3"/>
            <p:cNvSpPr/>
            <p:nvPr/>
          </p:nvSpPr>
          <p:spPr>
            <a:xfrm>
              <a:off x="8900320" y="3540643"/>
              <a:ext cx="2806127" cy="2707758"/>
            </a:xfrm>
            <a:prstGeom prst="ellipse">
              <a:avLst/>
            </a:prstGeom>
            <a:solidFill>
              <a:schemeClr val="bg1"/>
            </a:solidFill>
            <a:ln w="952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5" name="圖片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1093043">
              <a:off x="9476296" y="3889290"/>
              <a:ext cx="1645216" cy="1993914"/>
            </a:xfrm>
            <a:prstGeom prst="rect">
              <a:avLst/>
            </a:prstGeom>
          </p:spPr>
        </p:pic>
      </p:grpSp>
      <p:sp>
        <p:nvSpPr>
          <p:cNvPr id="7" name="矩形 6"/>
          <p:cNvSpPr/>
          <p:nvPr/>
        </p:nvSpPr>
        <p:spPr>
          <a:xfrm>
            <a:off x="3698144" y="1384597"/>
            <a:ext cx="5253993" cy="3416320"/>
          </a:xfrm>
          <a:prstGeom prst="rect">
            <a:avLst/>
          </a:prstGeom>
          <a:noFill/>
        </p:spPr>
        <p:txBody>
          <a:bodyPr wrap="square" lIns="91440" tIns="45720" rIns="91440" bIns="45720">
            <a:spAutoFit/>
          </a:bodyPr>
          <a:lstStyle/>
          <a:p>
            <a:pPr algn="ctr"/>
            <a:r>
              <a:rPr lang="zh-TW" altLang="en-US" sz="7200" dirty="0">
                <a:latin typeface="標楷體" panose="03000509000000000000" pitchFamily="65" charset="-120"/>
                <a:ea typeface="標楷體" panose="03000509000000000000" pitchFamily="65" charset="-120"/>
              </a:rPr>
              <a:t>認識</a:t>
            </a:r>
            <a:endParaRPr lang="en-US" altLang="zh-TW" sz="7200" dirty="0">
              <a:latin typeface="標楷體" panose="03000509000000000000" pitchFamily="65" charset="-120"/>
              <a:ea typeface="標楷體" panose="03000509000000000000" pitchFamily="65" charset="-120"/>
            </a:endParaRPr>
          </a:p>
          <a:p>
            <a:pPr algn="ctr"/>
            <a:r>
              <a:rPr lang="zh-TW" altLang="en-US" sz="7200" dirty="0">
                <a:latin typeface="標楷體" panose="03000509000000000000" pitchFamily="65" charset="-120"/>
                <a:ea typeface="標楷體" panose="03000509000000000000" pitchFamily="65" charset="-120"/>
              </a:rPr>
              <a:t>兒童人權與 </a:t>
            </a:r>
            <a:r>
              <a:rPr lang="en-US" altLang="zh-TW" sz="7200" dirty="0">
                <a:latin typeface="標楷體" panose="03000509000000000000" pitchFamily="65" charset="-120"/>
                <a:ea typeface="標楷體" panose="03000509000000000000" pitchFamily="65" charset="-120"/>
              </a:rPr>
              <a:t> </a:t>
            </a:r>
          </a:p>
          <a:p>
            <a:pPr algn="ctr"/>
            <a:r>
              <a:rPr lang="zh-TW" altLang="en-US" sz="7200" dirty="0">
                <a:latin typeface="標楷體" panose="03000509000000000000" pitchFamily="65" charset="-120"/>
                <a:ea typeface="標楷體" panose="03000509000000000000" pitchFamily="65" charset="-120"/>
              </a:rPr>
              <a:t>法律常識</a:t>
            </a:r>
          </a:p>
        </p:txBody>
      </p:sp>
      <p:sp>
        <p:nvSpPr>
          <p:cNvPr id="12" name="文字方塊 11"/>
          <p:cNvSpPr txBox="1"/>
          <p:nvPr/>
        </p:nvSpPr>
        <p:spPr>
          <a:xfrm rot="318370">
            <a:off x="10454308" y="3812083"/>
            <a:ext cx="746494" cy="646331"/>
          </a:xfrm>
          <a:prstGeom prst="rect">
            <a:avLst/>
          </a:prstGeom>
          <a:solidFill>
            <a:schemeClr val="tx1">
              <a:lumMod val="75000"/>
              <a:lumOff val="25000"/>
            </a:scheme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zh-TW" altLang="en-US" dirty="0">
                <a:solidFill>
                  <a:schemeClr val="bg1">
                    <a:lumMod val="95000"/>
                  </a:schemeClr>
                </a:solidFill>
                <a:latin typeface="+mj-ea"/>
                <a:ea typeface="+mj-ea"/>
              </a:rPr>
              <a:t>法律常識</a:t>
            </a:r>
          </a:p>
        </p:txBody>
      </p:sp>
    </p:spTree>
    <p:extLst>
      <p:ext uri="{BB962C8B-B14F-4D97-AF65-F5344CB8AC3E}">
        <p14:creationId xmlns:p14="http://schemas.microsoft.com/office/powerpoint/2010/main" val="2814636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內容版面配置區 2"/>
          <p:cNvSpPr>
            <a:spLocks noGrp="1"/>
          </p:cNvSpPr>
          <p:nvPr>
            <p:ph idx="1"/>
          </p:nvPr>
        </p:nvSpPr>
        <p:spPr/>
        <p:txBody>
          <a:bodyPr>
            <a:normAutofit lnSpcReduction="10000"/>
          </a:bodyPr>
          <a:lstStyle/>
          <a:p>
            <a:pPr eaLnBrk="1" hangingPunct="1"/>
            <a:endParaRPr lang="en-US" altLang="zh-TW" sz="3600" dirty="0">
              <a:latin typeface="標楷體" pitchFamily="65" charset="-120"/>
              <a:ea typeface="標楷體" pitchFamily="65" charset="-120"/>
            </a:endParaRPr>
          </a:p>
          <a:p>
            <a:r>
              <a:rPr lang="zh-TW" altLang="zh-TW" sz="3600" dirty="0">
                <a:latin typeface="標楷體" pitchFamily="65" charset="-120"/>
                <a:ea typeface="標楷體" pitchFamily="65" charset="-120"/>
              </a:rPr>
              <a:t>（</a:t>
            </a:r>
            <a:r>
              <a:rPr lang="en-US" altLang="zh-TW" sz="3600" dirty="0">
                <a:latin typeface="標楷體" pitchFamily="65" charset="-120"/>
                <a:ea typeface="標楷體" pitchFamily="65" charset="-120"/>
              </a:rPr>
              <a:t>  </a:t>
            </a:r>
            <a:r>
              <a:rPr lang="zh-TW" altLang="zh-TW" sz="3600" dirty="0">
                <a:latin typeface="標楷體" pitchFamily="65" charset="-120"/>
                <a:ea typeface="標楷體" pitchFamily="65" charset="-120"/>
              </a:rPr>
              <a:t>）</a:t>
            </a:r>
            <a:r>
              <a:rPr lang="en-US" altLang="zh-TW" sz="5400" dirty="0">
                <a:latin typeface="標楷體" pitchFamily="65" charset="-120"/>
                <a:ea typeface="標楷體" pitchFamily="65" charset="-120"/>
              </a:rPr>
              <a:t>3.</a:t>
            </a:r>
            <a:r>
              <a:rPr lang="zh-TW" altLang="en-US" sz="5400" dirty="0">
                <a:latin typeface="標楷體" pitchFamily="65" charset="-120"/>
                <a:ea typeface="標楷體" pitchFamily="65" charset="-120"/>
              </a:rPr>
              <a:t>阿勇喜歡開咪咪的玩笑，每次咪咪經過，就突然掀她的裙子，每次都讓咪咪嚇得尖叫，阿勇認為自己只是開玩笑，所以不算性騷擾。</a:t>
            </a:r>
          </a:p>
          <a:p>
            <a:pPr eaLnBrk="1" hangingPunct="1"/>
            <a:endParaRPr lang="zh-TW" altLang="en-US" dirty="0"/>
          </a:p>
        </p:txBody>
      </p:sp>
      <p:sp>
        <p:nvSpPr>
          <p:cNvPr id="3" name="文字方塊 2"/>
          <p:cNvSpPr txBox="1">
            <a:spLocks noChangeArrowheads="1"/>
          </p:cNvSpPr>
          <p:nvPr/>
        </p:nvSpPr>
        <p:spPr bwMode="auto">
          <a:xfrm>
            <a:off x="1531699" y="2194834"/>
            <a:ext cx="76835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kumimoji="0" lang="en-US" altLang="zh-TW" sz="6000" b="1" dirty="0">
                <a:solidFill>
                  <a:srgbClr val="FF0000"/>
                </a:solidFill>
                <a:latin typeface="標楷體" pitchFamily="65" charset="-120"/>
                <a:ea typeface="標楷體" pitchFamily="65" charset="-120"/>
              </a:rPr>
              <a:t>X</a:t>
            </a:r>
            <a:endParaRPr kumimoji="0" lang="zh-TW" altLang="en-US" sz="6000" b="1" dirty="0">
              <a:solidFill>
                <a:srgbClr val="FF0000"/>
              </a:solidFill>
            </a:endParaRPr>
          </a:p>
        </p:txBody>
      </p:sp>
    </p:spTree>
    <p:extLst>
      <p:ext uri="{BB962C8B-B14F-4D97-AF65-F5344CB8AC3E}">
        <p14:creationId xmlns:p14="http://schemas.microsoft.com/office/powerpoint/2010/main" val="16861494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38200" y="169333"/>
            <a:ext cx="10515600" cy="6007630"/>
          </a:xfrm>
        </p:spPr>
        <p:txBody>
          <a:bodyPr rtlCol="0">
            <a:normAutofit lnSpcReduction="10000"/>
          </a:bodyPr>
          <a:lstStyle/>
          <a:p>
            <a:pPr eaLnBrk="1" fontAlgn="auto" hangingPunct="1">
              <a:spcAft>
                <a:spcPts val="0"/>
              </a:spcAft>
              <a:buFont typeface="Arial" pitchFamily="34" charset="0"/>
              <a:buChar char="•"/>
              <a:defRPr/>
            </a:pPr>
            <a:endParaRPr lang="en-US" altLang="zh-TW" sz="3600" dirty="0">
              <a:latin typeface="標楷體" pitchFamily="65" charset="-120"/>
              <a:ea typeface="標楷體" pitchFamily="65" charset="-120"/>
            </a:endParaRPr>
          </a:p>
          <a:p>
            <a:pPr>
              <a:defRPr/>
            </a:pPr>
            <a:r>
              <a:rPr lang="zh-TW" altLang="zh-TW" sz="3600" dirty="0">
                <a:latin typeface="標楷體" pitchFamily="65" charset="-120"/>
                <a:ea typeface="標楷體" pitchFamily="65" charset="-120"/>
              </a:rPr>
              <a:t>（</a:t>
            </a:r>
            <a:r>
              <a:rPr lang="en-US" altLang="zh-TW" sz="3600" dirty="0">
                <a:latin typeface="標楷體" pitchFamily="65" charset="-120"/>
                <a:ea typeface="標楷體" pitchFamily="65" charset="-120"/>
              </a:rPr>
              <a:t>  </a:t>
            </a:r>
            <a:r>
              <a:rPr lang="zh-TW" altLang="zh-TW" sz="3600" dirty="0">
                <a:latin typeface="標楷體" pitchFamily="65" charset="-120"/>
                <a:ea typeface="標楷體" pitchFamily="65" charset="-120"/>
              </a:rPr>
              <a:t>）</a:t>
            </a:r>
            <a:r>
              <a:rPr lang="en-US" altLang="zh-TW" sz="5400" dirty="0">
                <a:latin typeface="標楷體" pitchFamily="65" charset="-120"/>
                <a:ea typeface="標楷體" pitchFamily="65" charset="-120"/>
              </a:rPr>
              <a:t>4.</a:t>
            </a:r>
            <a:r>
              <a:rPr lang="zh-TW" altLang="en-US" sz="5400" dirty="0">
                <a:latin typeface="標楷體" pitchFamily="65" charset="-120"/>
                <a:ea typeface="標楷體" pitchFamily="65" charset="-120"/>
              </a:rPr>
              <a:t>阿勇認為花型男長得像女生，很膽小又愛打扮，看他很不順眼，所以每次花型男走過去，就嘲笑他說：「娘娘腔，沒</a:t>
            </a:r>
            <a:r>
              <a:rPr lang="en-US" altLang="zh-TW" sz="5400" dirty="0">
                <a:latin typeface="標楷體" pitchFamily="65" charset="-120"/>
                <a:ea typeface="標楷體" pitchFamily="65" charset="-120"/>
              </a:rPr>
              <a:t>LP</a:t>
            </a:r>
            <a:r>
              <a:rPr lang="zh-TW" altLang="en-US" sz="5400" dirty="0">
                <a:latin typeface="標楷體" pitchFamily="65" charset="-120"/>
                <a:ea typeface="標楷體" pitchFamily="65" charset="-120"/>
              </a:rPr>
              <a:t>！」，花型男無力反駁，只能暗地掉眼淚。同學說因為阿勇和花型男是同性，所以阿勇的行為也不算是性騷擾。</a:t>
            </a:r>
          </a:p>
          <a:p>
            <a:pPr marL="0" indent="0" eaLnBrk="1" fontAlgn="auto" hangingPunct="1">
              <a:spcAft>
                <a:spcPts val="0"/>
              </a:spcAft>
              <a:buFont typeface="Arial" pitchFamily="34" charset="0"/>
              <a:buNone/>
              <a:defRPr/>
            </a:pPr>
            <a:endParaRPr lang="zh-TW" altLang="en-US" dirty="0"/>
          </a:p>
        </p:txBody>
      </p:sp>
      <p:sp>
        <p:nvSpPr>
          <p:cNvPr id="4" name="文字方塊 3"/>
          <p:cNvSpPr txBox="1">
            <a:spLocks noChangeArrowheads="1"/>
          </p:cNvSpPr>
          <p:nvPr/>
        </p:nvSpPr>
        <p:spPr bwMode="auto">
          <a:xfrm>
            <a:off x="1531627" y="497787"/>
            <a:ext cx="76834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kumimoji="0" lang="en-US" altLang="zh-TW" sz="6000" b="1" dirty="0">
                <a:solidFill>
                  <a:srgbClr val="FF0000"/>
                </a:solidFill>
                <a:latin typeface="標楷體" pitchFamily="65" charset="-120"/>
                <a:ea typeface="標楷體" pitchFamily="65" charset="-120"/>
              </a:rPr>
              <a:t>X</a:t>
            </a:r>
            <a:endParaRPr kumimoji="0" lang="zh-TW" altLang="en-US" sz="6000" b="1" dirty="0">
              <a:solidFill>
                <a:srgbClr val="FF0000"/>
              </a:solidFill>
            </a:endParaRPr>
          </a:p>
        </p:txBody>
      </p:sp>
    </p:spTree>
    <p:extLst>
      <p:ext uri="{BB962C8B-B14F-4D97-AF65-F5344CB8AC3E}">
        <p14:creationId xmlns:p14="http://schemas.microsoft.com/office/powerpoint/2010/main" val="554282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09600" y="1844675"/>
            <a:ext cx="10972800" cy="4281488"/>
          </a:xfrm>
        </p:spPr>
        <p:txBody>
          <a:bodyPr rtlCol="0">
            <a:normAutofit/>
          </a:bodyPr>
          <a:lstStyle/>
          <a:p>
            <a:pPr>
              <a:defRPr/>
            </a:pPr>
            <a:r>
              <a:rPr lang="zh-TW" altLang="zh-TW" sz="3600" dirty="0">
                <a:latin typeface="標楷體" pitchFamily="65" charset="-120"/>
                <a:ea typeface="標楷體" pitchFamily="65" charset="-120"/>
              </a:rPr>
              <a:t>（</a:t>
            </a:r>
            <a:r>
              <a:rPr lang="en-US" altLang="zh-TW" sz="3600" dirty="0">
                <a:latin typeface="標楷體" pitchFamily="65" charset="-120"/>
                <a:ea typeface="標楷體" pitchFamily="65" charset="-120"/>
              </a:rPr>
              <a:t>  </a:t>
            </a:r>
            <a:r>
              <a:rPr lang="zh-TW" altLang="zh-TW" sz="3600" dirty="0">
                <a:latin typeface="標楷體" pitchFamily="65" charset="-120"/>
                <a:ea typeface="標楷體" pitchFamily="65" charset="-120"/>
              </a:rPr>
              <a:t>）</a:t>
            </a:r>
            <a:r>
              <a:rPr lang="en-US" altLang="zh-TW" sz="5400" dirty="0">
                <a:latin typeface="標楷體" pitchFamily="65" charset="-120"/>
                <a:ea typeface="標楷體" pitchFamily="65" charset="-120"/>
              </a:rPr>
              <a:t>5.</a:t>
            </a:r>
            <a:r>
              <a:rPr lang="zh-TW" altLang="en-US" sz="5400" dirty="0">
                <a:latin typeface="標楷體" pitchFamily="65" charset="-120"/>
                <a:ea typeface="標楷體" pitchFamily="65" charset="-120"/>
              </a:rPr>
              <a:t>根據性騷擾防治法，學校有義務防治性騷擾行為之發生，在知道有性騷擾的情形時，應採取立即有效的糾正及補救措施。</a:t>
            </a:r>
          </a:p>
          <a:p>
            <a:pPr marL="0" indent="0" eaLnBrk="1" fontAlgn="auto" hangingPunct="1">
              <a:spcAft>
                <a:spcPts val="0"/>
              </a:spcAft>
              <a:buFont typeface="Arial" pitchFamily="34" charset="0"/>
              <a:buNone/>
              <a:defRPr/>
            </a:pPr>
            <a:endParaRPr lang="zh-TW" altLang="en-US" sz="3600" dirty="0">
              <a:latin typeface="標楷體" pitchFamily="65" charset="-120"/>
              <a:ea typeface="標楷體" pitchFamily="65" charset="-120"/>
            </a:endParaRPr>
          </a:p>
        </p:txBody>
      </p:sp>
      <p:sp>
        <p:nvSpPr>
          <p:cNvPr id="4" name="文字方塊 3"/>
          <p:cNvSpPr txBox="1">
            <a:spLocks noChangeArrowheads="1"/>
          </p:cNvSpPr>
          <p:nvPr/>
        </p:nvSpPr>
        <p:spPr bwMode="auto">
          <a:xfrm>
            <a:off x="1301199" y="1675574"/>
            <a:ext cx="76835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kumimoji="0" lang="en-US" altLang="zh-TW" sz="6000" b="1" dirty="0">
                <a:solidFill>
                  <a:srgbClr val="FF0000"/>
                </a:solidFill>
                <a:latin typeface="標楷體" pitchFamily="65" charset="-120"/>
                <a:ea typeface="標楷體" pitchFamily="65" charset="-120"/>
              </a:rPr>
              <a:t>O</a:t>
            </a:r>
            <a:endParaRPr kumimoji="0" lang="zh-TW" altLang="en-US" sz="6000" b="1" dirty="0">
              <a:solidFill>
                <a:srgbClr val="FF0000"/>
              </a:solidFill>
            </a:endParaRPr>
          </a:p>
        </p:txBody>
      </p:sp>
    </p:spTree>
    <p:extLst>
      <p:ext uri="{BB962C8B-B14F-4D97-AF65-F5344CB8AC3E}">
        <p14:creationId xmlns:p14="http://schemas.microsoft.com/office/powerpoint/2010/main" val="18956790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38200" y="270933"/>
            <a:ext cx="10515600" cy="5906030"/>
          </a:xfrm>
        </p:spPr>
        <p:txBody>
          <a:bodyPr>
            <a:noAutofit/>
          </a:bodyPr>
          <a:lstStyle/>
          <a:p>
            <a:r>
              <a:rPr lang="zh-TW" altLang="en-US" sz="4000" dirty="0">
                <a:latin typeface="標楷體" panose="03000509000000000000" pitchFamily="65" charset="-120"/>
                <a:ea typeface="標楷體" panose="03000509000000000000" pitchFamily="65" charset="-120"/>
              </a:rPr>
              <a:t>（二）選擇題</a:t>
            </a:r>
            <a:r>
              <a:rPr lang="en-US" altLang="zh-TW" sz="4000" dirty="0">
                <a:latin typeface="標楷體" panose="03000509000000000000" pitchFamily="65" charset="-120"/>
                <a:ea typeface="標楷體" panose="03000509000000000000" pitchFamily="65" charset="-120"/>
              </a:rPr>
              <a:t>:</a:t>
            </a:r>
          </a:p>
          <a:p>
            <a:r>
              <a:rPr lang="zh-TW" altLang="en-US" sz="4000" dirty="0">
                <a:latin typeface="標楷體" panose="03000509000000000000" pitchFamily="65" charset="-120"/>
                <a:ea typeface="標楷體" panose="03000509000000000000" pitchFamily="65" charset="-120"/>
              </a:rPr>
              <a:t>依據下列提示條文，回答</a:t>
            </a:r>
            <a:r>
              <a:rPr lang="en-US" altLang="zh-TW" sz="4000" dirty="0">
                <a:latin typeface="標楷體" panose="03000509000000000000" pitchFamily="65" charset="-120"/>
                <a:ea typeface="標楷體" panose="03000509000000000000" pitchFamily="65" charset="-120"/>
              </a:rPr>
              <a:t>1-3</a:t>
            </a:r>
            <a:r>
              <a:rPr lang="zh-TW" altLang="en-US" sz="4000" dirty="0">
                <a:latin typeface="標楷體" panose="03000509000000000000" pitchFamily="65" charset="-120"/>
                <a:ea typeface="標楷體" panose="03000509000000000000" pitchFamily="65" charset="-120"/>
              </a:rPr>
              <a:t>題</a:t>
            </a:r>
          </a:p>
          <a:p>
            <a:r>
              <a:rPr lang="en-US" altLang="zh-TW" sz="4000" dirty="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性騷擾防治法第</a:t>
            </a:r>
            <a:r>
              <a:rPr lang="en-US" altLang="zh-TW" sz="4000" dirty="0">
                <a:latin typeface="標楷體" panose="03000509000000000000" pitchFamily="65" charset="-120"/>
                <a:ea typeface="標楷體" panose="03000509000000000000" pitchFamily="65" charset="-120"/>
              </a:rPr>
              <a:t>20</a:t>
            </a:r>
            <a:r>
              <a:rPr lang="zh-TW" altLang="en-US" sz="4000" dirty="0">
                <a:latin typeface="標楷體" panose="03000509000000000000" pitchFamily="65" charset="-120"/>
                <a:ea typeface="標楷體" panose="03000509000000000000" pitchFamily="65" charset="-120"/>
              </a:rPr>
              <a:t>條</a:t>
            </a:r>
            <a:r>
              <a:rPr lang="en-US" altLang="zh-TW" sz="4000" dirty="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「對他人為性騷擾者，由直轄市、縣 </a:t>
            </a:r>
            <a:r>
              <a:rPr lang="en-US" altLang="zh-TW" sz="4000" dirty="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市</a:t>
            </a:r>
            <a:r>
              <a:rPr lang="en-US" altLang="zh-TW" sz="4000" dirty="0">
                <a:latin typeface="標楷體" panose="03000509000000000000" pitchFamily="65" charset="-120"/>
                <a:ea typeface="標楷體" panose="03000509000000000000" pitchFamily="65" charset="-120"/>
              </a:rPr>
              <a:t>) </a:t>
            </a:r>
            <a:r>
              <a:rPr lang="zh-TW" altLang="en-US" sz="4000" dirty="0">
                <a:latin typeface="標楷體" panose="03000509000000000000" pitchFamily="65" charset="-120"/>
                <a:ea typeface="標楷體" panose="03000509000000000000" pitchFamily="65" charset="-120"/>
              </a:rPr>
              <a:t>主管機關處新臺幣</a:t>
            </a:r>
            <a:r>
              <a:rPr lang="en-US" altLang="zh-TW" sz="4000" dirty="0">
                <a:latin typeface="標楷體" panose="03000509000000000000" pitchFamily="65" charset="-120"/>
                <a:ea typeface="標楷體" panose="03000509000000000000" pitchFamily="65" charset="-120"/>
              </a:rPr>
              <a:t>1</a:t>
            </a:r>
            <a:r>
              <a:rPr lang="zh-TW" altLang="en-US" sz="4000" dirty="0">
                <a:latin typeface="標楷體" panose="03000509000000000000" pitchFamily="65" charset="-120"/>
                <a:ea typeface="標楷體" panose="03000509000000000000" pitchFamily="65" charset="-120"/>
              </a:rPr>
              <a:t>萬元以上</a:t>
            </a:r>
            <a:r>
              <a:rPr lang="en-US" altLang="zh-TW" sz="4000" dirty="0">
                <a:latin typeface="標楷體" panose="03000509000000000000" pitchFamily="65" charset="-120"/>
                <a:ea typeface="標楷體" panose="03000509000000000000" pitchFamily="65" charset="-120"/>
              </a:rPr>
              <a:t>10</a:t>
            </a:r>
            <a:r>
              <a:rPr lang="zh-TW" altLang="en-US" sz="4000" dirty="0">
                <a:latin typeface="標楷體" panose="03000509000000000000" pitchFamily="65" charset="-120"/>
                <a:ea typeface="標楷體" panose="03000509000000000000" pitchFamily="65" charset="-120"/>
              </a:rPr>
              <a:t>萬元以下罰鍰。」</a:t>
            </a:r>
          </a:p>
          <a:p>
            <a:r>
              <a:rPr lang="en-US" altLang="zh-TW" sz="4000" dirty="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性騷擾防治法第</a:t>
            </a:r>
            <a:r>
              <a:rPr lang="en-US" altLang="zh-TW" sz="4000" dirty="0">
                <a:latin typeface="標楷體" panose="03000509000000000000" pitchFamily="65" charset="-120"/>
                <a:ea typeface="標楷體" panose="03000509000000000000" pitchFamily="65" charset="-120"/>
              </a:rPr>
              <a:t>25</a:t>
            </a:r>
            <a:r>
              <a:rPr lang="zh-TW" altLang="en-US" sz="4000" dirty="0">
                <a:latin typeface="標楷體" panose="03000509000000000000" pitchFamily="65" charset="-120"/>
                <a:ea typeface="標楷體" panose="03000509000000000000" pitchFamily="65" charset="-120"/>
              </a:rPr>
              <a:t>條</a:t>
            </a:r>
            <a:r>
              <a:rPr lang="en-US" altLang="zh-TW" sz="4000" dirty="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「意圖性騷擾，乘人不及抗拒而為親吻、擁抱或觸摸其臀部、胸部或其他身體隱私處之行為者，處</a:t>
            </a:r>
            <a:r>
              <a:rPr lang="en-US" altLang="zh-TW" sz="4000" dirty="0">
                <a:latin typeface="標楷體" panose="03000509000000000000" pitchFamily="65" charset="-120"/>
                <a:ea typeface="標楷體" panose="03000509000000000000" pitchFamily="65" charset="-120"/>
              </a:rPr>
              <a:t>2</a:t>
            </a:r>
            <a:r>
              <a:rPr lang="zh-TW" altLang="en-US" sz="4000" dirty="0">
                <a:latin typeface="標楷體" panose="03000509000000000000" pitchFamily="65" charset="-120"/>
                <a:ea typeface="標楷體" panose="03000509000000000000" pitchFamily="65" charset="-120"/>
              </a:rPr>
              <a:t>年以下有期徒刑、拘役或科或併科新臺幣</a:t>
            </a:r>
            <a:r>
              <a:rPr lang="en-US" altLang="zh-TW" sz="4000" dirty="0">
                <a:latin typeface="標楷體" panose="03000509000000000000" pitchFamily="65" charset="-120"/>
                <a:ea typeface="標楷體" panose="03000509000000000000" pitchFamily="65" charset="-120"/>
              </a:rPr>
              <a:t>10</a:t>
            </a:r>
            <a:r>
              <a:rPr lang="zh-TW" altLang="en-US" sz="4000" dirty="0">
                <a:latin typeface="標楷體" panose="03000509000000000000" pitchFamily="65" charset="-120"/>
                <a:ea typeface="標楷體" panose="03000509000000000000" pitchFamily="65" charset="-120"/>
              </a:rPr>
              <a:t>萬元以下罰金。」</a:t>
            </a:r>
          </a:p>
        </p:txBody>
      </p:sp>
    </p:spTree>
    <p:extLst>
      <p:ext uri="{BB962C8B-B14F-4D97-AF65-F5344CB8AC3E}">
        <p14:creationId xmlns:p14="http://schemas.microsoft.com/office/powerpoint/2010/main" val="441510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6675" y="220132"/>
            <a:ext cx="12058649" cy="6466417"/>
          </a:xfrm>
        </p:spPr>
        <p:txBody>
          <a:bodyPr rtlCol="0">
            <a:normAutofit fontScale="92500" lnSpcReduction="10000"/>
          </a:bodyPr>
          <a:lstStyle/>
          <a:p>
            <a:pPr eaLnBrk="1" fontAlgn="auto" hangingPunct="1">
              <a:spcAft>
                <a:spcPts val="0"/>
              </a:spcAft>
              <a:buFont typeface="Arial" pitchFamily="34" charset="0"/>
              <a:buChar char="•"/>
              <a:defRPr/>
            </a:pPr>
            <a:r>
              <a:rPr lang="zh-TW" altLang="zh-TW" sz="3600" dirty="0">
                <a:latin typeface="標楷體" pitchFamily="65" charset="-120"/>
                <a:ea typeface="標楷體" pitchFamily="65" charset="-120"/>
              </a:rPr>
              <a:t>（二）選擇題</a:t>
            </a:r>
            <a:r>
              <a:rPr lang="en-US" altLang="zh-TW" sz="3600" dirty="0">
                <a:latin typeface="標楷體" pitchFamily="65" charset="-120"/>
                <a:ea typeface="標楷體" pitchFamily="65" charset="-120"/>
              </a:rPr>
              <a:t>:</a:t>
            </a:r>
          </a:p>
          <a:p>
            <a:pPr eaLnBrk="1" fontAlgn="auto" hangingPunct="1">
              <a:spcAft>
                <a:spcPts val="0"/>
              </a:spcAft>
              <a:buFont typeface="Arial" pitchFamily="34" charset="0"/>
              <a:buChar char="•"/>
              <a:defRPr/>
            </a:pPr>
            <a:endParaRPr lang="en-US" altLang="zh-TW" sz="3600" dirty="0">
              <a:latin typeface="標楷體" pitchFamily="65" charset="-120"/>
              <a:ea typeface="標楷體" pitchFamily="65" charset="-120"/>
            </a:endParaRPr>
          </a:p>
          <a:p>
            <a:pPr>
              <a:defRPr/>
            </a:pPr>
            <a:r>
              <a:rPr lang="zh-TW" altLang="zh-TW" sz="3600" dirty="0">
                <a:latin typeface="標楷體" pitchFamily="65" charset="-120"/>
                <a:ea typeface="標楷體" pitchFamily="65" charset="-120"/>
              </a:rPr>
              <a:t>（</a:t>
            </a:r>
            <a:r>
              <a:rPr lang="en-US" altLang="zh-TW" sz="3600" dirty="0">
                <a:latin typeface="標楷體" pitchFamily="65" charset="-120"/>
                <a:ea typeface="標楷體" pitchFamily="65" charset="-120"/>
              </a:rPr>
              <a:t>  </a:t>
            </a:r>
            <a:r>
              <a:rPr lang="zh-TW" altLang="zh-TW" sz="3600" dirty="0">
                <a:latin typeface="標楷體" pitchFamily="65" charset="-120"/>
                <a:ea typeface="標楷體" pitchFamily="65" charset="-120"/>
              </a:rPr>
              <a:t>）</a:t>
            </a:r>
            <a:r>
              <a:rPr lang="en-US" altLang="zh-TW" sz="5400" dirty="0">
                <a:latin typeface="標楷體" pitchFamily="65" charset="-120"/>
                <a:ea typeface="標楷體" pitchFamily="65" charset="-120"/>
              </a:rPr>
              <a:t>1.</a:t>
            </a:r>
            <a:r>
              <a:rPr lang="zh-TW" altLang="en-US" sz="5400" dirty="0">
                <a:latin typeface="標楷體" pitchFamily="65" charset="-120"/>
                <a:ea typeface="標楷體" pitchFamily="65" charset="-120"/>
              </a:rPr>
              <a:t>捷運之狼利用車廂內人潮擁擠時，趁機摸女乘客臀部後，立即將手移開。那麼要如何處罰他呢？</a:t>
            </a:r>
            <a:endParaRPr lang="en-US" altLang="zh-TW" sz="5400" dirty="0">
              <a:latin typeface="標楷體" pitchFamily="65" charset="-120"/>
              <a:ea typeface="標楷體" pitchFamily="65" charset="-120"/>
            </a:endParaRPr>
          </a:p>
          <a:p>
            <a:pPr marL="0" indent="0">
              <a:buNone/>
              <a:defRPr/>
            </a:pPr>
            <a:r>
              <a:rPr lang="zh-TW" altLang="en-US" sz="5400" dirty="0">
                <a:latin typeface="標楷體" pitchFamily="65" charset="-120"/>
                <a:ea typeface="標楷體" pitchFamily="65" charset="-120"/>
              </a:rPr>
              <a:t>（</a:t>
            </a:r>
            <a:r>
              <a:rPr lang="en-US" altLang="zh-TW" sz="5400" dirty="0">
                <a:latin typeface="標楷體" pitchFamily="65" charset="-120"/>
                <a:ea typeface="標楷體" pitchFamily="65" charset="-120"/>
              </a:rPr>
              <a:t>1</a:t>
            </a:r>
            <a:r>
              <a:rPr lang="zh-TW" altLang="en-US" sz="5400" dirty="0">
                <a:latin typeface="標楷體" pitchFamily="65" charset="-120"/>
                <a:ea typeface="標楷體" pitchFamily="65" charset="-120"/>
              </a:rPr>
              <a:t>）由直轄市、縣 </a:t>
            </a:r>
            <a:r>
              <a:rPr lang="en-US" altLang="zh-TW" sz="5400" dirty="0">
                <a:latin typeface="標楷體" pitchFamily="65" charset="-120"/>
                <a:ea typeface="標楷體" pitchFamily="65" charset="-120"/>
              </a:rPr>
              <a:t>(</a:t>
            </a:r>
            <a:r>
              <a:rPr lang="zh-TW" altLang="en-US" sz="5400" dirty="0">
                <a:latin typeface="標楷體" pitchFamily="65" charset="-120"/>
                <a:ea typeface="標楷體" pitchFamily="65" charset="-120"/>
              </a:rPr>
              <a:t>市</a:t>
            </a:r>
            <a:r>
              <a:rPr lang="en-US" altLang="zh-TW" sz="5400" dirty="0">
                <a:latin typeface="標楷體" pitchFamily="65" charset="-120"/>
                <a:ea typeface="標楷體" pitchFamily="65" charset="-120"/>
              </a:rPr>
              <a:t>) </a:t>
            </a:r>
            <a:r>
              <a:rPr lang="zh-TW" altLang="en-US" sz="5400" dirty="0">
                <a:latin typeface="標楷體" pitchFamily="65" charset="-120"/>
                <a:ea typeface="標楷體" pitchFamily="65" charset="-120"/>
              </a:rPr>
              <a:t>主管機關對他處新臺幣</a:t>
            </a:r>
            <a:r>
              <a:rPr lang="en-US" altLang="zh-TW" sz="5400" dirty="0">
                <a:latin typeface="標楷體" pitchFamily="65" charset="-120"/>
                <a:ea typeface="標楷體" pitchFamily="65" charset="-120"/>
              </a:rPr>
              <a:t>1</a:t>
            </a:r>
            <a:r>
              <a:rPr lang="zh-TW" altLang="en-US" sz="5400" dirty="0">
                <a:latin typeface="標楷體" pitchFamily="65" charset="-120"/>
                <a:ea typeface="標楷體" pitchFamily="65" charset="-120"/>
              </a:rPr>
              <a:t>萬元以上</a:t>
            </a:r>
            <a:r>
              <a:rPr lang="en-US" altLang="zh-TW" sz="5400" dirty="0">
                <a:latin typeface="標楷體" pitchFamily="65" charset="-120"/>
                <a:ea typeface="標楷體" pitchFamily="65" charset="-120"/>
              </a:rPr>
              <a:t>10</a:t>
            </a:r>
            <a:r>
              <a:rPr lang="zh-TW" altLang="en-US" sz="5400" dirty="0">
                <a:latin typeface="標楷體" pitchFamily="65" charset="-120"/>
                <a:ea typeface="標楷體" pitchFamily="65" charset="-120"/>
              </a:rPr>
              <a:t>萬元以下的行政罰鍰</a:t>
            </a:r>
            <a:endParaRPr lang="en-US" altLang="zh-TW" sz="5400" dirty="0">
              <a:latin typeface="標楷體" pitchFamily="65" charset="-120"/>
              <a:ea typeface="標楷體" pitchFamily="65" charset="-120"/>
            </a:endParaRPr>
          </a:p>
          <a:p>
            <a:pPr marL="0" indent="0">
              <a:buNone/>
              <a:defRPr/>
            </a:pPr>
            <a:r>
              <a:rPr lang="zh-TW" altLang="en-US" sz="5400" dirty="0">
                <a:latin typeface="標楷體" pitchFamily="65" charset="-120"/>
                <a:ea typeface="標楷體" pitchFamily="65" charset="-120"/>
              </a:rPr>
              <a:t>（</a:t>
            </a:r>
            <a:r>
              <a:rPr lang="en-US" altLang="zh-TW" sz="5400" dirty="0">
                <a:latin typeface="標楷體" pitchFamily="65" charset="-120"/>
                <a:ea typeface="標楷體" pitchFamily="65" charset="-120"/>
              </a:rPr>
              <a:t>2</a:t>
            </a:r>
            <a:r>
              <a:rPr lang="zh-TW" altLang="en-US" sz="5400" dirty="0">
                <a:latin typeface="標楷體" pitchFamily="65" charset="-120"/>
                <a:ea typeface="標楷體" pitchFamily="65" charset="-120"/>
              </a:rPr>
              <a:t>）由法院判處處</a:t>
            </a:r>
            <a:r>
              <a:rPr lang="en-US" altLang="zh-TW" sz="5400" dirty="0">
                <a:latin typeface="標楷體" pitchFamily="65" charset="-120"/>
                <a:ea typeface="標楷體" pitchFamily="65" charset="-120"/>
              </a:rPr>
              <a:t>2</a:t>
            </a:r>
            <a:r>
              <a:rPr lang="zh-TW" altLang="en-US" sz="5400" dirty="0">
                <a:latin typeface="標楷體" pitchFamily="65" charset="-120"/>
                <a:ea typeface="標楷體" pitchFamily="65" charset="-120"/>
              </a:rPr>
              <a:t>年以下有期徒刑、拘役或科或併科新臺幣</a:t>
            </a:r>
            <a:r>
              <a:rPr lang="en-US" altLang="zh-TW" sz="5400" dirty="0">
                <a:latin typeface="標楷體" pitchFamily="65" charset="-120"/>
                <a:ea typeface="標楷體" pitchFamily="65" charset="-120"/>
              </a:rPr>
              <a:t>10</a:t>
            </a:r>
            <a:r>
              <a:rPr lang="zh-TW" altLang="en-US" sz="5400" dirty="0">
                <a:latin typeface="標楷體" pitchFamily="65" charset="-120"/>
                <a:ea typeface="標楷體" pitchFamily="65" charset="-120"/>
              </a:rPr>
              <a:t>萬元以下罰金</a:t>
            </a:r>
            <a:endParaRPr lang="en-US" altLang="zh-TW" sz="5400" dirty="0">
              <a:latin typeface="標楷體" pitchFamily="65" charset="-120"/>
              <a:ea typeface="標楷體" pitchFamily="65" charset="-120"/>
            </a:endParaRPr>
          </a:p>
          <a:p>
            <a:pPr marL="0" indent="0">
              <a:buNone/>
              <a:defRPr/>
            </a:pPr>
            <a:r>
              <a:rPr lang="zh-TW" altLang="en-US" sz="5400" dirty="0">
                <a:latin typeface="標楷體" pitchFamily="65" charset="-120"/>
                <a:ea typeface="標楷體" pitchFamily="65" charset="-120"/>
              </a:rPr>
              <a:t>（</a:t>
            </a:r>
            <a:r>
              <a:rPr lang="en-US" altLang="zh-TW" sz="5400" dirty="0">
                <a:latin typeface="標楷體" pitchFamily="65" charset="-120"/>
                <a:ea typeface="標楷體" pitchFamily="65" charset="-120"/>
              </a:rPr>
              <a:t>3</a:t>
            </a:r>
            <a:r>
              <a:rPr lang="zh-TW" altLang="en-US" sz="5400" dirty="0">
                <a:latin typeface="標楷體" pitchFamily="65" charset="-120"/>
                <a:ea typeface="標楷體" pitchFamily="65" charset="-120"/>
              </a:rPr>
              <a:t>）不用處罰。</a:t>
            </a:r>
          </a:p>
        </p:txBody>
      </p:sp>
      <p:sp>
        <p:nvSpPr>
          <p:cNvPr id="4" name="文字方塊 3"/>
          <p:cNvSpPr txBox="1">
            <a:spLocks noChangeArrowheads="1"/>
          </p:cNvSpPr>
          <p:nvPr/>
        </p:nvSpPr>
        <p:spPr bwMode="auto">
          <a:xfrm>
            <a:off x="704446" y="1063765"/>
            <a:ext cx="76834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kumimoji="0" lang="en-US" altLang="zh-TW" sz="6000" b="1" dirty="0">
                <a:solidFill>
                  <a:srgbClr val="FF0000"/>
                </a:solidFill>
                <a:latin typeface="標楷體" pitchFamily="65" charset="-120"/>
                <a:ea typeface="標楷體" pitchFamily="65" charset="-120"/>
              </a:rPr>
              <a:t>2</a:t>
            </a:r>
            <a:endParaRPr kumimoji="0" lang="zh-TW" altLang="en-US" sz="6000" b="1" dirty="0">
              <a:solidFill>
                <a:srgbClr val="FF0000"/>
              </a:solidFill>
            </a:endParaRPr>
          </a:p>
        </p:txBody>
      </p:sp>
    </p:spTree>
    <p:extLst>
      <p:ext uri="{BB962C8B-B14F-4D97-AF65-F5344CB8AC3E}">
        <p14:creationId xmlns:p14="http://schemas.microsoft.com/office/powerpoint/2010/main" val="29209969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內容版面配置區 2"/>
          <p:cNvSpPr>
            <a:spLocks noGrp="1"/>
          </p:cNvSpPr>
          <p:nvPr>
            <p:ph idx="1"/>
          </p:nvPr>
        </p:nvSpPr>
        <p:spPr>
          <a:xfrm>
            <a:off x="685799" y="409576"/>
            <a:ext cx="11001375" cy="6267449"/>
          </a:xfrm>
        </p:spPr>
        <p:txBody>
          <a:bodyPr>
            <a:normAutofit fontScale="92500" lnSpcReduction="20000"/>
          </a:bodyPr>
          <a:lstStyle/>
          <a:p>
            <a:r>
              <a:rPr lang="zh-TW" altLang="zh-TW" sz="3600" dirty="0">
                <a:latin typeface="標楷體" pitchFamily="65" charset="-120"/>
                <a:ea typeface="標楷體" pitchFamily="65" charset="-120"/>
              </a:rPr>
              <a:t>（</a:t>
            </a:r>
            <a:r>
              <a:rPr lang="en-US" altLang="zh-TW" sz="3600" dirty="0">
                <a:latin typeface="標楷體" pitchFamily="65" charset="-120"/>
                <a:ea typeface="標楷體" pitchFamily="65" charset="-120"/>
              </a:rPr>
              <a:t>  </a:t>
            </a:r>
            <a:r>
              <a:rPr lang="zh-TW" altLang="zh-TW" sz="3600" dirty="0">
                <a:latin typeface="標楷體" pitchFamily="65" charset="-120"/>
                <a:ea typeface="標楷體" pitchFamily="65" charset="-120"/>
              </a:rPr>
              <a:t>）</a:t>
            </a:r>
            <a:r>
              <a:rPr lang="en-US" altLang="zh-TW" sz="5400" dirty="0">
                <a:latin typeface="標楷體" pitchFamily="65" charset="-120"/>
                <a:ea typeface="標楷體" pitchFamily="65" charset="-120"/>
              </a:rPr>
              <a:t>2.</a:t>
            </a:r>
            <a:r>
              <a:rPr lang="zh-TW" altLang="en-US" sz="5400" dirty="0">
                <a:latin typeface="標楷體" pitchFamily="65" charset="-120"/>
                <a:ea typeface="標楷體" pitchFamily="65" charset="-120"/>
              </a:rPr>
              <a:t>怪叔叔常常躲在暗處，趁女學生走過去的時候，突然衝出來抱住女學生，親吻女學生的臉頰後，馬上逃離現場。應該如何處罰？</a:t>
            </a:r>
            <a:endParaRPr lang="en-US" altLang="zh-TW" sz="5400" dirty="0">
              <a:latin typeface="標楷體" pitchFamily="65" charset="-120"/>
              <a:ea typeface="標楷體" pitchFamily="65" charset="-120"/>
            </a:endParaRPr>
          </a:p>
          <a:p>
            <a:pPr marL="0" indent="0">
              <a:buNone/>
            </a:pPr>
            <a:r>
              <a:rPr lang="zh-TW" altLang="en-US" sz="5400" dirty="0">
                <a:latin typeface="標楷體" pitchFamily="65" charset="-120"/>
                <a:ea typeface="標楷體" pitchFamily="65" charset="-120"/>
              </a:rPr>
              <a:t>（</a:t>
            </a:r>
            <a:r>
              <a:rPr lang="en-US" altLang="zh-TW" sz="5400" dirty="0">
                <a:latin typeface="標楷體" pitchFamily="65" charset="-120"/>
                <a:ea typeface="標楷體" pitchFamily="65" charset="-120"/>
              </a:rPr>
              <a:t>1</a:t>
            </a:r>
            <a:r>
              <a:rPr lang="zh-TW" altLang="en-US" sz="5400" dirty="0">
                <a:latin typeface="標楷體" pitchFamily="65" charset="-120"/>
                <a:ea typeface="標楷體" pitchFamily="65" charset="-120"/>
              </a:rPr>
              <a:t>）由直轄市、縣 </a:t>
            </a:r>
            <a:r>
              <a:rPr lang="en-US" altLang="zh-TW" sz="5400" dirty="0">
                <a:latin typeface="標楷體" pitchFamily="65" charset="-120"/>
                <a:ea typeface="標楷體" pitchFamily="65" charset="-120"/>
              </a:rPr>
              <a:t>(</a:t>
            </a:r>
            <a:r>
              <a:rPr lang="zh-TW" altLang="en-US" sz="5400" dirty="0">
                <a:latin typeface="標楷體" pitchFamily="65" charset="-120"/>
                <a:ea typeface="標楷體" pitchFamily="65" charset="-120"/>
              </a:rPr>
              <a:t>市</a:t>
            </a:r>
            <a:r>
              <a:rPr lang="en-US" altLang="zh-TW" sz="5400" dirty="0">
                <a:latin typeface="標楷體" pitchFamily="65" charset="-120"/>
                <a:ea typeface="標楷體" pitchFamily="65" charset="-120"/>
              </a:rPr>
              <a:t>) </a:t>
            </a:r>
            <a:r>
              <a:rPr lang="zh-TW" altLang="en-US" sz="5400" dirty="0">
                <a:latin typeface="標楷體" pitchFamily="65" charset="-120"/>
                <a:ea typeface="標楷體" pitchFamily="65" charset="-120"/>
              </a:rPr>
              <a:t>主管機關對他處新臺幣</a:t>
            </a:r>
            <a:r>
              <a:rPr lang="en-US" altLang="zh-TW" sz="5400" dirty="0">
                <a:latin typeface="標楷體" pitchFamily="65" charset="-120"/>
                <a:ea typeface="標楷體" pitchFamily="65" charset="-120"/>
              </a:rPr>
              <a:t>1</a:t>
            </a:r>
            <a:r>
              <a:rPr lang="zh-TW" altLang="en-US" sz="5400" dirty="0">
                <a:latin typeface="標楷體" pitchFamily="65" charset="-120"/>
                <a:ea typeface="標楷體" pitchFamily="65" charset="-120"/>
              </a:rPr>
              <a:t>萬元以上</a:t>
            </a:r>
            <a:r>
              <a:rPr lang="en-US" altLang="zh-TW" sz="5400" dirty="0">
                <a:latin typeface="標楷體" pitchFamily="65" charset="-120"/>
                <a:ea typeface="標楷體" pitchFamily="65" charset="-120"/>
              </a:rPr>
              <a:t>10</a:t>
            </a:r>
            <a:r>
              <a:rPr lang="zh-TW" altLang="en-US" sz="5400" dirty="0">
                <a:latin typeface="標楷體" pitchFamily="65" charset="-120"/>
                <a:ea typeface="標楷體" pitchFamily="65" charset="-120"/>
              </a:rPr>
              <a:t>萬元以下的行政罰鍰</a:t>
            </a:r>
            <a:endParaRPr lang="en-US" altLang="zh-TW" sz="5400" dirty="0">
              <a:latin typeface="標楷體" pitchFamily="65" charset="-120"/>
              <a:ea typeface="標楷體" pitchFamily="65" charset="-120"/>
            </a:endParaRPr>
          </a:p>
          <a:p>
            <a:pPr marL="0" indent="0">
              <a:buNone/>
            </a:pPr>
            <a:r>
              <a:rPr lang="zh-TW" altLang="en-US" sz="5400" dirty="0">
                <a:latin typeface="標楷體" pitchFamily="65" charset="-120"/>
                <a:ea typeface="標楷體" pitchFamily="65" charset="-120"/>
              </a:rPr>
              <a:t>（</a:t>
            </a:r>
            <a:r>
              <a:rPr lang="en-US" altLang="zh-TW" sz="5400" dirty="0">
                <a:latin typeface="標楷體" pitchFamily="65" charset="-120"/>
                <a:ea typeface="標楷體" pitchFamily="65" charset="-120"/>
              </a:rPr>
              <a:t>2</a:t>
            </a:r>
            <a:r>
              <a:rPr lang="zh-TW" altLang="en-US" sz="5400" dirty="0">
                <a:latin typeface="標楷體" pitchFamily="65" charset="-120"/>
                <a:ea typeface="標楷體" pitchFamily="65" charset="-120"/>
              </a:rPr>
              <a:t>）由法院判處處</a:t>
            </a:r>
            <a:r>
              <a:rPr lang="en-US" altLang="zh-TW" sz="5400" dirty="0">
                <a:latin typeface="標楷體" pitchFamily="65" charset="-120"/>
                <a:ea typeface="標楷體" pitchFamily="65" charset="-120"/>
              </a:rPr>
              <a:t>2</a:t>
            </a:r>
            <a:r>
              <a:rPr lang="zh-TW" altLang="en-US" sz="5400" dirty="0">
                <a:latin typeface="標楷體" pitchFamily="65" charset="-120"/>
                <a:ea typeface="標楷體" pitchFamily="65" charset="-120"/>
              </a:rPr>
              <a:t>年以下有期徒刑、拘役或科或併科新臺幣</a:t>
            </a:r>
            <a:r>
              <a:rPr lang="en-US" altLang="zh-TW" sz="5400" dirty="0">
                <a:latin typeface="標楷體" pitchFamily="65" charset="-120"/>
                <a:ea typeface="標楷體" pitchFamily="65" charset="-120"/>
              </a:rPr>
              <a:t>10</a:t>
            </a:r>
            <a:r>
              <a:rPr lang="zh-TW" altLang="en-US" sz="5400" dirty="0">
                <a:latin typeface="標楷體" pitchFamily="65" charset="-120"/>
                <a:ea typeface="標楷體" pitchFamily="65" charset="-120"/>
              </a:rPr>
              <a:t>萬元以下罰金</a:t>
            </a:r>
            <a:endParaRPr lang="en-US" altLang="zh-TW" sz="5400" dirty="0">
              <a:latin typeface="標楷體" pitchFamily="65" charset="-120"/>
              <a:ea typeface="標楷體" pitchFamily="65" charset="-120"/>
            </a:endParaRPr>
          </a:p>
          <a:p>
            <a:pPr marL="0" indent="0">
              <a:buNone/>
            </a:pPr>
            <a:r>
              <a:rPr lang="zh-TW" altLang="en-US" sz="5400" dirty="0">
                <a:latin typeface="標楷體" pitchFamily="65" charset="-120"/>
                <a:ea typeface="標楷體" pitchFamily="65" charset="-120"/>
              </a:rPr>
              <a:t>（</a:t>
            </a:r>
            <a:r>
              <a:rPr lang="en-US" altLang="zh-TW" sz="5400" dirty="0">
                <a:latin typeface="標楷體" pitchFamily="65" charset="-120"/>
                <a:ea typeface="標楷體" pitchFamily="65" charset="-120"/>
              </a:rPr>
              <a:t>3</a:t>
            </a:r>
            <a:r>
              <a:rPr lang="zh-TW" altLang="en-US" sz="5400" dirty="0">
                <a:latin typeface="標楷體" pitchFamily="65" charset="-120"/>
                <a:ea typeface="標楷體" pitchFamily="65" charset="-120"/>
              </a:rPr>
              <a:t>）不用處罰。</a:t>
            </a:r>
            <a:endParaRPr lang="zh-TW" altLang="en-US" sz="4400" dirty="0"/>
          </a:p>
        </p:txBody>
      </p:sp>
      <p:sp>
        <p:nvSpPr>
          <p:cNvPr id="4" name="文字方塊 3"/>
          <p:cNvSpPr txBox="1">
            <a:spLocks noChangeArrowheads="1"/>
          </p:cNvSpPr>
          <p:nvPr/>
        </p:nvSpPr>
        <p:spPr bwMode="auto">
          <a:xfrm>
            <a:off x="1341954" y="95251"/>
            <a:ext cx="76834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kumimoji="0" lang="en-US" altLang="zh-TW" sz="6000" b="1" dirty="0">
                <a:solidFill>
                  <a:srgbClr val="FF0000"/>
                </a:solidFill>
                <a:latin typeface="標楷體" pitchFamily="65" charset="-120"/>
                <a:ea typeface="標楷體" pitchFamily="65" charset="-120"/>
              </a:rPr>
              <a:t>2</a:t>
            </a:r>
            <a:endParaRPr kumimoji="0" lang="zh-TW" altLang="en-US" sz="6000" b="1" dirty="0">
              <a:solidFill>
                <a:srgbClr val="FF0000"/>
              </a:solidFill>
            </a:endParaRPr>
          </a:p>
        </p:txBody>
      </p:sp>
    </p:spTree>
    <p:extLst>
      <p:ext uri="{BB962C8B-B14F-4D97-AF65-F5344CB8AC3E}">
        <p14:creationId xmlns:p14="http://schemas.microsoft.com/office/powerpoint/2010/main" val="30314885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內容版面配置區 2"/>
          <p:cNvSpPr>
            <a:spLocks noGrp="1"/>
          </p:cNvSpPr>
          <p:nvPr>
            <p:ph idx="1"/>
          </p:nvPr>
        </p:nvSpPr>
        <p:spPr>
          <a:xfrm>
            <a:off x="838199" y="152400"/>
            <a:ext cx="11115675" cy="6024563"/>
          </a:xfrm>
        </p:spPr>
        <p:txBody>
          <a:bodyPr>
            <a:normAutofit fontScale="92500"/>
          </a:bodyPr>
          <a:lstStyle/>
          <a:p>
            <a:r>
              <a:rPr lang="zh-TW" altLang="zh-TW" sz="3600" dirty="0">
                <a:latin typeface="標楷體" pitchFamily="65" charset="-120"/>
                <a:ea typeface="標楷體" pitchFamily="65" charset="-120"/>
              </a:rPr>
              <a:t>（</a:t>
            </a:r>
            <a:r>
              <a:rPr lang="en-US" altLang="zh-TW" sz="3600" dirty="0">
                <a:latin typeface="標楷體" pitchFamily="65" charset="-120"/>
                <a:ea typeface="標楷體" pitchFamily="65" charset="-120"/>
              </a:rPr>
              <a:t>  </a:t>
            </a:r>
            <a:r>
              <a:rPr lang="zh-TW" altLang="zh-TW" sz="3600" dirty="0">
                <a:latin typeface="標楷體" pitchFamily="65" charset="-120"/>
                <a:ea typeface="標楷體" pitchFamily="65" charset="-120"/>
              </a:rPr>
              <a:t>）</a:t>
            </a:r>
            <a:r>
              <a:rPr lang="en-US" altLang="zh-TW" sz="5400" dirty="0">
                <a:latin typeface="標楷體" pitchFamily="65" charset="-120"/>
                <a:ea typeface="標楷體" pitchFamily="65" charset="-120"/>
              </a:rPr>
              <a:t>3.</a:t>
            </a:r>
            <a:r>
              <a:rPr lang="zh-TW" altLang="en-US" sz="5400" dirty="0">
                <a:latin typeface="標楷體" pitchFamily="65" charset="-120"/>
                <a:ea typeface="標楷體" pitchFamily="65" charset="-120"/>
              </a:rPr>
              <a:t>使用言語對別人性騷擾，會有怎樣的法律效果？</a:t>
            </a:r>
            <a:endParaRPr lang="en-US" altLang="zh-TW" sz="5400" dirty="0">
              <a:latin typeface="標楷體" pitchFamily="65" charset="-120"/>
              <a:ea typeface="標楷體" pitchFamily="65" charset="-120"/>
            </a:endParaRPr>
          </a:p>
          <a:p>
            <a:pPr marL="0" indent="0">
              <a:buNone/>
            </a:pPr>
            <a:r>
              <a:rPr lang="zh-TW" altLang="en-US" sz="5400" dirty="0">
                <a:latin typeface="標楷體" pitchFamily="65" charset="-120"/>
                <a:ea typeface="標楷體" pitchFamily="65" charset="-120"/>
              </a:rPr>
              <a:t>（</a:t>
            </a:r>
            <a:r>
              <a:rPr lang="en-US" altLang="zh-TW" sz="5400" dirty="0">
                <a:latin typeface="標楷體" pitchFamily="65" charset="-120"/>
                <a:ea typeface="標楷體" pitchFamily="65" charset="-120"/>
              </a:rPr>
              <a:t>1</a:t>
            </a:r>
            <a:r>
              <a:rPr lang="zh-TW" altLang="en-US" sz="5400" dirty="0">
                <a:latin typeface="標楷體" pitchFamily="65" charset="-120"/>
                <a:ea typeface="標楷體" pitchFamily="65" charset="-120"/>
              </a:rPr>
              <a:t>）由直轄市、縣 </a:t>
            </a:r>
            <a:r>
              <a:rPr lang="en-US" altLang="zh-TW" sz="5400" dirty="0">
                <a:latin typeface="標楷體" pitchFamily="65" charset="-120"/>
                <a:ea typeface="標楷體" pitchFamily="65" charset="-120"/>
              </a:rPr>
              <a:t>(</a:t>
            </a:r>
            <a:r>
              <a:rPr lang="zh-TW" altLang="en-US" sz="5400" dirty="0">
                <a:latin typeface="標楷體" pitchFamily="65" charset="-120"/>
                <a:ea typeface="標楷體" pitchFamily="65" charset="-120"/>
              </a:rPr>
              <a:t>市</a:t>
            </a:r>
            <a:r>
              <a:rPr lang="en-US" altLang="zh-TW" sz="5400" dirty="0">
                <a:latin typeface="標楷體" pitchFamily="65" charset="-120"/>
                <a:ea typeface="標楷體" pitchFamily="65" charset="-120"/>
              </a:rPr>
              <a:t>) </a:t>
            </a:r>
            <a:r>
              <a:rPr lang="zh-TW" altLang="en-US" sz="5400" dirty="0">
                <a:latin typeface="標楷體" pitchFamily="65" charset="-120"/>
                <a:ea typeface="標楷體" pitchFamily="65" charset="-120"/>
              </a:rPr>
              <a:t>主管機關對他處新臺幣</a:t>
            </a:r>
            <a:r>
              <a:rPr lang="en-US" altLang="zh-TW" sz="5400" dirty="0">
                <a:latin typeface="標楷體" pitchFamily="65" charset="-120"/>
                <a:ea typeface="標楷體" pitchFamily="65" charset="-120"/>
              </a:rPr>
              <a:t>1</a:t>
            </a:r>
            <a:r>
              <a:rPr lang="zh-TW" altLang="en-US" sz="5400" dirty="0">
                <a:latin typeface="標楷體" pitchFamily="65" charset="-120"/>
                <a:ea typeface="標楷體" pitchFamily="65" charset="-120"/>
              </a:rPr>
              <a:t>萬元以上</a:t>
            </a:r>
            <a:r>
              <a:rPr lang="en-US" altLang="zh-TW" sz="5400" dirty="0">
                <a:latin typeface="標楷體" pitchFamily="65" charset="-120"/>
                <a:ea typeface="標楷體" pitchFamily="65" charset="-120"/>
              </a:rPr>
              <a:t>10</a:t>
            </a:r>
            <a:r>
              <a:rPr lang="zh-TW" altLang="en-US" sz="5400" dirty="0">
                <a:latin typeface="標楷體" pitchFamily="65" charset="-120"/>
                <a:ea typeface="標楷體" pitchFamily="65" charset="-120"/>
              </a:rPr>
              <a:t>萬元以下的行政罰鍰</a:t>
            </a:r>
            <a:endParaRPr lang="en-US" altLang="zh-TW" sz="5400" dirty="0">
              <a:latin typeface="標楷體" pitchFamily="65" charset="-120"/>
              <a:ea typeface="標楷體" pitchFamily="65" charset="-120"/>
            </a:endParaRPr>
          </a:p>
          <a:p>
            <a:pPr marL="0" indent="0">
              <a:buNone/>
            </a:pPr>
            <a:r>
              <a:rPr lang="zh-TW" altLang="en-US" sz="5400" dirty="0">
                <a:latin typeface="標楷體" pitchFamily="65" charset="-120"/>
                <a:ea typeface="標楷體" pitchFamily="65" charset="-120"/>
              </a:rPr>
              <a:t>（</a:t>
            </a:r>
            <a:r>
              <a:rPr lang="en-US" altLang="zh-TW" sz="5400" dirty="0">
                <a:latin typeface="標楷體" pitchFamily="65" charset="-120"/>
                <a:ea typeface="標楷體" pitchFamily="65" charset="-120"/>
              </a:rPr>
              <a:t>2</a:t>
            </a:r>
            <a:r>
              <a:rPr lang="zh-TW" altLang="en-US" sz="5400" dirty="0">
                <a:latin typeface="標楷體" pitchFamily="65" charset="-120"/>
                <a:ea typeface="標楷體" pitchFamily="65" charset="-120"/>
              </a:rPr>
              <a:t>）由法院判處處</a:t>
            </a:r>
            <a:r>
              <a:rPr lang="en-US" altLang="zh-TW" sz="5400" dirty="0">
                <a:latin typeface="標楷體" pitchFamily="65" charset="-120"/>
                <a:ea typeface="標楷體" pitchFamily="65" charset="-120"/>
              </a:rPr>
              <a:t>2</a:t>
            </a:r>
            <a:r>
              <a:rPr lang="zh-TW" altLang="en-US" sz="5400" dirty="0">
                <a:latin typeface="標楷體" pitchFamily="65" charset="-120"/>
                <a:ea typeface="標楷體" pitchFamily="65" charset="-120"/>
              </a:rPr>
              <a:t>年以下有期徒刑、拘役或科或併科新臺幣</a:t>
            </a:r>
            <a:r>
              <a:rPr lang="en-US" altLang="zh-TW" sz="5400" dirty="0">
                <a:latin typeface="標楷體" pitchFamily="65" charset="-120"/>
                <a:ea typeface="標楷體" pitchFamily="65" charset="-120"/>
              </a:rPr>
              <a:t>10</a:t>
            </a:r>
            <a:r>
              <a:rPr lang="zh-TW" altLang="en-US" sz="5400" dirty="0">
                <a:latin typeface="標楷體" pitchFamily="65" charset="-120"/>
                <a:ea typeface="標楷體" pitchFamily="65" charset="-120"/>
              </a:rPr>
              <a:t>萬元以下罰金</a:t>
            </a:r>
            <a:endParaRPr lang="en-US" altLang="zh-TW" sz="5400" dirty="0">
              <a:latin typeface="標楷體" pitchFamily="65" charset="-120"/>
              <a:ea typeface="標楷體" pitchFamily="65" charset="-120"/>
            </a:endParaRPr>
          </a:p>
          <a:p>
            <a:pPr marL="0" indent="0">
              <a:buNone/>
            </a:pPr>
            <a:r>
              <a:rPr lang="zh-TW" altLang="en-US" sz="5400" dirty="0">
                <a:latin typeface="標楷體" pitchFamily="65" charset="-120"/>
                <a:ea typeface="標楷體" pitchFamily="65" charset="-120"/>
              </a:rPr>
              <a:t>（</a:t>
            </a:r>
            <a:r>
              <a:rPr lang="en-US" altLang="zh-TW" sz="5400" dirty="0">
                <a:latin typeface="標楷體" pitchFamily="65" charset="-120"/>
                <a:ea typeface="標楷體" pitchFamily="65" charset="-120"/>
              </a:rPr>
              <a:t>3</a:t>
            </a:r>
            <a:r>
              <a:rPr lang="zh-TW" altLang="en-US" sz="5400" dirty="0">
                <a:latin typeface="標楷體" pitchFamily="65" charset="-120"/>
                <a:ea typeface="標楷體" pitchFamily="65" charset="-120"/>
              </a:rPr>
              <a:t>）不用處罰。</a:t>
            </a:r>
          </a:p>
          <a:p>
            <a:pPr eaLnBrk="1" hangingPunct="1"/>
            <a:endParaRPr lang="zh-TW" altLang="en-US" sz="3600" dirty="0">
              <a:latin typeface="標楷體" pitchFamily="65" charset="-120"/>
              <a:ea typeface="標楷體" pitchFamily="65" charset="-120"/>
            </a:endParaRPr>
          </a:p>
          <a:p>
            <a:pPr eaLnBrk="1" hangingPunct="1"/>
            <a:endParaRPr lang="zh-TW" altLang="en-US" dirty="0"/>
          </a:p>
        </p:txBody>
      </p:sp>
      <p:sp>
        <p:nvSpPr>
          <p:cNvPr id="3" name="文字方塊 2"/>
          <p:cNvSpPr txBox="1">
            <a:spLocks noChangeArrowheads="1"/>
          </p:cNvSpPr>
          <p:nvPr/>
        </p:nvSpPr>
        <p:spPr bwMode="auto">
          <a:xfrm>
            <a:off x="1520825" y="0"/>
            <a:ext cx="76835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kumimoji="0" lang="en-US" altLang="zh-TW" sz="6000" b="1" dirty="0">
                <a:solidFill>
                  <a:srgbClr val="FF0000"/>
                </a:solidFill>
                <a:latin typeface="標楷體" pitchFamily="65" charset="-120"/>
                <a:ea typeface="標楷體" pitchFamily="65" charset="-120"/>
              </a:rPr>
              <a:t>1</a:t>
            </a:r>
            <a:endParaRPr kumimoji="0" lang="zh-TW" altLang="en-US" sz="6000" b="1" dirty="0">
              <a:solidFill>
                <a:srgbClr val="FF0000"/>
              </a:solidFill>
            </a:endParaRPr>
          </a:p>
        </p:txBody>
      </p:sp>
    </p:spTree>
    <p:extLst>
      <p:ext uri="{BB962C8B-B14F-4D97-AF65-F5344CB8AC3E}">
        <p14:creationId xmlns:p14="http://schemas.microsoft.com/office/powerpoint/2010/main" val="13192462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內容版面配置區 2"/>
          <p:cNvSpPr>
            <a:spLocks noGrp="1"/>
          </p:cNvSpPr>
          <p:nvPr>
            <p:ph idx="1"/>
          </p:nvPr>
        </p:nvSpPr>
        <p:spPr>
          <a:xfrm>
            <a:off x="838200" y="968375"/>
            <a:ext cx="10515600" cy="4351338"/>
          </a:xfrm>
        </p:spPr>
        <p:txBody>
          <a:bodyPr>
            <a:normAutofit/>
          </a:bodyPr>
          <a:lstStyle/>
          <a:p>
            <a:r>
              <a:rPr lang="zh-TW" altLang="zh-TW" sz="3600" dirty="0">
                <a:latin typeface="標楷體" pitchFamily="65" charset="-120"/>
                <a:ea typeface="標楷體" pitchFamily="65" charset="-120"/>
              </a:rPr>
              <a:t>（</a:t>
            </a:r>
            <a:r>
              <a:rPr lang="en-US" altLang="zh-TW" sz="3600" dirty="0">
                <a:latin typeface="標楷體" pitchFamily="65" charset="-120"/>
                <a:ea typeface="標楷體" pitchFamily="65" charset="-120"/>
              </a:rPr>
              <a:t>  </a:t>
            </a:r>
            <a:r>
              <a:rPr lang="zh-TW" altLang="zh-TW" sz="3600" dirty="0">
                <a:latin typeface="標楷體" pitchFamily="65" charset="-120"/>
                <a:ea typeface="標楷體" pitchFamily="65" charset="-120"/>
              </a:rPr>
              <a:t>）</a:t>
            </a:r>
            <a:r>
              <a:rPr lang="en-US" altLang="zh-TW" sz="5400" dirty="0">
                <a:latin typeface="標楷體" pitchFamily="65" charset="-120"/>
                <a:ea typeface="標楷體" pitchFamily="65" charset="-120"/>
              </a:rPr>
              <a:t>4.</a:t>
            </a:r>
            <a:r>
              <a:rPr lang="zh-TW" altLang="en-US" sz="5400" dirty="0">
                <a:latin typeface="標楷體" pitchFamily="65" charset="-120"/>
                <a:ea typeface="標楷體" pitchFamily="65" charset="-120"/>
              </a:rPr>
              <a:t>對別人性騷擾，可能會有那些責任？</a:t>
            </a:r>
            <a:endParaRPr lang="en-US" altLang="zh-TW" sz="5400" dirty="0">
              <a:latin typeface="標楷體" pitchFamily="65" charset="-120"/>
              <a:ea typeface="標楷體" pitchFamily="65" charset="-120"/>
            </a:endParaRPr>
          </a:p>
          <a:p>
            <a:pPr marL="0" indent="0">
              <a:buNone/>
            </a:pPr>
            <a:r>
              <a:rPr lang="zh-TW" altLang="en-US" sz="5400" dirty="0">
                <a:latin typeface="標楷體" pitchFamily="65" charset="-120"/>
                <a:ea typeface="標楷體" pitchFamily="65" charset="-120"/>
              </a:rPr>
              <a:t>（</a:t>
            </a:r>
            <a:r>
              <a:rPr lang="en-US" altLang="zh-TW" sz="5400" dirty="0">
                <a:latin typeface="標楷體" pitchFamily="65" charset="-120"/>
                <a:ea typeface="標楷體" pitchFamily="65" charset="-120"/>
              </a:rPr>
              <a:t>1</a:t>
            </a:r>
            <a:r>
              <a:rPr lang="zh-TW" altLang="en-US" sz="5400" dirty="0">
                <a:latin typeface="標楷體" pitchFamily="65" charset="-120"/>
                <a:ea typeface="標楷體" pitchFamily="65" charset="-120"/>
              </a:rPr>
              <a:t>）可能會被關進監獄或罰錢</a:t>
            </a:r>
            <a:endParaRPr lang="en-US" altLang="zh-TW" sz="5400" dirty="0">
              <a:latin typeface="標楷體" pitchFamily="65" charset="-120"/>
              <a:ea typeface="標楷體" pitchFamily="65" charset="-120"/>
            </a:endParaRPr>
          </a:p>
          <a:p>
            <a:pPr marL="0" indent="0">
              <a:buNone/>
            </a:pPr>
            <a:r>
              <a:rPr lang="zh-TW" altLang="en-US" sz="5400" dirty="0">
                <a:latin typeface="標楷體" pitchFamily="65" charset="-120"/>
                <a:ea typeface="標楷體" pitchFamily="65" charset="-120"/>
              </a:rPr>
              <a:t>（</a:t>
            </a:r>
            <a:r>
              <a:rPr lang="en-US" altLang="zh-TW" sz="5400" dirty="0">
                <a:latin typeface="標楷體" pitchFamily="65" charset="-120"/>
                <a:ea typeface="標楷體" pitchFamily="65" charset="-120"/>
              </a:rPr>
              <a:t>2</a:t>
            </a:r>
            <a:r>
              <a:rPr lang="zh-TW" altLang="en-US" sz="5400" dirty="0">
                <a:latin typeface="標楷體" pitchFamily="65" charset="-120"/>
                <a:ea typeface="標楷體" pitchFamily="65" charset="-120"/>
              </a:rPr>
              <a:t>）可能要賠償被害人的損失</a:t>
            </a:r>
            <a:endParaRPr lang="en-US" altLang="zh-TW" sz="5400" dirty="0">
              <a:latin typeface="標楷體" pitchFamily="65" charset="-120"/>
              <a:ea typeface="標楷體" pitchFamily="65" charset="-120"/>
            </a:endParaRPr>
          </a:p>
          <a:p>
            <a:pPr marL="0" indent="0">
              <a:buNone/>
            </a:pPr>
            <a:r>
              <a:rPr lang="zh-TW" altLang="en-US" sz="5400" dirty="0">
                <a:latin typeface="標楷體" pitchFamily="65" charset="-120"/>
                <a:ea typeface="標楷體" pitchFamily="65" charset="-120"/>
              </a:rPr>
              <a:t>（</a:t>
            </a:r>
            <a:r>
              <a:rPr lang="en-US" altLang="zh-TW" sz="5400" dirty="0">
                <a:latin typeface="標楷體" pitchFamily="65" charset="-120"/>
                <a:ea typeface="標楷體" pitchFamily="65" charset="-120"/>
              </a:rPr>
              <a:t>3</a:t>
            </a:r>
            <a:r>
              <a:rPr lang="zh-TW" altLang="en-US" sz="5400" dirty="0">
                <a:latin typeface="標楷體" pitchFamily="65" charset="-120"/>
                <a:ea typeface="標楷體" pitchFamily="65" charset="-120"/>
              </a:rPr>
              <a:t>）以上皆是。</a:t>
            </a:r>
          </a:p>
        </p:txBody>
      </p:sp>
      <p:sp>
        <p:nvSpPr>
          <p:cNvPr id="4" name="文字方塊 3"/>
          <p:cNvSpPr txBox="1">
            <a:spLocks noChangeArrowheads="1"/>
          </p:cNvSpPr>
          <p:nvPr/>
        </p:nvSpPr>
        <p:spPr bwMode="auto">
          <a:xfrm>
            <a:off x="1532932" y="800298"/>
            <a:ext cx="76835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kumimoji="0" lang="en-US" altLang="zh-TW" sz="6000" b="1" dirty="0">
                <a:solidFill>
                  <a:srgbClr val="FF0000"/>
                </a:solidFill>
                <a:latin typeface="標楷體" pitchFamily="65" charset="-120"/>
                <a:ea typeface="標楷體" pitchFamily="65" charset="-120"/>
              </a:rPr>
              <a:t>3</a:t>
            </a:r>
            <a:endParaRPr kumimoji="0" lang="zh-TW" altLang="en-US" sz="6000" b="1" dirty="0">
              <a:solidFill>
                <a:srgbClr val="FF0000"/>
              </a:solidFill>
            </a:endParaRPr>
          </a:p>
        </p:txBody>
      </p:sp>
    </p:spTree>
    <p:extLst>
      <p:ext uri="{BB962C8B-B14F-4D97-AF65-F5344CB8AC3E}">
        <p14:creationId xmlns:p14="http://schemas.microsoft.com/office/powerpoint/2010/main" val="34550353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內容版面配置區 2"/>
          <p:cNvSpPr>
            <a:spLocks noGrp="1"/>
          </p:cNvSpPr>
          <p:nvPr>
            <p:ph idx="1"/>
          </p:nvPr>
        </p:nvSpPr>
        <p:spPr>
          <a:xfrm>
            <a:off x="819411" y="1083733"/>
            <a:ext cx="10515600" cy="4917866"/>
          </a:xfrm>
        </p:spPr>
        <p:txBody>
          <a:bodyPr>
            <a:normAutofit/>
          </a:bodyPr>
          <a:lstStyle/>
          <a:p>
            <a:r>
              <a:rPr lang="zh-TW" altLang="zh-TW" sz="3600" dirty="0">
                <a:latin typeface="標楷體" pitchFamily="65" charset="-120"/>
                <a:ea typeface="標楷體" pitchFamily="65" charset="-120"/>
              </a:rPr>
              <a:t>（</a:t>
            </a:r>
            <a:r>
              <a:rPr lang="en-US" altLang="zh-TW" sz="3600" dirty="0">
                <a:latin typeface="標楷體" pitchFamily="65" charset="-120"/>
                <a:ea typeface="標楷體" pitchFamily="65" charset="-120"/>
              </a:rPr>
              <a:t>  </a:t>
            </a:r>
            <a:r>
              <a:rPr lang="zh-TW" altLang="zh-TW" sz="3600" dirty="0">
                <a:latin typeface="標楷體" pitchFamily="65" charset="-120"/>
                <a:ea typeface="標楷體" pitchFamily="65" charset="-120"/>
              </a:rPr>
              <a:t>）</a:t>
            </a:r>
            <a:r>
              <a:rPr lang="en-US" altLang="zh-TW" sz="5400" dirty="0">
                <a:latin typeface="標楷體" pitchFamily="65" charset="-120"/>
                <a:ea typeface="標楷體" pitchFamily="65" charset="-120"/>
              </a:rPr>
              <a:t>5.</a:t>
            </a:r>
            <a:r>
              <a:rPr lang="zh-TW" altLang="en-US" sz="5400" dirty="0">
                <a:latin typeface="標楷體" pitchFamily="65" charset="-120"/>
                <a:ea typeface="標楷體" pitchFamily="65" charset="-120"/>
              </a:rPr>
              <a:t>如果在學校遭遇性騷擾，應該要怎麼辦？</a:t>
            </a:r>
            <a:endParaRPr lang="en-US" altLang="zh-TW" sz="5400" dirty="0">
              <a:latin typeface="標楷體" pitchFamily="65" charset="-120"/>
              <a:ea typeface="標楷體" pitchFamily="65" charset="-120"/>
            </a:endParaRPr>
          </a:p>
          <a:p>
            <a:pPr marL="0" indent="0">
              <a:buNone/>
            </a:pPr>
            <a:r>
              <a:rPr lang="zh-TW" altLang="en-US" sz="5400" dirty="0">
                <a:latin typeface="標楷體" pitchFamily="65" charset="-120"/>
                <a:ea typeface="標楷體" pitchFamily="65" charset="-120"/>
              </a:rPr>
              <a:t>（</a:t>
            </a:r>
            <a:r>
              <a:rPr lang="en-US" altLang="zh-TW" sz="5400" dirty="0">
                <a:latin typeface="標楷體" pitchFamily="65" charset="-120"/>
                <a:ea typeface="標楷體" pitchFamily="65" charset="-120"/>
              </a:rPr>
              <a:t>1</a:t>
            </a:r>
            <a:r>
              <a:rPr lang="zh-TW" altLang="en-US" sz="5400" dirty="0">
                <a:latin typeface="標楷體" pitchFamily="65" charset="-120"/>
                <a:ea typeface="標楷體" pitchFamily="65" charset="-120"/>
              </a:rPr>
              <a:t>）自認倒楣，隱忍不說</a:t>
            </a:r>
            <a:endParaRPr lang="en-US" altLang="zh-TW" sz="5400" dirty="0">
              <a:latin typeface="標楷體" pitchFamily="65" charset="-120"/>
              <a:ea typeface="標楷體" pitchFamily="65" charset="-120"/>
            </a:endParaRPr>
          </a:p>
          <a:p>
            <a:pPr marL="0" indent="0">
              <a:buNone/>
            </a:pPr>
            <a:r>
              <a:rPr lang="zh-TW" altLang="en-US" sz="5400" dirty="0">
                <a:latin typeface="標楷體" pitchFamily="65" charset="-120"/>
                <a:ea typeface="標楷體" pitchFamily="65" charset="-120"/>
              </a:rPr>
              <a:t>（</a:t>
            </a:r>
            <a:r>
              <a:rPr lang="en-US" altLang="zh-TW" sz="5400" dirty="0">
                <a:latin typeface="標楷體" pitchFamily="65" charset="-120"/>
                <a:ea typeface="標楷體" pitchFamily="65" charset="-120"/>
              </a:rPr>
              <a:t>2</a:t>
            </a:r>
            <a:r>
              <a:rPr lang="zh-TW" altLang="en-US" sz="5400" dirty="0">
                <a:latin typeface="標楷體" pitchFamily="65" charset="-120"/>
                <a:ea typeface="標楷體" pitchFamily="65" charset="-120"/>
              </a:rPr>
              <a:t>）找人痛毆加害人</a:t>
            </a:r>
            <a:endParaRPr lang="en-US" altLang="zh-TW" sz="5400" dirty="0">
              <a:latin typeface="標楷體" pitchFamily="65" charset="-120"/>
              <a:ea typeface="標楷體" pitchFamily="65" charset="-120"/>
            </a:endParaRPr>
          </a:p>
          <a:p>
            <a:pPr marL="0" indent="0">
              <a:buNone/>
            </a:pPr>
            <a:r>
              <a:rPr lang="zh-TW" altLang="en-US" sz="5400" dirty="0">
                <a:latin typeface="標楷體" pitchFamily="65" charset="-120"/>
                <a:ea typeface="標楷體" pitchFamily="65" charset="-120"/>
              </a:rPr>
              <a:t>（</a:t>
            </a:r>
            <a:r>
              <a:rPr lang="en-US" altLang="zh-TW" sz="5400" dirty="0">
                <a:latin typeface="標楷體" pitchFamily="65" charset="-120"/>
                <a:ea typeface="標楷體" pitchFamily="65" charset="-120"/>
              </a:rPr>
              <a:t>3</a:t>
            </a:r>
            <a:r>
              <a:rPr lang="zh-TW" altLang="en-US" sz="5400" dirty="0">
                <a:latin typeface="標楷體" pitchFamily="65" charset="-120"/>
                <a:ea typeface="標楷體" pitchFamily="65" charset="-120"/>
              </a:rPr>
              <a:t>）告訴老師，請求協助。</a:t>
            </a:r>
          </a:p>
          <a:p>
            <a:pPr eaLnBrk="1" hangingPunct="1"/>
            <a:endParaRPr lang="zh-TW" altLang="en-US" dirty="0"/>
          </a:p>
        </p:txBody>
      </p:sp>
      <p:sp>
        <p:nvSpPr>
          <p:cNvPr id="3" name="文字方塊 2"/>
          <p:cNvSpPr txBox="1">
            <a:spLocks noChangeArrowheads="1"/>
          </p:cNvSpPr>
          <p:nvPr/>
        </p:nvSpPr>
        <p:spPr bwMode="auto">
          <a:xfrm>
            <a:off x="1554895" y="949826"/>
            <a:ext cx="76835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kumimoji="0" lang="en-US" altLang="zh-TW" sz="6000" b="1" dirty="0">
                <a:solidFill>
                  <a:srgbClr val="FF0000"/>
                </a:solidFill>
                <a:latin typeface="標楷體" pitchFamily="65" charset="-120"/>
                <a:ea typeface="標楷體" pitchFamily="65" charset="-120"/>
              </a:rPr>
              <a:t>3</a:t>
            </a:r>
            <a:endParaRPr kumimoji="0" lang="zh-TW" altLang="en-US" sz="6000" b="1" dirty="0">
              <a:solidFill>
                <a:srgbClr val="FF0000"/>
              </a:solidFill>
            </a:endParaRPr>
          </a:p>
        </p:txBody>
      </p:sp>
    </p:spTree>
    <p:extLst>
      <p:ext uri="{BB962C8B-B14F-4D97-AF65-F5344CB8AC3E}">
        <p14:creationId xmlns:p14="http://schemas.microsoft.com/office/powerpoint/2010/main" val="33471759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09600" y="620713"/>
            <a:ext cx="10972800" cy="5505450"/>
          </a:xfrm>
        </p:spPr>
        <p:txBody>
          <a:bodyPr rtlCol="0">
            <a:normAutofit/>
          </a:bodyPr>
          <a:lstStyle/>
          <a:p>
            <a:pPr eaLnBrk="1" fontAlgn="auto" hangingPunct="1">
              <a:spcAft>
                <a:spcPts val="0"/>
              </a:spcAft>
              <a:buFont typeface="Arial" pitchFamily="34" charset="0"/>
              <a:buChar char="•"/>
              <a:defRPr/>
            </a:pPr>
            <a:r>
              <a:rPr lang="zh-TW" altLang="zh-TW" sz="3600" dirty="0">
                <a:latin typeface="標楷體" pitchFamily="65" charset="-120"/>
                <a:ea typeface="標楷體" pitchFamily="65" charset="-120"/>
              </a:rPr>
              <a:t>想想看說說看：</a:t>
            </a:r>
            <a:endParaRPr lang="en-US" altLang="zh-TW" sz="3600" dirty="0">
              <a:latin typeface="標楷體" pitchFamily="65" charset="-120"/>
              <a:ea typeface="標楷體" pitchFamily="65" charset="-120"/>
            </a:endParaRPr>
          </a:p>
          <a:p>
            <a:pPr marL="0" indent="0" eaLnBrk="1" fontAlgn="auto" hangingPunct="1">
              <a:spcAft>
                <a:spcPts val="0"/>
              </a:spcAft>
              <a:buFont typeface="Arial" pitchFamily="34" charset="0"/>
              <a:buNone/>
              <a:defRPr/>
            </a:pPr>
            <a:endParaRPr lang="en-US" altLang="zh-TW" sz="3600" dirty="0">
              <a:latin typeface="標楷體" pitchFamily="65" charset="-120"/>
              <a:ea typeface="標楷體" pitchFamily="65" charset="-120"/>
            </a:endParaRPr>
          </a:p>
          <a:p>
            <a:pPr marL="0" indent="0">
              <a:buNone/>
              <a:defRPr/>
            </a:pPr>
            <a:r>
              <a:rPr lang="en-US" altLang="zh-TW" sz="3600" dirty="0">
                <a:latin typeface="標楷體" pitchFamily="65" charset="-120"/>
                <a:ea typeface="標楷體" pitchFamily="65" charset="-120"/>
              </a:rPr>
              <a:t>1.</a:t>
            </a:r>
            <a:r>
              <a:rPr lang="zh-TW" altLang="en-US" sz="3600" dirty="0">
                <a:latin typeface="標楷體" pitchFamily="65" charset="-120"/>
                <a:ea typeface="標楷體" pitchFamily="65" charset="-120"/>
              </a:rPr>
              <a:t>你覺得哪些標準是社會中專屬於性別的形容詞？</a:t>
            </a:r>
          </a:p>
          <a:p>
            <a:pPr marL="0" indent="0">
              <a:buNone/>
              <a:defRPr/>
            </a:pPr>
            <a:endParaRPr lang="zh-TW" altLang="en-US" sz="3600" dirty="0">
              <a:latin typeface="標楷體" pitchFamily="65" charset="-120"/>
              <a:ea typeface="標楷體" pitchFamily="65" charset="-120"/>
            </a:endParaRPr>
          </a:p>
          <a:p>
            <a:pPr marL="0" indent="0">
              <a:buNone/>
              <a:defRPr/>
            </a:pPr>
            <a:r>
              <a:rPr lang="en-US" altLang="zh-TW" sz="3600" dirty="0">
                <a:latin typeface="標楷體" pitchFamily="65" charset="-120"/>
                <a:ea typeface="標楷體" pitchFamily="65" charset="-120"/>
              </a:rPr>
              <a:t>2.</a:t>
            </a:r>
            <a:r>
              <a:rPr lang="zh-TW" altLang="en-US" sz="3600" dirty="0">
                <a:latin typeface="標楷體" pitchFamily="65" charset="-120"/>
                <a:ea typeface="標楷體" pitchFamily="65" charset="-120"/>
              </a:rPr>
              <a:t>訪談一下，有哪些形容詞會讓人產生不舒服的感覺？</a:t>
            </a:r>
          </a:p>
        </p:txBody>
      </p:sp>
    </p:spTree>
    <p:extLst>
      <p:ext uri="{BB962C8B-B14F-4D97-AF65-F5344CB8AC3E}">
        <p14:creationId xmlns:p14="http://schemas.microsoft.com/office/powerpoint/2010/main" val="42209584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1894" y="344577"/>
            <a:ext cx="10515600" cy="1325563"/>
          </a:xfrm>
        </p:spPr>
        <p:txBody>
          <a:bodyPr rtlCol="0">
            <a:noAutofit/>
          </a:bodyPr>
          <a:lstStyle/>
          <a:p>
            <a:pPr>
              <a:defRPr/>
            </a:pPr>
            <a:br>
              <a:rPr lang="en-US" altLang="zh-TW" sz="6600" b="1" dirty="0"/>
            </a:br>
            <a:r>
              <a:rPr lang="zh-TW" altLang="en-US" sz="6600" b="1" dirty="0">
                <a:latin typeface="標楷體" pitchFamily="65" charset="-120"/>
                <a:ea typeface="標楷體" pitchFamily="65" charset="-120"/>
              </a:rPr>
              <a:t>請尊重我的身體</a:t>
            </a:r>
            <a:br>
              <a:rPr lang="zh-TW" altLang="zh-TW" sz="6600" dirty="0">
                <a:latin typeface="標楷體" pitchFamily="65" charset="-120"/>
                <a:ea typeface="標楷體" pitchFamily="65" charset="-120"/>
              </a:rPr>
            </a:br>
            <a:endParaRPr lang="zh-TW" altLang="en-US" sz="6600" dirty="0">
              <a:latin typeface="標楷體" pitchFamily="65" charset="-120"/>
              <a:ea typeface="標楷體" pitchFamily="65" charset="-120"/>
            </a:endParaRPr>
          </a:p>
        </p:txBody>
      </p:sp>
      <p:sp>
        <p:nvSpPr>
          <p:cNvPr id="3" name="內容版面配置區 2"/>
          <p:cNvSpPr>
            <a:spLocks noGrp="1"/>
          </p:cNvSpPr>
          <p:nvPr>
            <p:ph idx="1"/>
          </p:nvPr>
        </p:nvSpPr>
        <p:spPr/>
        <p:txBody>
          <a:bodyPr rtlCol="0">
            <a:noAutofit/>
          </a:bodyPr>
          <a:lstStyle/>
          <a:p>
            <a:pPr>
              <a:defRPr/>
            </a:pPr>
            <a:r>
              <a:rPr lang="zh-TW" altLang="en-US" sz="5400" dirty="0">
                <a:latin typeface="標楷體" pitchFamily="65" charset="-120"/>
                <a:ea typeface="標楷體" pitchFamily="65" charset="-120"/>
              </a:rPr>
              <a:t>咪咪最近很不喜歡去上學，媽媽覺得很奇怪，咪咪本來是很熱愛學習的小孩子，怎麼</a:t>
            </a:r>
            <a:r>
              <a:rPr lang="en-US" altLang="zh-TW" sz="5400" dirty="0">
                <a:latin typeface="標楷體" pitchFamily="65" charset="-120"/>
                <a:ea typeface="標楷體" pitchFamily="65" charset="-120"/>
              </a:rPr>
              <a:t>5</a:t>
            </a:r>
            <a:r>
              <a:rPr lang="zh-TW" altLang="en-US" sz="5400" dirty="0">
                <a:latin typeface="標楷體" pitchFamily="65" charset="-120"/>
                <a:ea typeface="標楷體" pitchFamily="65" charset="-120"/>
              </a:rPr>
              <a:t>年級重新分班之後，就常常吵著肚子痛、頭痛的問題。</a:t>
            </a:r>
          </a:p>
        </p:txBody>
      </p:sp>
    </p:spTree>
    <p:extLst>
      <p:ext uri="{BB962C8B-B14F-4D97-AF65-F5344CB8AC3E}">
        <p14:creationId xmlns:p14="http://schemas.microsoft.com/office/powerpoint/2010/main" val="602253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38200" y="457200"/>
            <a:ext cx="10515600" cy="5719763"/>
          </a:xfrm>
        </p:spPr>
        <p:txBody>
          <a:bodyPr rtlCol="0">
            <a:normAutofit/>
          </a:bodyPr>
          <a:lstStyle/>
          <a:p>
            <a:pPr>
              <a:defRPr/>
            </a:pPr>
            <a:r>
              <a:rPr lang="en-US" altLang="zh-TW" sz="3600" dirty="0">
                <a:latin typeface="標楷體" pitchFamily="65" charset="-120"/>
                <a:ea typeface="標楷體" pitchFamily="65" charset="-120"/>
              </a:rPr>
              <a:t>3.</a:t>
            </a:r>
            <a:r>
              <a:rPr lang="zh-TW" altLang="en-US" sz="3600" dirty="0">
                <a:latin typeface="標楷體" pitchFamily="65" charset="-120"/>
                <a:ea typeface="標楷體" pitchFamily="65" charset="-120"/>
              </a:rPr>
              <a:t>調查一下，法律上對於性騷擾有哪些相關規定？</a:t>
            </a:r>
          </a:p>
          <a:p>
            <a:pPr>
              <a:defRPr/>
            </a:pPr>
            <a:endParaRPr lang="zh-TW" altLang="en-US" sz="3600" dirty="0">
              <a:latin typeface="標楷體" pitchFamily="65" charset="-120"/>
              <a:ea typeface="標楷體" pitchFamily="65" charset="-120"/>
            </a:endParaRPr>
          </a:p>
          <a:p>
            <a:pPr>
              <a:defRPr/>
            </a:pPr>
            <a:r>
              <a:rPr lang="en-US" altLang="zh-TW" sz="3600" dirty="0">
                <a:latin typeface="標楷體" pitchFamily="65" charset="-120"/>
                <a:ea typeface="標楷體" pitchFamily="65" charset="-120"/>
              </a:rPr>
              <a:t>4.</a:t>
            </a:r>
            <a:r>
              <a:rPr lang="zh-TW" altLang="en-US" sz="3600" dirty="0">
                <a:latin typeface="標楷體" pitchFamily="65" charset="-120"/>
                <a:ea typeface="標楷體" pitchFamily="65" charset="-120"/>
              </a:rPr>
              <a:t>討論一下，你看到了哪些性騷擾的實例？</a:t>
            </a:r>
          </a:p>
          <a:p>
            <a:pPr>
              <a:defRPr/>
            </a:pPr>
            <a:endParaRPr lang="zh-TW" altLang="en-US" sz="3600" dirty="0">
              <a:latin typeface="標楷體" pitchFamily="65" charset="-120"/>
              <a:ea typeface="標楷體" pitchFamily="65" charset="-120"/>
            </a:endParaRPr>
          </a:p>
          <a:p>
            <a:pPr>
              <a:defRPr/>
            </a:pPr>
            <a:r>
              <a:rPr lang="en-US" altLang="zh-TW" sz="3600" dirty="0">
                <a:latin typeface="標楷體" pitchFamily="65" charset="-120"/>
                <a:ea typeface="標楷體" pitchFamily="65" charset="-120"/>
              </a:rPr>
              <a:t>5.</a:t>
            </a:r>
            <a:r>
              <a:rPr lang="zh-TW" altLang="en-US" sz="3600" dirty="0">
                <a:latin typeface="標楷體" pitchFamily="65" charset="-120"/>
                <a:ea typeface="標楷體" pitchFamily="65" charset="-120"/>
              </a:rPr>
              <a:t>動動小腦筋，如果你是咪咪或咪咪的同學，你會怎麼做？</a:t>
            </a:r>
          </a:p>
        </p:txBody>
      </p:sp>
    </p:spTree>
    <p:extLst>
      <p:ext uri="{BB962C8B-B14F-4D97-AF65-F5344CB8AC3E}">
        <p14:creationId xmlns:p14="http://schemas.microsoft.com/office/powerpoint/2010/main" val="28736193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影片欣賞</a:t>
            </a:r>
          </a:p>
        </p:txBody>
      </p:sp>
      <p:sp>
        <p:nvSpPr>
          <p:cNvPr id="3" name="內容版面配置區 2"/>
          <p:cNvSpPr>
            <a:spLocks noGrp="1"/>
          </p:cNvSpPr>
          <p:nvPr>
            <p:ph idx="1"/>
          </p:nvPr>
        </p:nvSpPr>
        <p:spPr/>
        <p:txBody>
          <a:bodyPr/>
          <a:lstStyle/>
          <a:p>
            <a:r>
              <a:rPr lang="zh-TW" altLang="en-US" dirty="0"/>
              <a:t>誰都不可以傷害兒童</a:t>
            </a:r>
            <a:endParaRPr lang="en-US" altLang="zh-TW" dirty="0"/>
          </a:p>
          <a:p>
            <a:r>
              <a:rPr lang="zh-TW" altLang="en-US"/>
              <a:t>兒童有生存和成長的權利</a:t>
            </a:r>
            <a:endParaRPr lang="en-US" altLang="zh-TW" dirty="0"/>
          </a:p>
          <a:p>
            <a:endParaRPr lang="zh-TW" altLang="en-US" dirty="0"/>
          </a:p>
        </p:txBody>
      </p:sp>
    </p:spTree>
    <p:extLst>
      <p:ext uri="{BB962C8B-B14F-4D97-AF65-F5344CB8AC3E}">
        <p14:creationId xmlns:p14="http://schemas.microsoft.com/office/powerpoint/2010/main" val="20312529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2"/>
          <p:cNvSpPr txBox="1">
            <a:spLocks noChangeArrowheads="1"/>
          </p:cNvSpPr>
          <p:nvPr/>
        </p:nvSpPr>
        <p:spPr>
          <a:xfrm>
            <a:off x="483402" y="6425566"/>
            <a:ext cx="10488769" cy="356893"/>
          </a:xfrm>
          <a:prstGeom prst="rect">
            <a:avLst/>
          </a:prstGeom>
        </p:spPr>
        <p:txBody>
          <a:bodyPr vert="horz" wrap="none" lIns="91440" tIns="45720" rIns="91440" bIns="45720" rtlCol="0">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ts val="2160"/>
              </a:lnSpc>
              <a:spcBef>
                <a:spcPct val="0"/>
              </a:spcBef>
              <a:spcAft>
                <a:spcPts val="600"/>
              </a:spcAft>
            </a:pPr>
            <a:r>
              <a:rPr lang="zh-TW" altLang="en-US" sz="1800" dirty="0">
                <a:solidFill>
                  <a:schemeClr val="tx1">
                    <a:lumMod val="50000"/>
                    <a:lumOff val="50000"/>
                  </a:schemeClr>
                </a:solidFill>
                <a:latin typeface="微軟正黑體" panose="020B0604030504040204" pitchFamily="34" charset="-120"/>
                <a:ea typeface="微軟正黑體" panose="020B0604030504040204" pitchFamily="34" charset="-120"/>
              </a:rPr>
              <a:t>本簡報檔修改自教育部國教署中央人權教育課程與教學輔導群 </a:t>
            </a:r>
            <a:r>
              <a:rPr lang="en-US" altLang="zh-TW" sz="1800" dirty="0">
                <a:solidFill>
                  <a:schemeClr val="tx1">
                    <a:lumMod val="50000"/>
                    <a:lumOff val="50000"/>
                  </a:schemeClr>
                </a:solidFill>
                <a:latin typeface="微軟正黑體" panose="020B0604030504040204" pitchFamily="34" charset="-120"/>
                <a:ea typeface="微軟正黑體" panose="020B0604030504040204" pitchFamily="34" charset="-120"/>
              </a:rPr>
              <a:t>2018</a:t>
            </a:r>
            <a:r>
              <a:rPr lang="zh-TW" altLang="en-US" sz="1800" dirty="0">
                <a:solidFill>
                  <a:schemeClr val="tx1">
                    <a:lumMod val="50000"/>
                    <a:lumOff val="50000"/>
                  </a:schemeClr>
                </a:solidFill>
                <a:latin typeface="微軟正黑體" panose="020B0604030504040204" pitchFamily="34" charset="-120"/>
                <a:ea typeface="微軟正黑體" panose="020B0604030504040204" pitchFamily="34" charset="-120"/>
              </a:rPr>
              <a:t>世界人權日  國小</a:t>
            </a:r>
            <a:r>
              <a:rPr lang="en-US" altLang="zh-TW" sz="1800" dirty="0">
                <a:solidFill>
                  <a:schemeClr val="tx1">
                    <a:lumMod val="50000"/>
                    <a:lumOff val="50000"/>
                  </a:schemeClr>
                </a:solidFill>
                <a:latin typeface="微軟正黑體" panose="020B0604030504040204" pitchFamily="34" charset="-120"/>
                <a:ea typeface="微軟正黑體" panose="020B0604030504040204" pitchFamily="34" charset="-120"/>
              </a:rPr>
              <a:t>4-6</a:t>
            </a:r>
            <a:r>
              <a:rPr lang="zh-TW" altLang="en-US" sz="1800" dirty="0">
                <a:solidFill>
                  <a:schemeClr val="tx1">
                    <a:lumMod val="50000"/>
                    <a:lumOff val="50000"/>
                  </a:schemeClr>
                </a:solidFill>
                <a:latin typeface="微軟正黑體" panose="020B0604030504040204" pitchFamily="34" charset="-120"/>
                <a:ea typeface="微軟正黑體" panose="020B0604030504040204" pitchFamily="34" charset="-120"/>
              </a:rPr>
              <a:t>年級教學簡報</a:t>
            </a:r>
          </a:p>
        </p:txBody>
      </p:sp>
      <p:sp>
        <p:nvSpPr>
          <p:cNvPr id="3" name="橢圓 2"/>
          <p:cNvSpPr/>
          <p:nvPr/>
        </p:nvSpPr>
        <p:spPr>
          <a:xfrm>
            <a:off x="3567958" y="469012"/>
            <a:ext cx="5706235" cy="5582093"/>
          </a:xfrm>
          <a:prstGeom prst="ellipse">
            <a:avLst/>
          </a:prstGeom>
          <a:solidFill>
            <a:schemeClr val="bg1"/>
          </a:solidFill>
          <a:ln w="1270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latin typeface="標楷體" panose="03000509000000000000" pitchFamily="65" charset="-120"/>
              <a:ea typeface="標楷體" panose="03000509000000000000" pitchFamily="65" charset="-120"/>
            </a:endParaRPr>
          </a:p>
        </p:txBody>
      </p:sp>
      <p:grpSp>
        <p:nvGrpSpPr>
          <p:cNvPr id="15" name="群組 14"/>
          <p:cNvGrpSpPr/>
          <p:nvPr/>
        </p:nvGrpSpPr>
        <p:grpSpPr>
          <a:xfrm>
            <a:off x="8952137" y="3092757"/>
            <a:ext cx="2816858" cy="2731314"/>
            <a:chOff x="594641" y="2304796"/>
            <a:chExt cx="3712345" cy="3555363"/>
          </a:xfrm>
        </p:grpSpPr>
        <p:sp>
          <p:nvSpPr>
            <p:cNvPr id="11" name="橢圓 10"/>
            <p:cNvSpPr/>
            <p:nvPr/>
          </p:nvSpPr>
          <p:spPr>
            <a:xfrm>
              <a:off x="594641" y="2304796"/>
              <a:ext cx="3712345" cy="3555363"/>
            </a:xfrm>
            <a:prstGeom prst="ellipse">
              <a:avLst/>
            </a:prstGeom>
            <a:solidFill>
              <a:schemeClr val="bg1"/>
            </a:solidFill>
            <a:ln w="952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3" name="圖片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423197">
              <a:off x="1121753" y="3009435"/>
              <a:ext cx="2723045" cy="2055136"/>
            </a:xfrm>
            <a:prstGeom prst="rect">
              <a:avLst/>
            </a:prstGeom>
          </p:spPr>
        </p:pic>
      </p:grpSp>
      <p:grpSp>
        <p:nvGrpSpPr>
          <p:cNvPr id="8" name="群組 7"/>
          <p:cNvGrpSpPr/>
          <p:nvPr/>
        </p:nvGrpSpPr>
        <p:grpSpPr>
          <a:xfrm>
            <a:off x="483403" y="2510137"/>
            <a:ext cx="3447701" cy="3309182"/>
            <a:chOff x="8900320" y="3540643"/>
            <a:chExt cx="2806127" cy="2707758"/>
          </a:xfrm>
        </p:grpSpPr>
        <p:sp>
          <p:nvSpPr>
            <p:cNvPr id="4" name="橢圓 3"/>
            <p:cNvSpPr/>
            <p:nvPr/>
          </p:nvSpPr>
          <p:spPr>
            <a:xfrm>
              <a:off x="8900320" y="3540643"/>
              <a:ext cx="2806127" cy="2707758"/>
            </a:xfrm>
            <a:prstGeom prst="ellipse">
              <a:avLst/>
            </a:prstGeom>
            <a:solidFill>
              <a:schemeClr val="bg1"/>
            </a:solidFill>
            <a:ln w="952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5" name="圖片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1093043">
              <a:off x="9476296" y="3889290"/>
              <a:ext cx="1645216" cy="1993914"/>
            </a:xfrm>
            <a:prstGeom prst="rect">
              <a:avLst/>
            </a:prstGeom>
          </p:spPr>
        </p:pic>
      </p:grpSp>
      <p:sp>
        <p:nvSpPr>
          <p:cNvPr id="7" name="矩形 6"/>
          <p:cNvSpPr/>
          <p:nvPr/>
        </p:nvSpPr>
        <p:spPr>
          <a:xfrm>
            <a:off x="3794078" y="2162177"/>
            <a:ext cx="5253993" cy="2308324"/>
          </a:xfrm>
          <a:prstGeom prst="rect">
            <a:avLst/>
          </a:prstGeom>
          <a:noFill/>
        </p:spPr>
        <p:txBody>
          <a:bodyPr wrap="square" lIns="91440" tIns="45720" rIns="91440" bIns="45720">
            <a:spAutoFit/>
          </a:bodyPr>
          <a:lstStyle/>
          <a:p>
            <a:pPr algn="ctr"/>
            <a:r>
              <a:rPr lang="zh-TW" altLang="en-US" sz="7200" dirty="0">
                <a:latin typeface="標楷體" panose="03000509000000000000" pitchFamily="65" charset="-120"/>
                <a:ea typeface="標楷體" panose="03000509000000000000" pitchFamily="65" charset="-120"/>
              </a:rPr>
              <a:t>兒童的事，</a:t>
            </a:r>
            <a:endParaRPr lang="en-US" altLang="zh-TW" sz="7200" dirty="0">
              <a:latin typeface="標楷體" panose="03000509000000000000" pitchFamily="65" charset="-120"/>
              <a:ea typeface="標楷體" panose="03000509000000000000" pitchFamily="65" charset="-120"/>
            </a:endParaRPr>
          </a:p>
          <a:p>
            <a:pPr algn="ctr"/>
            <a:r>
              <a:rPr lang="zh-TW" altLang="en-US" sz="7200" dirty="0">
                <a:latin typeface="標楷體" panose="03000509000000000000" pitchFamily="65" charset="-120"/>
                <a:ea typeface="標楷體" panose="03000509000000000000" pitchFamily="65" charset="-120"/>
              </a:rPr>
              <a:t>大家的事。</a:t>
            </a:r>
          </a:p>
        </p:txBody>
      </p:sp>
      <p:sp>
        <p:nvSpPr>
          <p:cNvPr id="12" name="文字方塊 11"/>
          <p:cNvSpPr txBox="1"/>
          <p:nvPr/>
        </p:nvSpPr>
        <p:spPr>
          <a:xfrm rot="318370">
            <a:off x="10454308" y="3812083"/>
            <a:ext cx="746494" cy="646331"/>
          </a:xfrm>
          <a:prstGeom prst="rect">
            <a:avLst/>
          </a:prstGeom>
          <a:solidFill>
            <a:schemeClr val="tx1">
              <a:lumMod val="75000"/>
              <a:lumOff val="25000"/>
            </a:scheme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zh-TW" altLang="en-US" dirty="0">
                <a:solidFill>
                  <a:schemeClr val="bg1">
                    <a:lumMod val="95000"/>
                  </a:schemeClr>
                </a:solidFill>
                <a:latin typeface="+mj-ea"/>
                <a:ea typeface="+mj-ea"/>
              </a:rPr>
              <a:t>法律常識</a:t>
            </a:r>
          </a:p>
        </p:txBody>
      </p:sp>
    </p:spTree>
    <p:extLst>
      <p:ext uri="{BB962C8B-B14F-4D97-AF65-F5344CB8AC3E}">
        <p14:creationId xmlns:p14="http://schemas.microsoft.com/office/powerpoint/2010/main" val="699312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753533" y="945093"/>
            <a:ext cx="10515600" cy="4351338"/>
          </a:xfrm>
        </p:spPr>
        <p:txBody>
          <a:bodyPr rtlCol="0">
            <a:noAutofit/>
          </a:bodyPr>
          <a:lstStyle/>
          <a:p>
            <a:pPr>
              <a:defRPr/>
            </a:pPr>
            <a:r>
              <a:rPr lang="zh-TW" altLang="en-US" sz="5400" dirty="0">
                <a:latin typeface="標楷體" pitchFamily="65" charset="-120"/>
                <a:ea typeface="標楷體" pitchFamily="65" charset="-120"/>
              </a:rPr>
              <a:t>導師這樣說：咪咪在學校很乖耶。下課也是乖乖的坐在位置上看書。勸她出去走走，她都不願意呢！媽媽問不出所以然，只好向輔導老師求助。</a:t>
            </a:r>
          </a:p>
        </p:txBody>
      </p:sp>
    </p:spTree>
    <p:extLst>
      <p:ext uri="{BB962C8B-B14F-4D97-AF65-F5344CB8AC3E}">
        <p14:creationId xmlns:p14="http://schemas.microsoft.com/office/powerpoint/2010/main" val="2047158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17652" y="338667"/>
            <a:ext cx="10515600" cy="5638800"/>
          </a:xfrm>
        </p:spPr>
        <p:txBody>
          <a:bodyPr rtlCol="0">
            <a:noAutofit/>
          </a:bodyPr>
          <a:lstStyle/>
          <a:p>
            <a:pPr>
              <a:defRPr/>
            </a:pPr>
            <a:r>
              <a:rPr lang="zh-TW" altLang="en-US" sz="5400" dirty="0">
                <a:latin typeface="標楷體" pitchFamily="65" charset="-120"/>
                <a:ea typeface="標楷體" pitchFamily="65" charset="-120"/>
              </a:rPr>
              <a:t>輔導老師私下問咪咪，咪咪稍微透露了想法：班上有些男同學很喜歡掀女生的裙子，而且還喜歡對女生的身材加以分類討論，甚至還會有偷摸的情形發生。因為咪咪常是被捉弄的對象，所以她開始不喜歡上學。</a:t>
            </a:r>
          </a:p>
        </p:txBody>
      </p:sp>
    </p:spTree>
    <p:extLst>
      <p:ext uri="{BB962C8B-B14F-4D97-AF65-F5344CB8AC3E}">
        <p14:creationId xmlns:p14="http://schemas.microsoft.com/office/powerpoint/2010/main" val="4107765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32198" y="313112"/>
            <a:ext cx="11524180" cy="6354816"/>
          </a:xfrm>
        </p:spPr>
        <p:txBody>
          <a:bodyPr rtlCol="0">
            <a:noAutofit/>
          </a:bodyPr>
          <a:lstStyle/>
          <a:p>
            <a:pPr>
              <a:defRPr/>
            </a:pPr>
            <a:r>
              <a:rPr lang="zh-TW" altLang="en-US" sz="5400" dirty="0">
                <a:latin typeface="標楷體" pitchFamily="65" charset="-120"/>
                <a:ea typeface="標楷體" pitchFamily="65" charset="-120"/>
              </a:rPr>
              <a:t>經過觀察和詢問其他同學，證實班上有某些男生會針對女生的身材取綽號、甚至會在女生經過時，故意做出掀裙子、摸胸部的假動作。帶頭的阿勇還會利用電子郵件傳送網路上的色情圖片給其他同學共同觀賞。</a:t>
            </a:r>
            <a:endParaRPr lang="zh-TW" altLang="en-US" sz="4400" dirty="0"/>
          </a:p>
        </p:txBody>
      </p:sp>
    </p:spTree>
    <p:extLst>
      <p:ext uri="{BB962C8B-B14F-4D97-AF65-F5344CB8AC3E}">
        <p14:creationId xmlns:p14="http://schemas.microsoft.com/office/powerpoint/2010/main" val="2382016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32198" y="313112"/>
            <a:ext cx="11524180" cy="6354816"/>
          </a:xfrm>
        </p:spPr>
        <p:txBody>
          <a:bodyPr rtlCol="0">
            <a:noAutofit/>
          </a:bodyPr>
          <a:lstStyle/>
          <a:p>
            <a:pPr>
              <a:defRPr/>
            </a:pPr>
            <a:r>
              <a:rPr lang="zh-TW" altLang="en-US" sz="5400" dirty="0">
                <a:latin typeface="標楷體" pitchFamily="65" charset="-120"/>
                <a:ea typeface="標楷體" pitchFamily="65" charset="-120"/>
              </a:rPr>
              <a:t>阿勇等一票男生覺得這樣做有甚麼關係呢？又沒有真的摸到，開開玩笑也不行喔！利用網路傳送圖片也不行嗎？大家不都這樣做嗎？</a:t>
            </a:r>
          </a:p>
        </p:txBody>
      </p:sp>
    </p:spTree>
    <p:extLst>
      <p:ext uri="{BB962C8B-B14F-4D97-AF65-F5344CB8AC3E}">
        <p14:creationId xmlns:p14="http://schemas.microsoft.com/office/powerpoint/2010/main" val="915201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格 16"/>
          <p:cNvGraphicFramePr>
            <a:graphicFrameLocks noGrp="1"/>
          </p:cNvGraphicFramePr>
          <p:nvPr>
            <p:extLst>
              <p:ext uri="{D42A27DB-BD31-4B8C-83A1-F6EECF244321}">
                <p14:modId xmlns:p14="http://schemas.microsoft.com/office/powerpoint/2010/main" val="1114534051"/>
              </p:ext>
            </p:extLst>
          </p:nvPr>
        </p:nvGraphicFramePr>
        <p:xfrm>
          <a:off x="692359" y="1485900"/>
          <a:ext cx="10282051" cy="4425801"/>
        </p:xfrm>
        <a:graphic>
          <a:graphicData uri="http://schemas.openxmlformats.org/drawingml/2006/table">
            <a:tbl>
              <a:tblPr firstRow="1" bandRow="1">
                <a:solidFill>
                  <a:schemeClr val="accent2">
                    <a:lumMod val="20000"/>
                    <a:lumOff val="80000"/>
                  </a:schemeClr>
                </a:solidFill>
                <a:tableStyleId>{21E4AEA4-8DFA-4A89-87EB-49C32662AFE0}</a:tableStyleId>
              </a:tblPr>
              <a:tblGrid>
                <a:gridCol w="10282051">
                  <a:extLst>
                    <a:ext uri="{9D8B030D-6E8A-4147-A177-3AD203B41FA5}">
                      <a16:colId xmlns:a16="http://schemas.microsoft.com/office/drawing/2014/main" val="20000"/>
                    </a:ext>
                  </a:extLst>
                </a:gridCol>
              </a:tblGrid>
              <a:tr h="4425801">
                <a:tc>
                  <a:txBody>
                    <a:bodyPr/>
                    <a:lstStyle/>
                    <a:p>
                      <a:pPr algn="l"/>
                      <a:endParaRPr lang="zh-TW" altLang="en-US" sz="3600" kern="1200" dirty="0">
                        <a:solidFill>
                          <a:schemeClr val="tx1"/>
                        </a:solidFill>
                        <a:latin typeface="微軟正黑體" panose="020B0604030504040204" pitchFamily="34" charset="-120"/>
                        <a:ea typeface="微軟正黑體" panose="020B0604030504040204" pitchFamily="34" charset="-120"/>
                        <a:cs typeface="+mj-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10000"/>
                  </a:ext>
                </a:extLst>
              </a:tr>
            </a:tbl>
          </a:graphicData>
        </a:graphic>
      </p:graphicFrame>
      <p:sp>
        <p:nvSpPr>
          <p:cNvPr id="10" name="標題 1"/>
          <p:cNvSpPr txBox="1">
            <a:spLocks/>
          </p:cNvSpPr>
          <p:nvPr/>
        </p:nvSpPr>
        <p:spPr>
          <a:xfrm>
            <a:off x="125587" y="1800813"/>
            <a:ext cx="10858985" cy="4061266"/>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0000"/>
              </a:lnSpc>
            </a:pPr>
            <a:r>
              <a:rPr lang="zh-TW" altLang="en-US" dirty="0">
                <a:latin typeface="標楷體" panose="03000509000000000000" pitchFamily="65" charset="-120"/>
                <a:ea typeface="標楷體" panose="03000509000000000000" pitchFamily="65" charset="-120"/>
              </a:rPr>
              <a:t>兒童有</a:t>
            </a:r>
            <a:r>
              <a:rPr lang="en-US" altLang="zh-TW" dirty="0">
                <a:latin typeface="標楷體" panose="03000509000000000000" pitchFamily="65" charset="-120"/>
                <a:ea typeface="標楷體" panose="03000509000000000000" pitchFamily="65" charset="-120"/>
              </a:rPr>
              <a:t>…</a:t>
            </a:r>
          </a:p>
          <a:p>
            <a:pPr algn="just">
              <a:lnSpc>
                <a:spcPct val="100000"/>
              </a:lnSpc>
            </a:pPr>
            <a:r>
              <a:rPr lang="zh-TW" altLang="en-US" dirty="0">
                <a:latin typeface="標楷體" panose="03000509000000000000" pitchFamily="65" charset="-120"/>
                <a:ea typeface="標楷體" panose="03000509000000000000" pitchFamily="65" charset="-120"/>
              </a:rPr>
              <a:t>第二條：</a:t>
            </a:r>
            <a:r>
              <a:rPr lang="zh-TW" altLang="en-US" b="1" dirty="0">
                <a:latin typeface="標楷體" panose="03000509000000000000" pitchFamily="65" charset="-120"/>
                <a:ea typeface="標楷體" panose="03000509000000000000" pitchFamily="65" charset="-120"/>
              </a:rPr>
              <a:t>平等</a:t>
            </a:r>
            <a:r>
              <a:rPr lang="zh-TW" altLang="en-US" dirty="0">
                <a:latin typeface="標楷體" panose="03000509000000000000" pitchFamily="65" charset="-120"/>
                <a:ea typeface="標楷體" panose="03000509000000000000" pitchFamily="65" charset="-120"/>
              </a:rPr>
              <a:t>及</a:t>
            </a:r>
            <a:r>
              <a:rPr lang="zh-TW" altLang="en-US" b="1" dirty="0">
                <a:latin typeface="標楷體" panose="03000509000000000000" pitchFamily="65" charset="-120"/>
                <a:ea typeface="標楷體" panose="03000509000000000000" pitchFamily="65" charset="-120"/>
              </a:rPr>
              <a:t>健康成長</a:t>
            </a:r>
            <a:r>
              <a:rPr lang="zh-TW" altLang="en-US" dirty="0">
                <a:latin typeface="標楷體" panose="03000509000000000000" pitchFamily="65" charset="-120"/>
                <a:ea typeface="標楷體" panose="03000509000000000000" pitchFamily="65" charset="-120"/>
              </a:rPr>
              <a:t>的權利。</a:t>
            </a:r>
            <a:endParaRPr lang="en-US" altLang="zh-TW" dirty="0">
              <a:latin typeface="標楷體" panose="03000509000000000000" pitchFamily="65" charset="-120"/>
              <a:ea typeface="標楷體" panose="03000509000000000000" pitchFamily="65" charset="-120"/>
            </a:endParaRPr>
          </a:p>
          <a:p>
            <a:pPr algn="just">
              <a:lnSpc>
                <a:spcPct val="100000"/>
              </a:lnSpc>
            </a:pPr>
            <a:r>
              <a:rPr lang="zh-TW" altLang="en-US" dirty="0">
                <a:latin typeface="標楷體" panose="03000509000000000000" pitchFamily="65" charset="-120"/>
                <a:ea typeface="標楷體" panose="03000509000000000000" pitchFamily="65" charset="-120"/>
              </a:rPr>
              <a:t>第十九條：免於任何形式之身心暴力的權利。</a:t>
            </a:r>
            <a:endParaRPr lang="en-US" altLang="zh-TW" dirty="0">
              <a:latin typeface="標楷體" panose="03000509000000000000" pitchFamily="65" charset="-120"/>
              <a:ea typeface="標楷體" panose="03000509000000000000" pitchFamily="65" charset="-120"/>
            </a:endParaRPr>
          </a:p>
        </p:txBody>
      </p:sp>
      <p:sp>
        <p:nvSpPr>
          <p:cNvPr id="11" name="標題 1"/>
          <p:cNvSpPr txBox="1">
            <a:spLocks/>
          </p:cNvSpPr>
          <p:nvPr/>
        </p:nvSpPr>
        <p:spPr>
          <a:xfrm>
            <a:off x="613542" y="2269022"/>
            <a:ext cx="10858985" cy="709055"/>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ts val="5000"/>
              </a:lnSpc>
            </a:pPr>
            <a:endParaRPr lang="en-US" altLang="zh-TW" sz="3600" dirty="0">
              <a:latin typeface="微軟正黑體" panose="020B0604030504040204" pitchFamily="34" charset="-120"/>
              <a:ea typeface="微軟正黑體" panose="020B0604030504040204" pitchFamily="34" charset="-120"/>
            </a:endParaRPr>
          </a:p>
        </p:txBody>
      </p:sp>
      <p:sp>
        <p:nvSpPr>
          <p:cNvPr id="16" name="標題 1"/>
          <p:cNvSpPr txBox="1">
            <a:spLocks/>
          </p:cNvSpPr>
          <p:nvPr/>
        </p:nvSpPr>
        <p:spPr>
          <a:xfrm>
            <a:off x="641499" y="2896905"/>
            <a:ext cx="8606656" cy="674029"/>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ts val="5000"/>
              </a:lnSpc>
            </a:pPr>
            <a:endParaRPr lang="en-US" altLang="zh-TW" sz="3600" dirty="0">
              <a:latin typeface="微軟正黑體" panose="020B0604030504040204" pitchFamily="34" charset="-120"/>
              <a:ea typeface="微軟正黑體" panose="020B0604030504040204" pitchFamily="34" charset="-120"/>
            </a:endParaRPr>
          </a:p>
        </p:txBody>
      </p:sp>
      <p:sp>
        <p:nvSpPr>
          <p:cNvPr id="14" name="標題 1"/>
          <p:cNvSpPr>
            <a:spLocks noGrp="1"/>
          </p:cNvSpPr>
          <p:nvPr>
            <p:ph type="ctrTitle"/>
          </p:nvPr>
        </p:nvSpPr>
        <p:spPr>
          <a:xfrm>
            <a:off x="350875" y="461866"/>
            <a:ext cx="10811050" cy="872438"/>
          </a:xfrm>
        </p:spPr>
        <p:txBody>
          <a:bodyPr>
            <a:noAutofit/>
          </a:bodyPr>
          <a:lstStyle/>
          <a:p>
            <a:pPr algn="l">
              <a:lnSpc>
                <a:spcPts val="5500"/>
              </a:lnSpc>
            </a:pPr>
            <a:r>
              <a:rPr lang="zh-TW" altLang="en-US" b="1" dirty="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根據</a:t>
            </a:r>
            <a:r>
              <a:rPr lang="en-US" altLang="zh-TW" b="1" dirty="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a:t>
            </a:r>
            <a:r>
              <a:rPr lang="zh-TW" altLang="en-US" b="1" dirty="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兒童權利公約</a:t>
            </a:r>
            <a:r>
              <a:rPr lang="en-US" altLang="zh-TW" b="1" dirty="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》(CRC)</a:t>
            </a:r>
            <a:endParaRPr lang="zh-TW" altLang="en-US" b="1" dirty="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sp>
        <p:nvSpPr>
          <p:cNvPr id="12" name="標題 1"/>
          <p:cNvSpPr txBox="1">
            <a:spLocks/>
          </p:cNvSpPr>
          <p:nvPr/>
        </p:nvSpPr>
        <p:spPr>
          <a:xfrm>
            <a:off x="641499" y="3585299"/>
            <a:ext cx="10858985" cy="766437"/>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ts val="5000"/>
              </a:lnSpc>
            </a:pPr>
            <a:endParaRPr lang="en-US" altLang="zh-TW" sz="3600" dirty="0">
              <a:latin typeface="微軟正黑體" panose="020B0604030504040204" pitchFamily="34" charset="-120"/>
              <a:ea typeface="微軟正黑體" panose="020B0604030504040204" pitchFamily="34" charset="-120"/>
            </a:endParaRPr>
          </a:p>
        </p:txBody>
      </p:sp>
      <p:sp>
        <p:nvSpPr>
          <p:cNvPr id="19" name="標題 1"/>
          <p:cNvSpPr txBox="1">
            <a:spLocks/>
          </p:cNvSpPr>
          <p:nvPr/>
        </p:nvSpPr>
        <p:spPr>
          <a:xfrm>
            <a:off x="613541" y="4241642"/>
            <a:ext cx="10858985" cy="766437"/>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ts val="5000"/>
              </a:lnSpc>
            </a:pPr>
            <a:endParaRPr lang="en-US" altLang="zh-TW" sz="3600" dirty="0">
              <a:latin typeface="微軟正黑體" panose="020B0604030504040204" pitchFamily="34" charset="-120"/>
              <a:ea typeface="微軟正黑體" panose="020B0604030504040204" pitchFamily="34" charset="-120"/>
            </a:endParaRPr>
          </a:p>
        </p:txBody>
      </p:sp>
      <p:sp>
        <p:nvSpPr>
          <p:cNvPr id="20" name="標題 1"/>
          <p:cNvSpPr txBox="1">
            <a:spLocks/>
          </p:cNvSpPr>
          <p:nvPr/>
        </p:nvSpPr>
        <p:spPr>
          <a:xfrm>
            <a:off x="679566" y="5548379"/>
            <a:ext cx="7376497" cy="766437"/>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ts val="5000"/>
              </a:lnSpc>
            </a:pPr>
            <a:endParaRPr lang="en-US" altLang="zh-TW" sz="3600" dirty="0">
              <a:latin typeface="微軟正黑體" panose="020B0604030504040204" pitchFamily="34" charset="-120"/>
              <a:ea typeface="微軟正黑體" panose="020B0604030504040204" pitchFamily="34" charset="-120"/>
            </a:endParaRPr>
          </a:p>
        </p:txBody>
      </p:sp>
      <p:sp>
        <p:nvSpPr>
          <p:cNvPr id="21" name="標題 1"/>
          <p:cNvSpPr txBox="1">
            <a:spLocks/>
          </p:cNvSpPr>
          <p:nvPr/>
        </p:nvSpPr>
        <p:spPr>
          <a:xfrm>
            <a:off x="613542" y="4899707"/>
            <a:ext cx="7235055" cy="766437"/>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ts val="5000"/>
              </a:lnSpc>
            </a:pPr>
            <a:endParaRPr lang="en-US" altLang="zh-TW" sz="3600" dirty="0">
              <a:latin typeface="微軟正黑體" panose="020B0604030504040204" pitchFamily="34" charset="-120"/>
              <a:ea typeface="微軟正黑體" panose="020B0604030504040204" pitchFamily="34" charset="-120"/>
            </a:endParaRPr>
          </a:p>
        </p:txBody>
      </p:sp>
      <p:grpSp>
        <p:nvGrpSpPr>
          <p:cNvPr id="22" name="群組 21"/>
          <p:cNvGrpSpPr/>
          <p:nvPr/>
        </p:nvGrpSpPr>
        <p:grpSpPr>
          <a:xfrm>
            <a:off x="7529737" y="4624860"/>
            <a:ext cx="1911785" cy="1797775"/>
            <a:chOff x="7173633" y="629129"/>
            <a:chExt cx="1911785" cy="1797775"/>
          </a:xfrm>
        </p:grpSpPr>
        <p:sp>
          <p:nvSpPr>
            <p:cNvPr id="23" name="橢圓 22"/>
            <p:cNvSpPr/>
            <p:nvPr/>
          </p:nvSpPr>
          <p:spPr>
            <a:xfrm>
              <a:off x="7173633" y="629129"/>
              <a:ext cx="1911785" cy="1797775"/>
            </a:xfrm>
            <a:prstGeom prst="ellipse">
              <a:avLst/>
            </a:prstGeom>
            <a:solidFill>
              <a:schemeClr val="bg1"/>
            </a:solidFill>
            <a:ln w="952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pic>
          <p:nvPicPr>
            <p:cNvPr id="24" name="圖片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52105" y="1003613"/>
              <a:ext cx="1309122" cy="1080368"/>
            </a:xfrm>
            <a:prstGeom prst="rect">
              <a:avLst/>
            </a:prstGeom>
          </p:spPr>
        </p:pic>
      </p:grpSp>
      <p:grpSp>
        <p:nvGrpSpPr>
          <p:cNvPr id="25" name="群組 24"/>
          <p:cNvGrpSpPr/>
          <p:nvPr/>
        </p:nvGrpSpPr>
        <p:grpSpPr>
          <a:xfrm>
            <a:off x="10028679" y="4675090"/>
            <a:ext cx="1911785" cy="1797775"/>
            <a:chOff x="9790755" y="3096299"/>
            <a:chExt cx="1911785" cy="1797775"/>
          </a:xfrm>
        </p:grpSpPr>
        <p:sp>
          <p:nvSpPr>
            <p:cNvPr id="26" name="橢圓 25"/>
            <p:cNvSpPr/>
            <p:nvPr/>
          </p:nvSpPr>
          <p:spPr>
            <a:xfrm>
              <a:off x="9790755" y="3096299"/>
              <a:ext cx="1911785" cy="1797775"/>
            </a:xfrm>
            <a:prstGeom prst="ellipse">
              <a:avLst/>
            </a:prstGeom>
            <a:solidFill>
              <a:schemeClr val="bg1"/>
            </a:solidFill>
            <a:ln w="952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pic>
          <p:nvPicPr>
            <p:cNvPr id="28" name="圖片 2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1330561">
              <a:off x="10245232" y="3359998"/>
              <a:ext cx="1048209" cy="1270375"/>
            </a:xfrm>
            <a:prstGeom prst="rect">
              <a:avLst/>
            </a:prstGeom>
          </p:spPr>
        </p:pic>
      </p:grpSp>
    </p:spTree>
    <p:extLst>
      <p:ext uri="{BB962C8B-B14F-4D97-AF65-F5344CB8AC3E}">
        <p14:creationId xmlns:p14="http://schemas.microsoft.com/office/powerpoint/2010/main" val="2475558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09600" y="620713"/>
            <a:ext cx="10972800" cy="5505450"/>
          </a:xfrm>
        </p:spPr>
        <p:txBody>
          <a:bodyPr rtlCol="0">
            <a:normAutofit/>
          </a:bodyPr>
          <a:lstStyle/>
          <a:p>
            <a:pPr eaLnBrk="1" fontAlgn="auto" hangingPunct="1">
              <a:spcAft>
                <a:spcPts val="0"/>
              </a:spcAft>
              <a:buFont typeface="Arial" pitchFamily="34" charset="0"/>
              <a:buChar char="•"/>
              <a:defRPr/>
            </a:pPr>
            <a:r>
              <a:rPr lang="zh-TW" altLang="zh-TW" sz="3600" b="1" dirty="0">
                <a:latin typeface="標楷體" pitchFamily="65" charset="-120"/>
                <a:ea typeface="標楷體" pitchFamily="65" charset="-120"/>
              </a:rPr>
              <a:t>試題</a:t>
            </a:r>
            <a:endParaRPr lang="zh-TW" altLang="zh-TW" sz="3600" dirty="0">
              <a:latin typeface="標楷體" pitchFamily="65" charset="-120"/>
              <a:ea typeface="標楷體" pitchFamily="65" charset="-120"/>
            </a:endParaRPr>
          </a:p>
          <a:p>
            <a:pPr eaLnBrk="1" fontAlgn="auto" hangingPunct="1">
              <a:spcAft>
                <a:spcPts val="0"/>
              </a:spcAft>
              <a:buFont typeface="Arial" pitchFamily="34" charset="0"/>
              <a:buChar char="•"/>
              <a:defRPr/>
            </a:pPr>
            <a:r>
              <a:rPr lang="zh-TW" altLang="zh-TW" sz="3600" dirty="0">
                <a:latin typeface="標楷體" pitchFamily="65" charset="-120"/>
                <a:ea typeface="標楷體" pitchFamily="65" charset="-120"/>
              </a:rPr>
              <a:t>（一）是非題</a:t>
            </a:r>
            <a:r>
              <a:rPr lang="en-US" altLang="zh-TW" sz="3600" dirty="0">
                <a:latin typeface="標楷體" pitchFamily="65" charset="-120"/>
                <a:ea typeface="標楷體" pitchFamily="65" charset="-120"/>
              </a:rPr>
              <a:t>:</a:t>
            </a:r>
          </a:p>
          <a:p>
            <a:pPr marL="0" indent="0" eaLnBrk="1" fontAlgn="auto" hangingPunct="1">
              <a:spcAft>
                <a:spcPts val="0"/>
              </a:spcAft>
              <a:buFont typeface="Arial" pitchFamily="34" charset="0"/>
              <a:buNone/>
              <a:defRPr/>
            </a:pPr>
            <a:endParaRPr lang="en-US" altLang="zh-TW" sz="3600" dirty="0">
              <a:latin typeface="標楷體" pitchFamily="65" charset="-120"/>
              <a:ea typeface="標楷體" pitchFamily="65" charset="-120"/>
            </a:endParaRPr>
          </a:p>
          <a:p>
            <a:pPr>
              <a:defRPr/>
            </a:pPr>
            <a:r>
              <a:rPr lang="zh-TW" altLang="zh-TW" sz="3600" dirty="0">
                <a:latin typeface="標楷體" pitchFamily="65" charset="-120"/>
                <a:ea typeface="標楷體" pitchFamily="65" charset="-120"/>
              </a:rPr>
              <a:t>（</a:t>
            </a:r>
            <a:r>
              <a:rPr lang="en-US" altLang="zh-TW" sz="3600" dirty="0">
                <a:latin typeface="標楷體" pitchFamily="65" charset="-120"/>
                <a:ea typeface="標楷體" pitchFamily="65" charset="-120"/>
              </a:rPr>
              <a:t>  </a:t>
            </a:r>
            <a:r>
              <a:rPr lang="zh-TW" altLang="zh-TW" sz="3600" dirty="0">
                <a:latin typeface="標楷體" pitchFamily="65" charset="-120"/>
                <a:ea typeface="標楷體" pitchFamily="65" charset="-120"/>
              </a:rPr>
              <a:t>）</a:t>
            </a:r>
            <a:r>
              <a:rPr lang="en-US" altLang="zh-TW" sz="5400" dirty="0">
                <a:latin typeface="標楷體" pitchFamily="65" charset="-120"/>
                <a:ea typeface="標楷體" pitchFamily="65" charset="-120"/>
              </a:rPr>
              <a:t>1.</a:t>
            </a:r>
            <a:r>
              <a:rPr lang="zh-TW" altLang="en-US" sz="5400" dirty="0">
                <a:latin typeface="標楷體" pitchFamily="65" charset="-120"/>
                <a:ea typeface="標楷體" pitchFamily="65" charset="-120"/>
              </a:rPr>
              <a:t>阿勇總是喜歡在班上同學面前叫咪咪「巨乳妹」，但是因為阿勇只是嘴巴說說，並沒有什麼動作，所以不算性騷擾。</a:t>
            </a:r>
          </a:p>
        </p:txBody>
      </p:sp>
      <p:sp>
        <p:nvSpPr>
          <p:cNvPr id="4" name="文字方塊 3"/>
          <p:cNvSpPr txBox="1">
            <a:spLocks noChangeArrowheads="1"/>
          </p:cNvSpPr>
          <p:nvPr/>
        </p:nvSpPr>
        <p:spPr bwMode="auto">
          <a:xfrm>
            <a:off x="1287368" y="2461539"/>
            <a:ext cx="76834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kumimoji="0" lang="en-US" altLang="zh-TW" sz="6000" b="1" dirty="0">
                <a:solidFill>
                  <a:srgbClr val="FF0000"/>
                </a:solidFill>
                <a:latin typeface="標楷體" pitchFamily="65" charset="-120"/>
                <a:ea typeface="標楷體" pitchFamily="65" charset="-120"/>
              </a:rPr>
              <a:t>X</a:t>
            </a:r>
            <a:endParaRPr kumimoji="0" lang="zh-TW" altLang="en-US" sz="6000" b="1" dirty="0">
              <a:solidFill>
                <a:srgbClr val="FF0000"/>
              </a:solidFill>
            </a:endParaRPr>
          </a:p>
        </p:txBody>
      </p:sp>
    </p:spTree>
    <p:extLst>
      <p:ext uri="{BB962C8B-B14F-4D97-AF65-F5344CB8AC3E}">
        <p14:creationId xmlns:p14="http://schemas.microsoft.com/office/powerpoint/2010/main" val="38101720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內容版面配置區 2"/>
          <p:cNvSpPr>
            <a:spLocks noGrp="1"/>
          </p:cNvSpPr>
          <p:nvPr>
            <p:ph idx="1"/>
          </p:nvPr>
        </p:nvSpPr>
        <p:spPr/>
        <p:txBody>
          <a:bodyPr/>
          <a:lstStyle/>
          <a:p>
            <a:pPr eaLnBrk="1" hangingPunct="1"/>
            <a:endParaRPr lang="en-US" altLang="zh-TW" sz="3600" dirty="0">
              <a:latin typeface="標楷體" pitchFamily="65" charset="-120"/>
              <a:ea typeface="標楷體" pitchFamily="65" charset="-120"/>
            </a:endParaRPr>
          </a:p>
          <a:p>
            <a:r>
              <a:rPr lang="zh-TW" altLang="zh-TW" sz="3600" dirty="0">
                <a:latin typeface="標楷體" pitchFamily="65" charset="-120"/>
                <a:ea typeface="標楷體" pitchFamily="65" charset="-120"/>
              </a:rPr>
              <a:t>（</a:t>
            </a:r>
            <a:r>
              <a:rPr lang="en-US" altLang="zh-TW" sz="3600" dirty="0">
                <a:latin typeface="標楷體" pitchFamily="65" charset="-120"/>
                <a:ea typeface="標楷體" pitchFamily="65" charset="-120"/>
              </a:rPr>
              <a:t>  </a:t>
            </a:r>
            <a:r>
              <a:rPr lang="zh-TW" altLang="zh-TW" sz="3600" dirty="0">
                <a:latin typeface="標楷體" pitchFamily="65" charset="-120"/>
                <a:ea typeface="標楷體" pitchFamily="65" charset="-120"/>
              </a:rPr>
              <a:t>）</a:t>
            </a:r>
            <a:r>
              <a:rPr lang="en-US" altLang="zh-TW" sz="5400" dirty="0">
                <a:latin typeface="標楷體" pitchFamily="65" charset="-120"/>
                <a:ea typeface="標楷體" pitchFamily="65" charset="-120"/>
              </a:rPr>
              <a:t>2.</a:t>
            </a:r>
            <a:r>
              <a:rPr lang="zh-TW" altLang="en-US" sz="5400" dirty="0">
                <a:latin typeface="標楷體" pitchFamily="65" charset="-120"/>
                <a:ea typeface="標楷體" pitchFamily="65" charset="-120"/>
              </a:rPr>
              <a:t>阿勇故意拿色情漫畫給咪咪看，讓咪咪覺得很噁心，這也是一種性騷擾。</a:t>
            </a:r>
          </a:p>
          <a:p>
            <a:pPr eaLnBrk="1" hangingPunct="1"/>
            <a:endParaRPr lang="zh-TW" altLang="en-US" dirty="0"/>
          </a:p>
        </p:txBody>
      </p:sp>
      <p:sp>
        <p:nvSpPr>
          <p:cNvPr id="3" name="文字方塊 2"/>
          <p:cNvSpPr txBox="1">
            <a:spLocks noChangeArrowheads="1"/>
          </p:cNvSpPr>
          <p:nvPr/>
        </p:nvSpPr>
        <p:spPr bwMode="auto">
          <a:xfrm>
            <a:off x="1506575" y="2355351"/>
            <a:ext cx="76834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kumimoji="0" lang="en-US" altLang="zh-TW" sz="6000" b="1" dirty="0">
                <a:solidFill>
                  <a:srgbClr val="FF0000"/>
                </a:solidFill>
                <a:latin typeface="標楷體" pitchFamily="65" charset="-120"/>
                <a:ea typeface="標楷體" pitchFamily="65" charset="-120"/>
              </a:rPr>
              <a:t>O</a:t>
            </a:r>
            <a:endParaRPr kumimoji="0" lang="zh-TW" altLang="en-US" sz="6000" b="1" dirty="0">
              <a:solidFill>
                <a:srgbClr val="FF0000"/>
              </a:solidFill>
            </a:endParaRPr>
          </a:p>
        </p:txBody>
      </p:sp>
    </p:spTree>
    <p:extLst>
      <p:ext uri="{BB962C8B-B14F-4D97-AF65-F5344CB8AC3E}">
        <p14:creationId xmlns:p14="http://schemas.microsoft.com/office/powerpoint/2010/main" val="37074768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14291</TotalTime>
  <Words>1168</Words>
  <Application>Microsoft Office PowerPoint</Application>
  <PresentationFormat>寬螢幕</PresentationFormat>
  <Paragraphs>83</Paragraphs>
  <Slides>22</Slides>
  <Notes>3</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22</vt:i4>
      </vt:variant>
    </vt:vector>
  </HeadingPairs>
  <TitlesOfParts>
    <vt:vector size="29" baseType="lpstr">
      <vt:lpstr>微軟正黑體</vt:lpstr>
      <vt:lpstr>新細明體</vt:lpstr>
      <vt:lpstr>標楷體</vt:lpstr>
      <vt:lpstr>Arial</vt:lpstr>
      <vt:lpstr>Calibri</vt:lpstr>
      <vt:lpstr>Calibri Light</vt:lpstr>
      <vt:lpstr>Office 佈景主題</vt:lpstr>
      <vt:lpstr>PowerPoint 簡報</vt:lpstr>
      <vt:lpstr> 請尊重我的身體 </vt:lpstr>
      <vt:lpstr>PowerPoint 簡報</vt:lpstr>
      <vt:lpstr>PowerPoint 簡報</vt:lpstr>
      <vt:lpstr>PowerPoint 簡報</vt:lpstr>
      <vt:lpstr>PowerPoint 簡報</vt:lpstr>
      <vt:lpstr>根據《兒童權利公約》(CRC)</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影片欣賞</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放幾張圖片，詢問小朋友圖片在說什麼？</dc:title>
  <dc:creator>Windows 使用者</dc:creator>
  <cp:lastModifiedBy>USER</cp:lastModifiedBy>
  <cp:revision>1855</cp:revision>
  <cp:lastPrinted>2018-09-26T05:56:44Z</cp:lastPrinted>
  <dcterms:created xsi:type="dcterms:W3CDTF">2018-07-09T19:07:15Z</dcterms:created>
  <dcterms:modified xsi:type="dcterms:W3CDTF">2023-11-12T13:58:13Z</dcterms:modified>
</cp:coreProperties>
</file>