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Noto Sans T Chinese Bold" panose="020B0800000000000000" pitchFamily="34" charset="-128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28" autoAdjust="0"/>
  </p:normalViewPr>
  <p:slideViewPr>
    <p:cSldViewPr>
      <p:cViewPr varScale="1">
        <p:scale>
          <a:sx n="62" d="100"/>
          <a:sy n="62" d="100"/>
        </p:scale>
        <p:origin x="208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38888" b="-388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18" Type="http://schemas.openxmlformats.org/officeDocument/2006/relationships/image" Target="../media/image36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7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177767" y="8254837"/>
            <a:ext cx="1003463" cy="1003463"/>
          </a:xfrm>
          <a:custGeom>
            <a:avLst/>
            <a:gdLst/>
            <a:ahLst/>
            <a:cxnLst/>
            <a:rect l="l" t="t" r="r" b="b"/>
            <a:pathLst>
              <a:path w="1003463" h="1003463">
                <a:moveTo>
                  <a:pt x="0" y="0"/>
                </a:moveTo>
                <a:lnTo>
                  <a:pt x="1003463" y="0"/>
                </a:lnTo>
                <a:lnTo>
                  <a:pt x="1003463" y="1003463"/>
                </a:lnTo>
                <a:lnTo>
                  <a:pt x="0" y="1003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463690" y="8254837"/>
            <a:ext cx="1003467" cy="100346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10253" y="655912"/>
            <a:ext cx="5104103" cy="66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8">
                <a:solidFill>
                  <a:srgbClr val="4E7A84"/>
                </a:solidFill>
                <a:latin typeface="Noto Sans T Chinese Bold"/>
                <a:ea typeface="Noto Sans T Chinese Bold"/>
              </a:rPr>
              <a:t>#心防疫前進校園第2彈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8193" y="6080500"/>
            <a:ext cx="7624396" cy="145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494"/>
              </a:lnSpc>
              <a:spcBef>
                <a:spcPts val="7870"/>
              </a:spcBef>
            </a:pPr>
            <a:r>
              <a:rPr lang="en-US" sz="8745">
                <a:solidFill>
                  <a:srgbClr val="000F7B"/>
                </a:solidFill>
                <a:ea typeface="可画甜心体"/>
              </a:rPr>
              <a:t>校園班級串連！</a:t>
            </a:r>
          </a:p>
        </p:txBody>
      </p:sp>
      <p:sp>
        <p:nvSpPr>
          <p:cNvPr id="12" name="TextBox 12"/>
          <p:cNvSpPr txBox="1"/>
          <p:nvPr/>
        </p:nvSpPr>
        <p:spPr>
          <a:xfrm rot="21528672">
            <a:off x="2767516" y="2627930"/>
            <a:ext cx="6399027" cy="143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508"/>
              </a:lnSpc>
            </a:pPr>
            <a:r>
              <a:rPr lang="en-US" sz="9321">
                <a:solidFill>
                  <a:srgbClr val="CDE7DB"/>
                </a:solidFill>
                <a:ea typeface="王漢宗特黑體"/>
              </a:rPr>
              <a:t>心疫苗之旅</a:t>
            </a:r>
          </a:p>
        </p:txBody>
      </p:sp>
      <p:sp>
        <p:nvSpPr>
          <p:cNvPr id="13" name="Freeform 13"/>
          <p:cNvSpPr/>
          <p:nvPr/>
        </p:nvSpPr>
        <p:spPr>
          <a:xfrm rot="3353722">
            <a:off x="1994722" y="804645"/>
            <a:ext cx="1517987" cy="3138696"/>
          </a:xfrm>
          <a:custGeom>
            <a:avLst/>
            <a:gdLst/>
            <a:ahLst/>
            <a:cxnLst/>
            <a:rect l="l" t="t" r="r" b="b"/>
            <a:pathLst>
              <a:path w="2023983" h="4184928">
                <a:moveTo>
                  <a:pt x="0" y="0"/>
                </a:moveTo>
                <a:lnTo>
                  <a:pt x="2023983" y="0"/>
                </a:lnTo>
                <a:lnTo>
                  <a:pt x="2023983" y="4184928"/>
                </a:lnTo>
                <a:lnTo>
                  <a:pt x="0" y="4184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596122">
            <a:off x="14122903" y="6134014"/>
            <a:ext cx="2546623" cy="1444630"/>
          </a:xfrm>
          <a:custGeom>
            <a:avLst/>
            <a:gdLst/>
            <a:ahLst/>
            <a:cxnLst/>
            <a:rect l="l" t="t" r="r" b="b"/>
            <a:pathLst>
              <a:path w="3395498" h="1926173">
                <a:moveTo>
                  <a:pt x="0" y="0"/>
                </a:moveTo>
                <a:lnTo>
                  <a:pt x="3395498" y="0"/>
                </a:lnTo>
                <a:lnTo>
                  <a:pt x="3395498" y="1926173"/>
                </a:lnTo>
                <a:lnTo>
                  <a:pt x="0" y="1926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67217" y="7094081"/>
            <a:ext cx="1333314" cy="1333314"/>
          </a:xfrm>
          <a:custGeom>
            <a:avLst/>
            <a:gdLst/>
            <a:ahLst/>
            <a:cxnLst/>
            <a:rect l="l" t="t" r="r" b="b"/>
            <a:pathLst>
              <a:path w="1777752" h="1777752">
                <a:moveTo>
                  <a:pt x="0" y="0"/>
                </a:moveTo>
                <a:lnTo>
                  <a:pt x="1777752" y="0"/>
                </a:lnTo>
                <a:lnTo>
                  <a:pt x="1777752" y="1777752"/>
                </a:lnTo>
                <a:lnTo>
                  <a:pt x="0" y="1777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0564">
            <a:off x="13952380" y="1770275"/>
            <a:ext cx="2887669" cy="3015843"/>
          </a:xfrm>
          <a:custGeom>
            <a:avLst/>
            <a:gdLst/>
            <a:ahLst/>
            <a:cxnLst/>
            <a:rect l="l" t="t" r="r" b="b"/>
            <a:pathLst>
              <a:path w="3850226" h="4021124">
                <a:moveTo>
                  <a:pt x="0" y="0"/>
                </a:moveTo>
                <a:lnTo>
                  <a:pt x="3850226" y="0"/>
                </a:lnTo>
                <a:lnTo>
                  <a:pt x="3850226" y="4021124"/>
                </a:lnTo>
                <a:lnTo>
                  <a:pt x="0" y="4021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21528672">
            <a:off x="3407647" y="3996216"/>
            <a:ext cx="13752099" cy="247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427"/>
              </a:lnSpc>
            </a:pPr>
            <a:r>
              <a:rPr lang="en-US" sz="16104" dirty="0" err="1">
                <a:solidFill>
                  <a:srgbClr val="67DAD9"/>
                </a:solidFill>
                <a:ea typeface="王漢宗特黑體"/>
              </a:rPr>
              <a:t>尋找心靈寶藏</a:t>
            </a:r>
            <a:endParaRPr lang="en-US" sz="16104" dirty="0">
              <a:solidFill>
                <a:srgbClr val="67DAD9"/>
              </a:solidFill>
              <a:ea typeface="王漢宗特黑體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777041" y="3139304"/>
            <a:ext cx="1949086" cy="1486179"/>
          </a:xfrm>
          <a:custGeom>
            <a:avLst/>
            <a:gdLst/>
            <a:ahLst/>
            <a:cxnLst/>
            <a:rect l="l" t="t" r="r" b="b"/>
            <a:pathLst>
              <a:path w="2598782" h="1981572">
                <a:moveTo>
                  <a:pt x="0" y="0"/>
                </a:moveTo>
                <a:lnTo>
                  <a:pt x="2598783" y="0"/>
                </a:lnTo>
                <a:lnTo>
                  <a:pt x="2598783" y="1981572"/>
                </a:lnTo>
                <a:lnTo>
                  <a:pt x="0" y="1981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03947" y="6651432"/>
            <a:ext cx="4490941" cy="3884057"/>
          </a:xfrm>
          <a:custGeom>
            <a:avLst/>
            <a:gdLst/>
            <a:ahLst/>
            <a:cxnLst/>
            <a:rect l="l" t="t" r="r" b="b"/>
            <a:pathLst>
              <a:path w="4490941" h="3884057">
                <a:moveTo>
                  <a:pt x="0" y="0"/>
                </a:moveTo>
                <a:lnTo>
                  <a:pt x="4490941" y="0"/>
                </a:lnTo>
                <a:lnTo>
                  <a:pt x="4490941" y="3884057"/>
                </a:lnTo>
                <a:lnTo>
                  <a:pt x="0" y="38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047210" y="8536310"/>
            <a:ext cx="6281176" cy="47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91"/>
              </a:lnSpc>
              <a:spcBef>
                <a:spcPct val="0"/>
              </a:spcBef>
            </a:pPr>
            <a:r>
              <a:rPr lang="en-US" sz="2779">
                <a:solidFill>
                  <a:srgbClr val="000000"/>
                </a:solidFill>
                <a:ea typeface="圓體"/>
              </a:rPr>
              <a:t>主辦單位：中華心理衛生協會 心防疫團隊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304312" y="4119135"/>
            <a:ext cx="9354319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體驗心疫苗前</a:t>
            </a: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請圈出</a:t>
            </a:r>
            <a:r>
              <a:rPr lang="en-US" sz="4799">
                <a:solidFill>
                  <a:srgbClr val="545454"/>
                </a:solidFill>
                <a:ea typeface="Noto Sans T Chinese Bold"/>
              </a:rPr>
              <a:t>最接近你情緒</a:t>
            </a:r>
            <a:r>
              <a:rPr lang="en-US" sz="4799">
                <a:solidFill>
                  <a:srgbClr val="545454"/>
                </a:solidFill>
                <a:ea typeface="Noto Sans T Chinese"/>
              </a:rPr>
              <a:t>的詞彙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如果都不符合，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可以自由在左側三角形中寫下其他</a:t>
            </a:r>
          </a:p>
        </p:txBody>
      </p:sp>
      <p:grpSp>
        <p:nvGrpSpPr>
          <p:cNvPr id="15" name="Group 15"/>
          <p:cNvGrpSpPr/>
          <p:nvPr/>
        </p:nvGrpSpPr>
        <p:grpSpPr>
          <a:xfrm rot="361658">
            <a:off x="8599300" y="1436346"/>
            <a:ext cx="8013430" cy="7414309"/>
            <a:chOff x="0" y="0"/>
            <a:chExt cx="10684574" cy="9885745"/>
          </a:xfrm>
        </p:grpSpPr>
        <p:sp>
          <p:nvSpPr>
            <p:cNvPr id="16" name="Freeform 16"/>
            <p:cNvSpPr/>
            <p:nvPr/>
          </p:nvSpPr>
          <p:spPr>
            <a:xfrm rot="-5611">
              <a:off x="8047" y="8701"/>
              <a:ext cx="10668479" cy="9868344"/>
            </a:xfrm>
            <a:custGeom>
              <a:avLst/>
              <a:gdLst/>
              <a:ahLst/>
              <a:cxnLst/>
              <a:rect l="l" t="t" r="r" b="b"/>
              <a:pathLst>
                <a:path w="10668479" h="9868344">
                  <a:moveTo>
                    <a:pt x="0" y="0"/>
                  </a:moveTo>
                  <a:lnTo>
                    <a:pt x="10668480" y="0"/>
                  </a:lnTo>
                  <a:lnTo>
                    <a:pt x="10668480" y="9868343"/>
                  </a:lnTo>
                  <a:lnTo>
                    <a:pt x="0" y="9868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125305">
              <a:off x="3941694" y="3674046"/>
              <a:ext cx="2847901" cy="2811655"/>
            </a:xfrm>
            <a:custGeom>
              <a:avLst/>
              <a:gdLst/>
              <a:ahLst/>
              <a:cxnLst/>
              <a:rect l="l" t="t" r="r" b="b"/>
              <a:pathLst>
                <a:path w="2847901" h="2811655">
                  <a:moveTo>
                    <a:pt x="0" y="0"/>
                  </a:moveTo>
                  <a:lnTo>
                    <a:pt x="2847901" y="0"/>
                  </a:lnTo>
                  <a:lnTo>
                    <a:pt x="2847901" y="2811654"/>
                  </a:lnTo>
                  <a:lnTo>
                    <a:pt x="0" y="281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330914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37162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523957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5" y="0"/>
                  </a:lnTo>
                  <a:lnTo>
                    <a:pt x="534725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251142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637423" y="1581125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915822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影片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22070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音訊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108864" y="921058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圖文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836050" y="921058"/>
              <a:ext cx="191745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四格漫畫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22331" y="1619623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善行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26391">
              <a:off x="4492327" y="3219317"/>
              <a:ext cx="1848887" cy="1776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</a:pPr>
              <a:endParaRPr/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ＭＯＮ</a:t>
              </a:r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星期一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989264">
              <a:off x="1414513" y="1858094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體驗前的情緒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1068778">
              <a:off x="8348035" y="1864233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體驗後的情緒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221023">
              <a:off x="2411764" y="2070148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221023">
              <a:off x="2645201" y="2654456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-221023">
              <a:off x="3810493" y="2669127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221023">
              <a:off x="2777282" y="324529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221023">
              <a:off x="2877518" y="3838175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221023">
              <a:off x="7395039" y="192855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 rot="-221023">
              <a:off x="7101611" y="2546779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 rot="-221023">
              <a:off x="5942071" y="2621433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 rot="-221023">
              <a:off x="6747119" y="316894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 rot="-221023">
              <a:off x="6783881" y="3739934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</p:grpSp>
      <p:sp>
        <p:nvSpPr>
          <p:cNvPr id="41" name="AutoShape 41"/>
          <p:cNvSpPr/>
          <p:nvPr/>
        </p:nvSpPr>
        <p:spPr>
          <a:xfrm>
            <a:off x="1304312" y="3304820"/>
            <a:ext cx="4087901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10360731" y="2281706"/>
            <a:ext cx="1304192" cy="130419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FFD636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-7366320">
            <a:off x="7445699" y="5115760"/>
            <a:ext cx="6464433" cy="916917"/>
            <a:chOff x="0" y="0"/>
            <a:chExt cx="1702567" cy="24149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702567" cy="241492"/>
            </a:xfrm>
            <a:custGeom>
              <a:avLst/>
              <a:gdLst/>
              <a:ahLst/>
              <a:cxnLst/>
              <a:rect l="l" t="t" r="r" b="b"/>
              <a:pathLst>
                <a:path w="1702567" h="241492">
                  <a:moveTo>
                    <a:pt x="851283" y="241492"/>
                  </a:moveTo>
                  <a:lnTo>
                    <a:pt x="1702567" y="0"/>
                  </a:lnTo>
                  <a:lnTo>
                    <a:pt x="0" y="0"/>
                  </a:lnTo>
                  <a:lnTo>
                    <a:pt x="851283" y="241492"/>
                  </a:lnTo>
                  <a:close/>
                </a:path>
              </a:pathLst>
            </a:custGeom>
            <a:solidFill>
              <a:srgbClr val="FFD636">
                <a:alpha val="43922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266026" y="-1801"/>
              <a:ext cx="1170515" cy="13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 rot="-723119">
            <a:off x="5838258" y="2774756"/>
            <a:ext cx="4074157" cy="1622285"/>
            <a:chOff x="0" y="0"/>
            <a:chExt cx="1607017" cy="6398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607017" cy="639897"/>
            </a:xfrm>
            <a:custGeom>
              <a:avLst/>
              <a:gdLst/>
              <a:ahLst/>
              <a:cxnLst/>
              <a:rect l="l" t="t" r="r" b="b"/>
              <a:pathLst>
                <a:path w="1607017" h="639897">
                  <a:moveTo>
                    <a:pt x="1607017" y="319948"/>
                  </a:moveTo>
                  <a:lnTo>
                    <a:pt x="1200617" y="0"/>
                  </a:lnTo>
                  <a:lnTo>
                    <a:pt x="1200617" y="203200"/>
                  </a:lnTo>
                  <a:lnTo>
                    <a:pt x="0" y="203200"/>
                  </a:lnTo>
                  <a:lnTo>
                    <a:pt x="0" y="436697"/>
                  </a:lnTo>
                  <a:lnTo>
                    <a:pt x="1200617" y="436697"/>
                  </a:lnTo>
                  <a:lnTo>
                    <a:pt x="1200617" y="639897"/>
                  </a:lnTo>
                  <a:lnTo>
                    <a:pt x="1607017" y="319948"/>
                  </a:lnTo>
                  <a:close/>
                </a:path>
              </a:pathLst>
            </a:custGeom>
            <a:solidFill>
              <a:srgbClr val="FD495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184150"/>
              <a:ext cx="1505417" cy="252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313837" y="2272044"/>
            <a:ext cx="4497436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Noto Sans T Chinese Bold"/>
                <a:ea typeface="Noto Sans T Chinese Bold"/>
              </a:rPr>
              <a:t>學習單指引</a:t>
            </a:r>
            <a:r>
              <a:rPr lang="en-US" sz="4999" dirty="0">
                <a:solidFill>
                  <a:srgbClr val="000000"/>
                </a:solidFill>
                <a:latin typeface="Noto Sans T Chinese Bold"/>
                <a:ea typeface="Noto Sans T Chinese Bold"/>
              </a:rPr>
              <a:t>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304312" y="4119135"/>
            <a:ext cx="9354319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選擇一種心疫苗體驗後</a:t>
            </a: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在鑽石下方空白三角形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留下體驗心疫苗時最有印象的部分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或是給自己一句鼓勵的話喔！</a:t>
            </a:r>
          </a:p>
        </p:txBody>
      </p:sp>
      <p:grpSp>
        <p:nvGrpSpPr>
          <p:cNvPr id="15" name="Group 15"/>
          <p:cNvGrpSpPr/>
          <p:nvPr/>
        </p:nvGrpSpPr>
        <p:grpSpPr>
          <a:xfrm rot="361658">
            <a:off x="8599300" y="1436346"/>
            <a:ext cx="8013430" cy="7414309"/>
            <a:chOff x="0" y="0"/>
            <a:chExt cx="10684574" cy="9885745"/>
          </a:xfrm>
        </p:grpSpPr>
        <p:sp>
          <p:nvSpPr>
            <p:cNvPr id="16" name="Freeform 16"/>
            <p:cNvSpPr/>
            <p:nvPr/>
          </p:nvSpPr>
          <p:spPr>
            <a:xfrm rot="-5611">
              <a:off x="8047" y="8701"/>
              <a:ext cx="10668479" cy="9868344"/>
            </a:xfrm>
            <a:custGeom>
              <a:avLst/>
              <a:gdLst/>
              <a:ahLst/>
              <a:cxnLst/>
              <a:rect l="l" t="t" r="r" b="b"/>
              <a:pathLst>
                <a:path w="10668479" h="9868344">
                  <a:moveTo>
                    <a:pt x="0" y="0"/>
                  </a:moveTo>
                  <a:lnTo>
                    <a:pt x="10668480" y="0"/>
                  </a:lnTo>
                  <a:lnTo>
                    <a:pt x="10668480" y="9868343"/>
                  </a:lnTo>
                  <a:lnTo>
                    <a:pt x="0" y="9868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125305">
              <a:off x="3941694" y="3674046"/>
              <a:ext cx="2847901" cy="2811655"/>
            </a:xfrm>
            <a:custGeom>
              <a:avLst/>
              <a:gdLst/>
              <a:ahLst/>
              <a:cxnLst/>
              <a:rect l="l" t="t" r="r" b="b"/>
              <a:pathLst>
                <a:path w="2847901" h="2811655">
                  <a:moveTo>
                    <a:pt x="0" y="0"/>
                  </a:moveTo>
                  <a:lnTo>
                    <a:pt x="2847901" y="0"/>
                  </a:lnTo>
                  <a:lnTo>
                    <a:pt x="2847901" y="2811654"/>
                  </a:lnTo>
                  <a:lnTo>
                    <a:pt x="0" y="281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330914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37162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523957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5" y="0"/>
                  </a:lnTo>
                  <a:lnTo>
                    <a:pt x="534725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251142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637423" y="1581125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915822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影片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22070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音訊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108864" y="921058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圖文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836050" y="921058"/>
              <a:ext cx="191745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四格漫畫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22331" y="1619623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善行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26391">
              <a:off x="4492327" y="3219317"/>
              <a:ext cx="1848887" cy="1776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</a:pPr>
              <a:endParaRPr/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ＭＯＮ</a:t>
              </a:r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星期一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989264">
              <a:off x="1414513" y="1858094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體驗前的情緒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1068778">
              <a:off x="8348035" y="1864233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體驗後的情緒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221023">
              <a:off x="2411764" y="2070148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221023">
              <a:off x="2645201" y="2654456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-221023">
              <a:off x="3810493" y="2669127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221023">
              <a:off x="2777282" y="324529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221023">
              <a:off x="2877518" y="3838175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221023">
              <a:off x="7395039" y="192855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 rot="-221023">
              <a:off x="7101611" y="2546779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 rot="-221023">
              <a:off x="5942071" y="2621433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 rot="-221023">
              <a:off x="6747119" y="316894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 rot="-221023">
              <a:off x="6783881" y="3739934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</p:grpSp>
      <p:sp>
        <p:nvSpPr>
          <p:cNvPr id="41" name="AutoShape 41"/>
          <p:cNvSpPr/>
          <p:nvPr/>
        </p:nvSpPr>
        <p:spPr>
          <a:xfrm>
            <a:off x="1304312" y="3304820"/>
            <a:ext cx="4087901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 rot="1624276">
            <a:off x="7930032" y="4530510"/>
            <a:ext cx="3203344" cy="1622285"/>
            <a:chOff x="0" y="0"/>
            <a:chExt cx="1263532" cy="63989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63532" cy="639897"/>
            </a:xfrm>
            <a:custGeom>
              <a:avLst/>
              <a:gdLst/>
              <a:ahLst/>
              <a:cxnLst/>
              <a:rect l="l" t="t" r="r" b="b"/>
              <a:pathLst>
                <a:path w="1263532" h="639897">
                  <a:moveTo>
                    <a:pt x="1263532" y="319948"/>
                  </a:moveTo>
                  <a:lnTo>
                    <a:pt x="857132" y="0"/>
                  </a:lnTo>
                  <a:lnTo>
                    <a:pt x="857132" y="203200"/>
                  </a:lnTo>
                  <a:lnTo>
                    <a:pt x="0" y="203200"/>
                  </a:lnTo>
                  <a:lnTo>
                    <a:pt x="0" y="436697"/>
                  </a:lnTo>
                  <a:lnTo>
                    <a:pt x="857132" y="436697"/>
                  </a:lnTo>
                  <a:lnTo>
                    <a:pt x="857132" y="639897"/>
                  </a:lnTo>
                  <a:lnTo>
                    <a:pt x="1263532" y="319948"/>
                  </a:lnTo>
                  <a:close/>
                </a:path>
              </a:pathLst>
            </a:custGeom>
            <a:solidFill>
              <a:srgbClr val="FD495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184150"/>
              <a:ext cx="1161932" cy="252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382878">
            <a:off x="10672838" y="5374915"/>
            <a:ext cx="3342352" cy="3206626"/>
            <a:chOff x="0" y="0"/>
            <a:chExt cx="880290" cy="84454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80290" cy="844544"/>
            </a:xfrm>
            <a:custGeom>
              <a:avLst/>
              <a:gdLst/>
              <a:ahLst/>
              <a:cxnLst/>
              <a:rect l="l" t="t" r="r" b="b"/>
              <a:pathLst>
                <a:path w="880290" h="844544">
                  <a:moveTo>
                    <a:pt x="440145" y="844544"/>
                  </a:moveTo>
                  <a:lnTo>
                    <a:pt x="880290" y="0"/>
                  </a:lnTo>
                  <a:lnTo>
                    <a:pt x="0" y="0"/>
                  </a:lnTo>
                  <a:lnTo>
                    <a:pt x="440145" y="8445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sq">
              <a:solidFill>
                <a:srgbClr val="FFD636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137545" y="41275"/>
              <a:ext cx="605200" cy="411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2606016" y="937823"/>
            <a:ext cx="1488445" cy="1116334"/>
          </a:xfrm>
          <a:custGeom>
            <a:avLst/>
            <a:gdLst/>
            <a:ahLst/>
            <a:cxnLst/>
            <a:rect l="l" t="t" r="r" b="b"/>
            <a:pathLst>
              <a:path w="1488445" h="1116334">
                <a:moveTo>
                  <a:pt x="0" y="0"/>
                </a:moveTo>
                <a:lnTo>
                  <a:pt x="1488444" y="0"/>
                </a:lnTo>
                <a:lnTo>
                  <a:pt x="1488444" y="1116334"/>
                </a:lnTo>
                <a:lnTo>
                  <a:pt x="0" y="11163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1313837" y="2272044"/>
            <a:ext cx="4434262" cy="826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Noto Sans T Chinese Bold"/>
                <a:ea typeface="Noto Sans T Chinese Bold"/>
              </a:rPr>
              <a:t>學習單指引</a:t>
            </a:r>
            <a:r>
              <a:rPr lang="en-US" sz="4999" dirty="0">
                <a:solidFill>
                  <a:srgbClr val="000000"/>
                </a:solidFill>
                <a:latin typeface="Noto Sans T Chinese Bold"/>
                <a:ea typeface="Noto Sans T Chinese Bold"/>
              </a:rPr>
              <a:t>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304312" y="4119135"/>
            <a:ext cx="9354319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完成後</a:t>
            </a: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請圈出</a:t>
            </a:r>
            <a:r>
              <a:rPr lang="en-US" sz="4799">
                <a:solidFill>
                  <a:srgbClr val="545454"/>
                </a:solidFill>
                <a:ea typeface="Noto Sans T Chinese Bold"/>
              </a:rPr>
              <a:t>最接近你當下情緒</a:t>
            </a:r>
            <a:r>
              <a:rPr lang="en-US" sz="4799">
                <a:solidFill>
                  <a:srgbClr val="545454"/>
                </a:solidFill>
                <a:ea typeface="Noto Sans T Chinese"/>
              </a:rPr>
              <a:t>的詞彙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如果都不符合，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可以自由在右側三角形中寫下其他</a:t>
            </a:r>
          </a:p>
        </p:txBody>
      </p:sp>
      <p:grpSp>
        <p:nvGrpSpPr>
          <p:cNvPr id="15" name="Group 15"/>
          <p:cNvGrpSpPr/>
          <p:nvPr/>
        </p:nvGrpSpPr>
        <p:grpSpPr>
          <a:xfrm rot="361658">
            <a:off x="8599300" y="1436346"/>
            <a:ext cx="8013430" cy="7414309"/>
            <a:chOff x="0" y="0"/>
            <a:chExt cx="10684574" cy="9885745"/>
          </a:xfrm>
        </p:grpSpPr>
        <p:sp>
          <p:nvSpPr>
            <p:cNvPr id="16" name="Freeform 16"/>
            <p:cNvSpPr/>
            <p:nvPr/>
          </p:nvSpPr>
          <p:spPr>
            <a:xfrm rot="-5611">
              <a:off x="8047" y="8701"/>
              <a:ext cx="10668479" cy="9868344"/>
            </a:xfrm>
            <a:custGeom>
              <a:avLst/>
              <a:gdLst/>
              <a:ahLst/>
              <a:cxnLst/>
              <a:rect l="l" t="t" r="r" b="b"/>
              <a:pathLst>
                <a:path w="10668479" h="9868344">
                  <a:moveTo>
                    <a:pt x="0" y="0"/>
                  </a:moveTo>
                  <a:lnTo>
                    <a:pt x="10668480" y="0"/>
                  </a:lnTo>
                  <a:lnTo>
                    <a:pt x="10668480" y="9868343"/>
                  </a:lnTo>
                  <a:lnTo>
                    <a:pt x="0" y="9868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125305">
              <a:off x="3941694" y="3674046"/>
              <a:ext cx="2847901" cy="2811655"/>
            </a:xfrm>
            <a:custGeom>
              <a:avLst/>
              <a:gdLst/>
              <a:ahLst/>
              <a:cxnLst/>
              <a:rect l="l" t="t" r="r" b="b"/>
              <a:pathLst>
                <a:path w="2847901" h="2811655">
                  <a:moveTo>
                    <a:pt x="0" y="0"/>
                  </a:moveTo>
                  <a:lnTo>
                    <a:pt x="2847901" y="0"/>
                  </a:lnTo>
                  <a:lnTo>
                    <a:pt x="2847901" y="2811654"/>
                  </a:lnTo>
                  <a:lnTo>
                    <a:pt x="0" y="281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330914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37162" y="203292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523957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5" y="0"/>
                  </a:lnTo>
                  <a:lnTo>
                    <a:pt x="534725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251142" y="882560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637423" y="1581125"/>
              <a:ext cx="534726" cy="551975"/>
            </a:xfrm>
            <a:custGeom>
              <a:avLst/>
              <a:gdLst/>
              <a:ahLst/>
              <a:cxnLst/>
              <a:rect l="l" t="t" r="r" b="b"/>
              <a:pathLst>
                <a:path w="534726" h="551975">
                  <a:moveTo>
                    <a:pt x="0" y="0"/>
                  </a:moveTo>
                  <a:lnTo>
                    <a:pt x="534726" y="0"/>
                  </a:lnTo>
                  <a:lnTo>
                    <a:pt x="534726" y="551975"/>
                  </a:lnTo>
                  <a:lnTo>
                    <a:pt x="0" y="55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915822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影片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22070" y="241791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音訊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108864" y="921058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圖文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836050" y="921058"/>
              <a:ext cx="191745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四格漫畫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22331" y="1619623"/>
              <a:ext cx="1057118" cy="50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1"/>
                </a:lnSpc>
              </a:pPr>
              <a:r>
                <a:rPr lang="en-US" sz="2770" spc="38">
                  <a:solidFill>
                    <a:srgbClr val="333333"/>
                  </a:solidFill>
                  <a:ea typeface="jf-openhuninn-1.1"/>
                </a:rPr>
                <a:t>善行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26391">
              <a:off x="4492327" y="3219317"/>
              <a:ext cx="1848887" cy="1776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</a:pPr>
              <a:endParaRPr/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ＭＯＮ</a:t>
              </a:r>
            </a:p>
            <a:p>
              <a:pPr algn="ctr">
                <a:lnSpc>
                  <a:spcPts val="3413"/>
                </a:lnSpc>
              </a:pPr>
              <a:r>
                <a:rPr lang="en-US" sz="3282" spc="45">
                  <a:solidFill>
                    <a:srgbClr val="FFFFFF"/>
                  </a:solidFill>
                  <a:ea typeface="jf-openhuninn-1.1"/>
                </a:rPr>
                <a:t>星期一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989264">
              <a:off x="1414513" y="1858094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體驗前的情緒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1068778">
              <a:off x="8348035" y="1864233"/>
              <a:ext cx="893985" cy="3507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圈出</a:t>
              </a:r>
            </a:p>
            <a:p>
              <a:pPr>
                <a:lnSpc>
                  <a:spcPts val="2541"/>
                </a:lnSpc>
              </a:pPr>
              <a:r>
                <a:rPr lang="en-US" sz="2444" spc="34">
                  <a:solidFill>
                    <a:srgbClr val="333333"/>
                  </a:solidFill>
                  <a:ea typeface="jf-openhuninn-1.1"/>
                </a:rPr>
                <a:t>體驗後的情緒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221023">
              <a:off x="2411764" y="2070148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221023">
              <a:off x="2645201" y="2654456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-221023">
              <a:off x="3810493" y="2669127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221023">
              <a:off x="2777282" y="324529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221023">
              <a:off x="2877518" y="3838175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221023">
              <a:off x="7395039" y="192855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開心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 rot="-221023">
              <a:off x="7101611" y="2546779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難過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 rot="-221023">
              <a:off x="5942071" y="2621433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生氣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 rot="-221023">
              <a:off x="6747119" y="3168940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焦慮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 rot="-221023">
              <a:off x="6783881" y="3739934"/>
              <a:ext cx="1161941" cy="55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6"/>
                </a:lnSpc>
              </a:pPr>
              <a:r>
                <a:rPr lang="en-US" sz="3044" spc="42">
                  <a:solidFill>
                    <a:srgbClr val="333333"/>
                  </a:solidFill>
                  <a:ea typeface="jf-openhuninn-1.1"/>
                </a:rPr>
                <a:t>平靜</a:t>
              </a:r>
            </a:p>
          </p:txBody>
        </p:sp>
      </p:grpSp>
      <p:sp>
        <p:nvSpPr>
          <p:cNvPr id="41" name="AutoShape 41"/>
          <p:cNvSpPr/>
          <p:nvPr/>
        </p:nvSpPr>
        <p:spPr>
          <a:xfrm>
            <a:off x="1304312" y="3304820"/>
            <a:ext cx="4087901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13455623" y="4152407"/>
            <a:ext cx="1304192" cy="130419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sq">
              <a:solidFill>
                <a:srgbClr val="FFD636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8185942">
            <a:off x="11369965" y="5486655"/>
            <a:ext cx="6173575" cy="831504"/>
            <a:chOff x="0" y="0"/>
            <a:chExt cx="1625962" cy="21899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625962" cy="218997"/>
            </a:xfrm>
            <a:custGeom>
              <a:avLst/>
              <a:gdLst/>
              <a:ahLst/>
              <a:cxnLst/>
              <a:rect l="l" t="t" r="r" b="b"/>
              <a:pathLst>
                <a:path w="1625962" h="218997">
                  <a:moveTo>
                    <a:pt x="812981" y="218997"/>
                  </a:moveTo>
                  <a:lnTo>
                    <a:pt x="1625962" y="0"/>
                  </a:lnTo>
                  <a:lnTo>
                    <a:pt x="0" y="0"/>
                  </a:lnTo>
                  <a:lnTo>
                    <a:pt x="812981" y="218997"/>
                  </a:lnTo>
                  <a:close/>
                </a:path>
              </a:pathLst>
            </a:custGeom>
            <a:solidFill>
              <a:srgbClr val="FFD636">
                <a:alpha val="43922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254057" y="-3407"/>
              <a:ext cx="1117849" cy="120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 rot="-8011431">
            <a:off x="15337249" y="4332357"/>
            <a:ext cx="2546839" cy="1622285"/>
            <a:chOff x="0" y="0"/>
            <a:chExt cx="1004579" cy="6398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04579" cy="639897"/>
            </a:xfrm>
            <a:custGeom>
              <a:avLst/>
              <a:gdLst/>
              <a:ahLst/>
              <a:cxnLst/>
              <a:rect l="l" t="t" r="r" b="b"/>
              <a:pathLst>
                <a:path w="1004579" h="639897">
                  <a:moveTo>
                    <a:pt x="1004579" y="319948"/>
                  </a:moveTo>
                  <a:lnTo>
                    <a:pt x="598179" y="0"/>
                  </a:lnTo>
                  <a:lnTo>
                    <a:pt x="598179" y="203200"/>
                  </a:lnTo>
                  <a:lnTo>
                    <a:pt x="0" y="203200"/>
                  </a:lnTo>
                  <a:lnTo>
                    <a:pt x="0" y="436697"/>
                  </a:lnTo>
                  <a:lnTo>
                    <a:pt x="598179" y="436697"/>
                  </a:lnTo>
                  <a:lnTo>
                    <a:pt x="598179" y="639897"/>
                  </a:lnTo>
                  <a:lnTo>
                    <a:pt x="1004579" y="319948"/>
                  </a:lnTo>
                  <a:close/>
                </a:path>
              </a:pathLst>
            </a:custGeom>
            <a:solidFill>
              <a:srgbClr val="FD495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184150"/>
              <a:ext cx="902979" cy="252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313836" y="2272044"/>
            <a:ext cx="4539791" cy="826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Noto Sans T Chinese Bold"/>
                <a:ea typeface="Noto Sans T Chinese Bold"/>
              </a:rPr>
              <a:t>學習單指引</a:t>
            </a:r>
            <a:r>
              <a:rPr lang="en-US" sz="4999" dirty="0">
                <a:solidFill>
                  <a:srgbClr val="000000"/>
                </a:solidFill>
                <a:latin typeface="Noto Sans T Chinese Bold"/>
                <a:ea typeface="Noto Sans T Chinese Bold"/>
              </a:rPr>
              <a:t> 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676000" y="8473218"/>
            <a:ext cx="1791157" cy="785082"/>
            <a:chOff x="0" y="0"/>
            <a:chExt cx="2388209" cy="1046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6776" cy="1046776"/>
            </a:xfrm>
            <a:custGeom>
              <a:avLst/>
              <a:gdLst/>
              <a:ahLst/>
              <a:cxnLst/>
              <a:rect l="l" t="t" r="r" b="b"/>
              <a:pathLst>
                <a:path w="1046776" h="1046776">
                  <a:moveTo>
                    <a:pt x="0" y="0"/>
                  </a:moveTo>
                  <a:lnTo>
                    <a:pt x="1046776" y="0"/>
                  </a:lnTo>
                  <a:lnTo>
                    <a:pt x="1046776" y="1046776"/>
                  </a:lnTo>
                  <a:lnTo>
                    <a:pt x="0" y="1046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341428" y="0"/>
              <a:ext cx="1046780" cy="1046776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11" name="TextBox 11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7379568" y="3732809"/>
            <a:ext cx="8147540" cy="5132950"/>
          </a:xfrm>
          <a:custGeom>
            <a:avLst/>
            <a:gdLst/>
            <a:ahLst/>
            <a:cxnLst/>
            <a:rect l="l" t="t" r="r" b="b"/>
            <a:pathLst>
              <a:path w="8147540" h="5132950">
                <a:moveTo>
                  <a:pt x="0" y="0"/>
                </a:moveTo>
                <a:lnTo>
                  <a:pt x="8147540" y="0"/>
                </a:lnTo>
                <a:lnTo>
                  <a:pt x="8147540" y="5132950"/>
                </a:lnTo>
                <a:lnTo>
                  <a:pt x="0" y="5132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964748" y="2523080"/>
            <a:ext cx="5294552" cy="4579072"/>
          </a:xfrm>
          <a:custGeom>
            <a:avLst/>
            <a:gdLst/>
            <a:ahLst/>
            <a:cxnLst/>
            <a:rect l="l" t="t" r="r" b="b"/>
            <a:pathLst>
              <a:path w="5294552" h="4579072">
                <a:moveTo>
                  <a:pt x="0" y="0"/>
                </a:moveTo>
                <a:lnTo>
                  <a:pt x="5294552" y="0"/>
                </a:lnTo>
                <a:lnTo>
                  <a:pt x="5294552" y="4579072"/>
                </a:lnTo>
                <a:lnTo>
                  <a:pt x="0" y="4579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956877" y="2746326"/>
            <a:ext cx="7443819" cy="468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9"/>
              </a:lnSpc>
            </a:pPr>
            <a:r>
              <a:rPr lang="en-US" sz="5328">
                <a:solidFill>
                  <a:srgbClr val="000000"/>
                </a:solidFill>
                <a:ea typeface="Noto Sans T Chinese Bold"/>
              </a:rPr>
              <a:t>把心理健康的重要</a:t>
            </a:r>
          </a:p>
          <a:p>
            <a:pPr>
              <a:lnSpc>
                <a:spcPts val="7459"/>
              </a:lnSpc>
            </a:pPr>
            <a:r>
              <a:rPr lang="en-US" sz="5328">
                <a:solidFill>
                  <a:srgbClr val="000000"/>
                </a:solidFill>
                <a:ea typeface="Noto Sans T Chinese Bold"/>
              </a:rPr>
              <a:t>分享給你身邊在乎的人</a:t>
            </a:r>
          </a:p>
          <a:p>
            <a:pPr>
              <a:lnSpc>
                <a:spcPts val="7459"/>
              </a:lnSpc>
            </a:pPr>
            <a:endParaRPr lang="en-US" sz="5328">
              <a:solidFill>
                <a:srgbClr val="000000"/>
              </a:solidFill>
              <a:ea typeface="Noto Sans T Chinese Bold"/>
            </a:endParaRPr>
          </a:p>
          <a:p>
            <a:pPr>
              <a:lnSpc>
                <a:spcPts val="7459"/>
              </a:lnSpc>
            </a:pPr>
            <a:r>
              <a:rPr lang="en-US" sz="5328">
                <a:solidFill>
                  <a:srgbClr val="000000"/>
                </a:solidFill>
                <a:ea typeface="Noto Sans T Chinese Bold"/>
              </a:rPr>
              <a:t>讓心疫苗</a:t>
            </a:r>
          </a:p>
          <a:p>
            <a:pPr>
              <a:lnSpc>
                <a:spcPts val="7459"/>
              </a:lnSpc>
              <a:spcBef>
                <a:spcPct val="0"/>
              </a:spcBef>
            </a:pPr>
            <a:r>
              <a:rPr lang="en-US" sz="5328">
                <a:solidFill>
                  <a:srgbClr val="000000"/>
                </a:solidFill>
                <a:ea typeface="Noto Sans T Chinese Bold"/>
              </a:rPr>
              <a:t>帶給自己與他人力量吧！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676000" y="8473218"/>
            <a:ext cx="1791157" cy="785082"/>
            <a:chOff x="0" y="0"/>
            <a:chExt cx="2388209" cy="1046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6776" cy="1046776"/>
            </a:xfrm>
            <a:custGeom>
              <a:avLst/>
              <a:gdLst/>
              <a:ahLst/>
              <a:cxnLst/>
              <a:rect l="l" t="t" r="r" b="b"/>
              <a:pathLst>
                <a:path w="1046776" h="1046776">
                  <a:moveTo>
                    <a:pt x="0" y="0"/>
                  </a:moveTo>
                  <a:lnTo>
                    <a:pt x="1046776" y="0"/>
                  </a:lnTo>
                  <a:lnTo>
                    <a:pt x="1046776" y="1046776"/>
                  </a:lnTo>
                  <a:lnTo>
                    <a:pt x="0" y="1046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341428" y="0"/>
              <a:ext cx="1046780" cy="1046776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11" name="TextBox 11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756843" y="4594464"/>
            <a:ext cx="5392560" cy="4663836"/>
          </a:xfrm>
          <a:custGeom>
            <a:avLst/>
            <a:gdLst/>
            <a:ahLst/>
            <a:cxnLst/>
            <a:rect l="l" t="t" r="r" b="b"/>
            <a:pathLst>
              <a:path w="5392560" h="4663836">
                <a:moveTo>
                  <a:pt x="0" y="0"/>
                </a:moveTo>
                <a:lnTo>
                  <a:pt x="5392560" y="0"/>
                </a:lnTo>
                <a:lnTo>
                  <a:pt x="5392560" y="4663836"/>
                </a:lnTo>
                <a:lnTo>
                  <a:pt x="0" y="4663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149403" y="2360674"/>
            <a:ext cx="11276904" cy="505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邀請同學們</a:t>
            </a: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連續五週體驗心疫苗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latin typeface="Noto Sans T Chinese Bold"/>
                <a:ea typeface="Noto Sans T Chinese Bold"/>
              </a:rPr>
              <a:t>完成即可以領取 100元超商電子禮卷喔！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latin typeface="Noto Sans T Chinese Bold"/>
              <a:ea typeface="Noto Sans T Chinese Bold"/>
            </a:endParaRP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在心防疫官網找到活動專區吧！</a:t>
            </a:r>
          </a:p>
        </p:txBody>
      </p:sp>
      <p:sp>
        <p:nvSpPr>
          <p:cNvPr id="20" name="Freeform 20"/>
          <p:cNvSpPr/>
          <p:nvPr/>
        </p:nvSpPr>
        <p:spPr>
          <a:xfrm rot="-368043">
            <a:off x="13088668" y="2956104"/>
            <a:ext cx="2513941" cy="1508364"/>
          </a:xfrm>
          <a:custGeom>
            <a:avLst/>
            <a:gdLst/>
            <a:ahLst/>
            <a:cxnLst/>
            <a:rect l="l" t="t" r="r" b="b"/>
            <a:pathLst>
              <a:path w="2513941" h="1508364">
                <a:moveTo>
                  <a:pt x="0" y="0"/>
                </a:moveTo>
                <a:lnTo>
                  <a:pt x="2513940" y="0"/>
                </a:lnTo>
                <a:lnTo>
                  <a:pt x="2513940" y="1508365"/>
                </a:lnTo>
                <a:lnTo>
                  <a:pt x="0" y="15083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25322" y="7351637"/>
            <a:ext cx="7047768" cy="10911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247674" y="2802244"/>
            <a:ext cx="6203063" cy="5364811"/>
          </a:xfrm>
          <a:custGeom>
            <a:avLst/>
            <a:gdLst/>
            <a:ahLst/>
            <a:cxnLst/>
            <a:rect l="l" t="t" r="r" b="b"/>
            <a:pathLst>
              <a:path w="6203063" h="5364811">
                <a:moveTo>
                  <a:pt x="0" y="0"/>
                </a:moveTo>
                <a:lnTo>
                  <a:pt x="6203063" y="0"/>
                </a:lnTo>
                <a:lnTo>
                  <a:pt x="6203063" y="5364811"/>
                </a:lnTo>
                <a:lnTo>
                  <a:pt x="0" y="5364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37084" y="3688930"/>
            <a:ext cx="8922216" cy="309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44"/>
              </a:lnSpc>
              <a:spcBef>
                <a:spcPts val="5958"/>
              </a:spcBef>
            </a:pPr>
            <a:r>
              <a:rPr lang="en-US" sz="9930">
                <a:solidFill>
                  <a:srgbClr val="FD4950"/>
                </a:solidFill>
                <a:ea typeface="王漢宗特黑體"/>
              </a:rPr>
              <a:t>心理就像身體</a:t>
            </a:r>
          </a:p>
          <a:p>
            <a:pPr marL="0" lvl="0" indent="0" algn="l">
              <a:lnSpc>
                <a:spcPts val="7944"/>
              </a:lnSpc>
              <a:spcBef>
                <a:spcPts val="5958"/>
              </a:spcBef>
            </a:pPr>
            <a:r>
              <a:rPr lang="en-US" sz="9930">
                <a:solidFill>
                  <a:srgbClr val="FD4950"/>
                </a:solidFill>
                <a:ea typeface="王漢宗特黑體"/>
              </a:rPr>
              <a:t>需要建立防護力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536036" y="3881648"/>
            <a:ext cx="9723264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 err="1">
                <a:solidFill>
                  <a:srgbClr val="545454"/>
                </a:solidFill>
                <a:ea typeface="Noto Sans T Chinese"/>
              </a:rPr>
              <a:t>我們用『生理疫苗</a:t>
            </a:r>
            <a:r>
              <a:rPr lang="en-US" sz="4500" dirty="0">
                <a:solidFill>
                  <a:srgbClr val="545454"/>
                </a:solidFill>
                <a:ea typeface="Noto Sans T Chinese"/>
              </a:rPr>
              <a:t>』</a:t>
            </a:r>
          </a:p>
          <a:p>
            <a:pPr>
              <a:lnSpc>
                <a:spcPts val="6299"/>
              </a:lnSpc>
            </a:pPr>
            <a:r>
              <a:rPr lang="en-US" sz="4500" dirty="0">
                <a:solidFill>
                  <a:srgbClr val="545454"/>
                </a:solidFill>
                <a:ea typeface="Noto Sans T Chinese"/>
              </a:rPr>
              <a:t>『</a:t>
            </a:r>
            <a:r>
              <a:rPr lang="en-US" sz="4500" dirty="0" err="1">
                <a:solidFill>
                  <a:srgbClr val="545454"/>
                </a:solidFill>
                <a:ea typeface="Noto Sans T Chinese"/>
              </a:rPr>
              <a:t>預防』與『抵抗能力』流行感冒</a:t>
            </a:r>
            <a:r>
              <a:rPr lang="en-US" sz="4500" dirty="0">
                <a:solidFill>
                  <a:srgbClr val="545454"/>
                </a:solidFill>
                <a:ea typeface="Noto Sans T Chinese"/>
              </a:rPr>
              <a:t>。</a:t>
            </a:r>
          </a:p>
          <a:p>
            <a:pPr>
              <a:lnSpc>
                <a:spcPts val="6299"/>
              </a:lnSpc>
            </a:pPr>
            <a:endParaRPr lang="en-US" sz="4500" dirty="0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299"/>
              </a:lnSpc>
            </a:pPr>
            <a:r>
              <a:rPr lang="en-US" sz="4500" dirty="0" err="1">
                <a:solidFill>
                  <a:srgbClr val="545454"/>
                </a:solidFill>
                <a:ea typeface="Noto Sans T Chinese"/>
              </a:rPr>
              <a:t>心疫苗幫助我們</a:t>
            </a:r>
            <a:endParaRPr lang="en-US" sz="4500" dirty="0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299"/>
              </a:lnSpc>
            </a:pPr>
            <a:r>
              <a:rPr lang="en-US" sz="4500" dirty="0" err="1">
                <a:solidFill>
                  <a:srgbClr val="545454"/>
                </a:solidFill>
                <a:ea typeface="Noto Sans T Chinese"/>
              </a:rPr>
              <a:t>在憂鬱、遇到挫折之前</a:t>
            </a:r>
            <a:r>
              <a:rPr lang="en-US" sz="4500" dirty="0">
                <a:solidFill>
                  <a:srgbClr val="545454"/>
                </a:solidFill>
                <a:ea typeface="Noto Sans T Chinese"/>
              </a:rPr>
              <a:t>，</a:t>
            </a:r>
          </a:p>
          <a:p>
            <a:pPr>
              <a:lnSpc>
                <a:spcPts val="6299"/>
              </a:lnSpc>
            </a:pPr>
            <a:r>
              <a:rPr lang="en-US" sz="4500" dirty="0" err="1">
                <a:solidFill>
                  <a:srgbClr val="545454"/>
                </a:solidFill>
                <a:ea typeface="Noto Sans T Chinese"/>
              </a:rPr>
              <a:t>預先培養自己的</a:t>
            </a:r>
            <a:r>
              <a:rPr lang="en-US" sz="4500" u="sng" dirty="0" err="1">
                <a:solidFill>
                  <a:srgbClr val="545454"/>
                </a:solidFill>
                <a:ea typeface="Noto Sans T Chinese"/>
              </a:rPr>
              <a:t>心理彈性</a:t>
            </a:r>
            <a:r>
              <a:rPr lang="en-US" sz="4500" dirty="0">
                <a:solidFill>
                  <a:srgbClr val="545454"/>
                </a:solidFill>
                <a:ea typeface="Noto Sans T Chinese"/>
              </a:rPr>
              <a:t>。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545454"/>
              </a:solidFill>
              <a:ea typeface="Noto Sans T Chinese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85196" y="4484076"/>
            <a:ext cx="4696742" cy="4062047"/>
          </a:xfrm>
          <a:custGeom>
            <a:avLst/>
            <a:gdLst/>
            <a:ahLst/>
            <a:cxnLst/>
            <a:rect l="l" t="t" r="r" b="b"/>
            <a:pathLst>
              <a:path w="4696742" h="4062047">
                <a:moveTo>
                  <a:pt x="0" y="0"/>
                </a:moveTo>
                <a:lnTo>
                  <a:pt x="4696742" y="0"/>
                </a:lnTo>
                <a:lnTo>
                  <a:pt x="4696742" y="4062048"/>
                </a:lnTo>
                <a:lnTo>
                  <a:pt x="0" y="4062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6950" y="1663632"/>
            <a:ext cx="3944394" cy="192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8"/>
              </a:lnSpc>
              <a:spcBef>
                <a:spcPct val="0"/>
              </a:spcBef>
            </a:pPr>
            <a:r>
              <a:rPr lang="en-US" sz="10070" dirty="0" err="1">
                <a:solidFill>
                  <a:srgbClr val="545454"/>
                </a:solidFill>
                <a:ea typeface="王漢宗特黑體"/>
              </a:rPr>
              <a:t>心疫苗</a:t>
            </a:r>
            <a:endParaRPr lang="en-US" sz="10070" dirty="0">
              <a:solidFill>
                <a:srgbClr val="545454"/>
              </a:solidFill>
              <a:ea typeface="王漢宗特黑體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1826950" y="3528555"/>
            <a:ext cx="11379655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26950" y="3808346"/>
            <a:ext cx="14830000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545454"/>
                </a:solidFill>
                <a:ea typeface="Noto Sans T Chinese"/>
              </a:rPr>
              <a:t>有效協助個人維持或促進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45454"/>
                </a:solidFill>
                <a:ea typeface="Noto Sans T Chinese"/>
              </a:rPr>
              <a:t>情緒調節、行為調適、正向思考、心理決策等能力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45454"/>
                </a:solidFill>
                <a:ea typeface="Noto Sans T Chinese"/>
              </a:rPr>
              <a:t>以維護心理健康平衡的資訊或方法，包括：</a:t>
            </a:r>
          </a:p>
          <a:p>
            <a:pPr>
              <a:lnSpc>
                <a:spcPts val="6299"/>
              </a:lnSpc>
            </a:pPr>
            <a:endParaRPr lang="en-US" sz="4500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500">
              <a:solidFill>
                <a:srgbClr val="545454"/>
              </a:solidFill>
              <a:ea typeface="Noto Sans T Chines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26950" y="1663632"/>
            <a:ext cx="3944394" cy="192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8"/>
              </a:lnSpc>
              <a:spcBef>
                <a:spcPct val="0"/>
              </a:spcBef>
            </a:pPr>
            <a:r>
              <a:rPr lang="en-US" sz="10070">
                <a:solidFill>
                  <a:srgbClr val="545454"/>
                </a:solidFill>
                <a:ea typeface="王漢宗特黑體"/>
              </a:rPr>
              <a:t>心疫苗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826950" y="3528555"/>
            <a:ext cx="11379655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2204528" y="6630993"/>
            <a:ext cx="2087740" cy="2087740"/>
            <a:chOff x="0" y="0"/>
            <a:chExt cx="2783654" cy="278365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483691" y="483691"/>
              <a:ext cx="1816271" cy="1816271"/>
            </a:xfrm>
            <a:custGeom>
              <a:avLst/>
              <a:gdLst/>
              <a:ahLst/>
              <a:cxnLst/>
              <a:rect l="l" t="t" r="r" b="b"/>
              <a:pathLst>
                <a:path w="1816271" h="1816271">
                  <a:moveTo>
                    <a:pt x="0" y="0"/>
                  </a:moveTo>
                  <a:lnTo>
                    <a:pt x="1816272" y="0"/>
                  </a:lnTo>
                  <a:lnTo>
                    <a:pt x="1816272" y="1816272"/>
                  </a:lnTo>
                  <a:lnTo>
                    <a:pt x="0" y="1816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4539742" y="6630993"/>
            <a:ext cx="2087740" cy="2087740"/>
            <a:chOff x="0" y="0"/>
            <a:chExt cx="2783654" cy="278365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417831" y="417831"/>
              <a:ext cx="1947992" cy="1947992"/>
            </a:xfrm>
            <a:custGeom>
              <a:avLst/>
              <a:gdLst/>
              <a:ahLst/>
              <a:cxnLst/>
              <a:rect l="l" t="t" r="r" b="b"/>
              <a:pathLst>
                <a:path w="1947992" h="1947992">
                  <a:moveTo>
                    <a:pt x="0" y="0"/>
                  </a:moveTo>
                  <a:lnTo>
                    <a:pt x="1947992" y="0"/>
                  </a:lnTo>
                  <a:lnTo>
                    <a:pt x="1947992" y="1947992"/>
                  </a:lnTo>
                  <a:lnTo>
                    <a:pt x="0" y="194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1548306" y="6630993"/>
            <a:ext cx="2087740" cy="2087740"/>
            <a:chOff x="0" y="0"/>
            <a:chExt cx="2783654" cy="278365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417831" y="417831"/>
              <a:ext cx="1947992" cy="1947992"/>
            </a:xfrm>
            <a:custGeom>
              <a:avLst/>
              <a:gdLst/>
              <a:ahLst/>
              <a:cxnLst/>
              <a:rect l="l" t="t" r="r" b="b"/>
              <a:pathLst>
                <a:path w="1947992" h="1947992">
                  <a:moveTo>
                    <a:pt x="0" y="0"/>
                  </a:moveTo>
                  <a:lnTo>
                    <a:pt x="1947992" y="0"/>
                  </a:lnTo>
                  <a:lnTo>
                    <a:pt x="1947992" y="1947992"/>
                  </a:lnTo>
                  <a:lnTo>
                    <a:pt x="0" y="194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9210168" y="6630993"/>
            <a:ext cx="2087740" cy="2087740"/>
            <a:chOff x="0" y="0"/>
            <a:chExt cx="2783654" cy="278365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429658" y="429658"/>
              <a:ext cx="1924338" cy="1924338"/>
            </a:xfrm>
            <a:custGeom>
              <a:avLst/>
              <a:gdLst/>
              <a:ahLst/>
              <a:cxnLst/>
              <a:rect l="l" t="t" r="r" b="b"/>
              <a:pathLst>
                <a:path w="1924338" h="1924338">
                  <a:moveTo>
                    <a:pt x="0" y="0"/>
                  </a:moveTo>
                  <a:lnTo>
                    <a:pt x="1924338" y="0"/>
                  </a:lnTo>
                  <a:lnTo>
                    <a:pt x="1924338" y="1924338"/>
                  </a:lnTo>
                  <a:lnTo>
                    <a:pt x="0" y="192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6877880" y="6630993"/>
            <a:ext cx="2087740" cy="2087740"/>
            <a:chOff x="0" y="0"/>
            <a:chExt cx="2783654" cy="2783654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429658" y="429658"/>
              <a:ext cx="1924338" cy="1924338"/>
            </a:xfrm>
            <a:custGeom>
              <a:avLst/>
              <a:gdLst/>
              <a:ahLst/>
              <a:cxnLst/>
              <a:rect l="l" t="t" r="r" b="b"/>
              <a:pathLst>
                <a:path w="1924338" h="1924338">
                  <a:moveTo>
                    <a:pt x="0" y="0"/>
                  </a:moveTo>
                  <a:lnTo>
                    <a:pt x="1924338" y="0"/>
                  </a:lnTo>
                  <a:lnTo>
                    <a:pt x="1924338" y="1924338"/>
                  </a:lnTo>
                  <a:lnTo>
                    <a:pt x="0" y="192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13880595" y="6630993"/>
            <a:ext cx="2087740" cy="2087740"/>
            <a:chOff x="0" y="0"/>
            <a:chExt cx="2783654" cy="2783654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2783654" cy="2783654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EEE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356982" y="356982"/>
              <a:ext cx="2069691" cy="2069691"/>
            </a:xfrm>
            <a:custGeom>
              <a:avLst/>
              <a:gdLst/>
              <a:ahLst/>
              <a:cxnLst/>
              <a:rect l="l" t="t" r="r" b="b"/>
              <a:pathLst>
                <a:path w="2069691" h="2069691">
                  <a:moveTo>
                    <a:pt x="0" y="0"/>
                  </a:moveTo>
                  <a:lnTo>
                    <a:pt x="2069690" y="0"/>
                  </a:lnTo>
                  <a:lnTo>
                    <a:pt x="2069690" y="2069690"/>
                  </a:lnTo>
                  <a:lnTo>
                    <a:pt x="0" y="2069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2680532" y="8585383"/>
            <a:ext cx="1135732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影片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015746" y="8585383"/>
            <a:ext cx="1135732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音樂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353884" y="8585383"/>
            <a:ext cx="1135732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圖文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665627" y="8585383"/>
            <a:ext cx="1853098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四格漫畫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686172" y="8585383"/>
            <a:ext cx="1135732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文章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356599" y="8585383"/>
            <a:ext cx="1135732" cy="67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3561">
                <a:solidFill>
                  <a:srgbClr val="545454"/>
                </a:solidFill>
                <a:ea typeface="王漢宗特黑體"/>
              </a:rPr>
              <a:t>善行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26950" y="1895069"/>
            <a:ext cx="12066931" cy="163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16"/>
              </a:lnSpc>
              <a:spcBef>
                <a:spcPct val="0"/>
              </a:spcBef>
            </a:pPr>
            <a:r>
              <a:rPr lang="en-US" sz="8582">
                <a:solidFill>
                  <a:srgbClr val="545454"/>
                </a:solidFill>
                <a:ea typeface="王漢宗特黑體"/>
              </a:rPr>
              <a:t>疑，怎麼沒有手機遊戲？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826950" y="3528555"/>
            <a:ext cx="11379655" cy="0"/>
          </a:xfrm>
          <a:prstGeom prst="line">
            <a:avLst/>
          </a:prstGeom>
          <a:ln w="3810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3206605" y="6065432"/>
            <a:ext cx="4849661" cy="4194301"/>
          </a:xfrm>
          <a:custGeom>
            <a:avLst/>
            <a:gdLst/>
            <a:ahLst/>
            <a:cxnLst/>
            <a:rect l="l" t="t" r="r" b="b"/>
            <a:pathLst>
              <a:path w="4849661" h="4194301">
                <a:moveTo>
                  <a:pt x="0" y="0"/>
                </a:moveTo>
                <a:lnTo>
                  <a:pt x="4849661" y="0"/>
                </a:lnTo>
                <a:lnTo>
                  <a:pt x="4849661" y="4194301"/>
                </a:lnTo>
                <a:lnTo>
                  <a:pt x="0" y="4194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66212" y="4798352"/>
            <a:ext cx="10456288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紓壓活動所產生的愉悅感、高亢的情緒</a:t>
            </a: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不等於『</a:t>
            </a:r>
            <a:r>
              <a:rPr lang="en-US" sz="4799">
                <a:solidFill>
                  <a:srgbClr val="545454"/>
                </a:solidFill>
                <a:ea typeface="Noto Sans T Chinese Bold"/>
              </a:rPr>
              <a:t>療癒</a:t>
            </a:r>
            <a:r>
              <a:rPr lang="en-US" sz="4799">
                <a:solidFill>
                  <a:srgbClr val="545454"/>
                </a:solidFill>
                <a:ea typeface="Noto Sans T Chinese"/>
              </a:rPr>
              <a:t>』喔！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545454"/>
              </a:solidFill>
              <a:ea typeface="Noto Sans T Chinese"/>
            </a:endParaRP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評估看看自己有沒有成癮吧！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55550" y="589525"/>
            <a:ext cx="16303750" cy="8668775"/>
          </a:xfrm>
          <a:custGeom>
            <a:avLst/>
            <a:gdLst/>
            <a:ahLst/>
            <a:cxnLst/>
            <a:rect l="l" t="t" r="r" b="b"/>
            <a:pathLst>
              <a:path w="16303750" h="8668775">
                <a:moveTo>
                  <a:pt x="0" y="0"/>
                </a:moveTo>
                <a:lnTo>
                  <a:pt x="16303750" y="0"/>
                </a:lnTo>
                <a:lnTo>
                  <a:pt x="16303750" y="8668775"/>
                </a:lnTo>
                <a:lnTo>
                  <a:pt x="0" y="866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4" r="-431" b="-31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06298" y="9413115"/>
            <a:ext cx="5245373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737373"/>
                </a:solidFill>
                <a:latin typeface="Noto Sans T Chinese Bold"/>
                <a:ea typeface="Noto Sans T Chinese Bold"/>
              </a:rPr>
              <a:t>引用自衛福部https://www.mohw.gov.tw/cp-16-55259-1.html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676000" y="8473218"/>
            <a:ext cx="1791157" cy="785082"/>
            <a:chOff x="0" y="0"/>
            <a:chExt cx="2388209" cy="1046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6776" cy="1046776"/>
            </a:xfrm>
            <a:custGeom>
              <a:avLst/>
              <a:gdLst/>
              <a:ahLst/>
              <a:cxnLst/>
              <a:rect l="l" t="t" r="r" b="b"/>
              <a:pathLst>
                <a:path w="1046776" h="1046776">
                  <a:moveTo>
                    <a:pt x="0" y="0"/>
                  </a:moveTo>
                  <a:lnTo>
                    <a:pt x="1046776" y="0"/>
                  </a:lnTo>
                  <a:lnTo>
                    <a:pt x="1046776" y="1046776"/>
                  </a:lnTo>
                  <a:lnTo>
                    <a:pt x="0" y="1046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341428" y="0"/>
              <a:ext cx="1046780" cy="1046776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11" name="TextBox 11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1130827" y="2447627"/>
            <a:ext cx="6128473" cy="5300301"/>
          </a:xfrm>
          <a:custGeom>
            <a:avLst/>
            <a:gdLst/>
            <a:ahLst/>
            <a:cxnLst/>
            <a:rect l="l" t="t" r="r" b="b"/>
            <a:pathLst>
              <a:path w="6128473" h="5300301">
                <a:moveTo>
                  <a:pt x="0" y="0"/>
                </a:moveTo>
                <a:lnTo>
                  <a:pt x="6128473" y="0"/>
                </a:lnTo>
                <a:lnTo>
                  <a:pt x="6128473" y="5300301"/>
                </a:lnTo>
                <a:lnTo>
                  <a:pt x="0" y="53003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366212" y="3401010"/>
            <a:ext cx="12066931" cy="315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16"/>
              </a:lnSpc>
            </a:pPr>
            <a:r>
              <a:rPr lang="en-US" sz="8582">
                <a:solidFill>
                  <a:srgbClr val="545454"/>
                </a:solidFill>
                <a:ea typeface="王漢宗特黑體"/>
              </a:rPr>
              <a:t>搞懂了『心疫苗』</a:t>
            </a:r>
          </a:p>
          <a:p>
            <a:pPr>
              <a:lnSpc>
                <a:spcPts val="12016"/>
              </a:lnSpc>
              <a:spcBef>
                <a:spcPct val="0"/>
              </a:spcBef>
            </a:pPr>
            <a:r>
              <a:rPr lang="en-US" sz="8582">
                <a:solidFill>
                  <a:srgbClr val="545454"/>
                </a:solidFill>
                <a:ea typeface="王漢宗特黑體"/>
              </a:rPr>
              <a:t>一起來尋寶吧！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2926" y="4531509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9" name="TextBox 9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381644" y="3169823"/>
            <a:ext cx="3617365" cy="968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</a:pPr>
            <a:r>
              <a:rPr lang="en-US" sz="5696">
                <a:solidFill>
                  <a:srgbClr val="000000"/>
                </a:solidFill>
                <a:ea typeface="Noto Sans T Chinese Bold"/>
              </a:rPr>
              <a:t>心疫苗網站</a:t>
            </a:r>
          </a:p>
        </p:txBody>
      </p:sp>
      <p:sp>
        <p:nvSpPr>
          <p:cNvPr id="17" name="Freeform 17"/>
          <p:cNvSpPr/>
          <p:nvPr/>
        </p:nvSpPr>
        <p:spPr>
          <a:xfrm>
            <a:off x="5416062" y="1028700"/>
            <a:ext cx="11676185" cy="8229600"/>
          </a:xfrm>
          <a:custGeom>
            <a:avLst/>
            <a:gdLst/>
            <a:ahLst/>
            <a:cxnLst/>
            <a:rect l="l" t="t" r="r" b="b"/>
            <a:pathLst>
              <a:path w="11676185" h="8229600">
                <a:moveTo>
                  <a:pt x="0" y="0"/>
                </a:moveTo>
                <a:lnTo>
                  <a:pt x="11676184" y="0"/>
                </a:lnTo>
                <a:lnTo>
                  <a:pt x="11676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0314" r="-9912"/>
            </a:stretch>
          </a:blipFill>
          <a:ln w="57150" cap="sq">
            <a:solidFill>
              <a:srgbClr val="000000"/>
            </a:solidFill>
            <a:prstDash val="dash"/>
            <a:miter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5489" y="435523"/>
            <a:ext cx="17337021" cy="9324508"/>
            <a:chOff x="0" y="0"/>
            <a:chExt cx="5269852" cy="283432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46992" cy="2806386"/>
            </a:xfrm>
            <a:custGeom>
              <a:avLst/>
              <a:gdLst/>
              <a:ahLst/>
              <a:cxnLst/>
              <a:rect l="l" t="t" r="r" b="b"/>
              <a:pathLst>
                <a:path w="5246992" h="2806386">
                  <a:moveTo>
                    <a:pt x="5246992" y="2806386"/>
                  </a:moveTo>
                  <a:lnTo>
                    <a:pt x="0" y="2798766"/>
                  </a:lnTo>
                  <a:lnTo>
                    <a:pt x="0" y="986555"/>
                  </a:lnTo>
                  <a:lnTo>
                    <a:pt x="17780" y="19050"/>
                  </a:lnTo>
                  <a:lnTo>
                    <a:pt x="2614472" y="0"/>
                  </a:lnTo>
                  <a:lnTo>
                    <a:pt x="52279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276202" cy="2833056"/>
            </a:xfrm>
            <a:custGeom>
              <a:avLst/>
              <a:gdLst/>
              <a:ahLst/>
              <a:cxnLst/>
              <a:rect l="l" t="t" r="r" b="b"/>
              <a:pathLst>
                <a:path w="5276202" h="2833056">
                  <a:moveTo>
                    <a:pt x="5241912" y="21590"/>
                  </a:moveTo>
                  <a:cubicBezTo>
                    <a:pt x="5243182" y="34290"/>
                    <a:pt x="5243182" y="44450"/>
                    <a:pt x="5244452" y="54610"/>
                  </a:cubicBezTo>
                  <a:cubicBezTo>
                    <a:pt x="5246992" y="106227"/>
                    <a:pt x="5248262" y="166883"/>
                    <a:pt x="5250802" y="225372"/>
                  </a:cubicBezTo>
                  <a:cubicBezTo>
                    <a:pt x="5250802" y="309857"/>
                    <a:pt x="5263502" y="1975723"/>
                    <a:pt x="5269852" y="2060207"/>
                  </a:cubicBezTo>
                  <a:cubicBezTo>
                    <a:pt x="5276202" y="2188018"/>
                    <a:pt x="5272392" y="2317994"/>
                    <a:pt x="5272392" y="2445804"/>
                  </a:cubicBezTo>
                  <a:cubicBezTo>
                    <a:pt x="5272392" y="2558451"/>
                    <a:pt x="5273662" y="2662432"/>
                    <a:pt x="5274932" y="2772096"/>
                  </a:cubicBezTo>
                  <a:cubicBezTo>
                    <a:pt x="5274932" y="2793686"/>
                    <a:pt x="5274932" y="2807656"/>
                    <a:pt x="5274932" y="2831786"/>
                  </a:cubicBezTo>
                  <a:cubicBezTo>
                    <a:pt x="5252072" y="2831786"/>
                    <a:pt x="5231752" y="2833056"/>
                    <a:pt x="5199880" y="2831786"/>
                  </a:cubicBezTo>
                  <a:cubicBezTo>
                    <a:pt x="4933727" y="2826706"/>
                    <a:pt x="4663481" y="2833056"/>
                    <a:pt x="4397329" y="2827976"/>
                  </a:cubicBezTo>
                  <a:cubicBezTo>
                    <a:pt x="4237638" y="2824166"/>
                    <a:pt x="4082041" y="2826706"/>
                    <a:pt x="3922350" y="2824166"/>
                  </a:cubicBezTo>
                  <a:cubicBezTo>
                    <a:pt x="3848646" y="2822896"/>
                    <a:pt x="3774943" y="2821626"/>
                    <a:pt x="3701239" y="2820356"/>
                  </a:cubicBezTo>
                  <a:cubicBezTo>
                    <a:pt x="3656198" y="2820356"/>
                    <a:pt x="3615252" y="2821626"/>
                    <a:pt x="3570210" y="2821626"/>
                  </a:cubicBezTo>
                  <a:cubicBezTo>
                    <a:pt x="3455560" y="2820356"/>
                    <a:pt x="3140272" y="2821626"/>
                    <a:pt x="3025622" y="2820356"/>
                  </a:cubicBezTo>
                  <a:cubicBezTo>
                    <a:pt x="2943729" y="2819086"/>
                    <a:pt x="1305871" y="2827976"/>
                    <a:pt x="1223978" y="2826706"/>
                  </a:cubicBezTo>
                  <a:cubicBezTo>
                    <a:pt x="1203505" y="2826706"/>
                    <a:pt x="1178937" y="2827976"/>
                    <a:pt x="1158464" y="2827976"/>
                  </a:cubicBezTo>
                  <a:cubicBezTo>
                    <a:pt x="1109328" y="2827976"/>
                    <a:pt x="1064287" y="2829246"/>
                    <a:pt x="1015151" y="2829246"/>
                  </a:cubicBezTo>
                  <a:cubicBezTo>
                    <a:pt x="892312" y="2829246"/>
                    <a:pt x="773567" y="2827976"/>
                    <a:pt x="650728" y="2826706"/>
                  </a:cubicBezTo>
                  <a:cubicBezTo>
                    <a:pt x="577024" y="2825436"/>
                    <a:pt x="503321" y="2824166"/>
                    <a:pt x="433712" y="2822896"/>
                  </a:cubicBezTo>
                  <a:cubicBezTo>
                    <a:pt x="302683" y="2821626"/>
                    <a:pt x="171654" y="2820356"/>
                    <a:pt x="48260" y="2820356"/>
                  </a:cubicBezTo>
                  <a:cubicBezTo>
                    <a:pt x="38100" y="2820356"/>
                    <a:pt x="29210" y="2820356"/>
                    <a:pt x="19050" y="2819086"/>
                  </a:cubicBezTo>
                  <a:cubicBezTo>
                    <a:pt x="10160" y="2817816"/>
                    <a:pt x="5080" y="2811466"/>
                    <a:pt x="7620" y="2802576"/>
                  </a:cubicBezTo>
                  <a:cubicBezTo>
                    <a:pt x="16510" y="2770746"/>
                    <a:pt x="12700" y="2716589"/>
                    <a:pt x="11430" y="2660266"/>
                  </a:cubicBezTo>
                  <a:cubicBezTo>
                    <a:pt x="10160" y="2545453"/>
                    <a:pt x="6350" y="2432807"/>
                    <a:pt x="7620" y="2317994"/>
                  </a:cubicBezTo>
                  <a:cubicBezTo>
                    <a:pt x="5080" y="2175020"/>
                    <a:pt x="0" y="405173"/>
                    <a:pt x="7620" y="260032"/>
                  </a:cubicBezTo>
                  <a:cubicBezTo>
                    <a:pt x="8890" y="231871"/>
                    <a:pt x="7620" y="201543"/>
                    <a:pt x="8890" y="173381"/>
                  </a:cubicBezTo>
                  <a:cubicBezTo>
                    <a:pt x="10160" y="127890"/>
                    <a:pt x="12700" y="78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88" y="30480"/>
                    <a:pt x="134802" y="29210"/>
                  </a:cubicBezTo>
                  <a:cubicBezTo>
                    <a:pt x="245358" y="25400"/>
                    <a:pt x="355913" y="22860"/>
                    <a:pt x="470563" y="20320"/>
                  </a:cubicBezTo>
                  <a:cubicBezTo>
                    <a:pt x="548362" y="17780"/>
                    <a:pt x="626160" y="16510"/>
                    <a:pt x="699864" y="13970"/>
                  </a:cubicBezTo>
                  <a:cubicBezTo>
                    <a:pt x="773567" y="11430"/>
                    <a:pt x="851365" y="8890"/>
                    <a:pt x="925069" y="8890"/>
                  </a:cubicBezTo>
                  <a:cubicBezTo>
                    <a:pt x="1006962" y="7620"/>
                    <a:pt x="1088855" y="10160"/>
                    <a:pt x="1170748" y="8890"/>
                  </a:cubicBezTo>
                  <a:cubicBezTo>
                    <a:pt x="1273114" y="8890"/>
                    <a:pt x="3127988" y="6350"/>
                    <a:pt x="3230355" y="5080"/>
                  </a:cubicBezTo>
                  <a:cubicBezTo>
                    <a:pt x="3328626" y="3810"/>
                    <a:pt x="3426898" y="2540"/>
                    <a:pt x="3529264" y="2540"/>
                  </a:cubicBezTo>
                  <a:cubicBezTo>
                    <a:pt x="3697144" y="1270"/>
                    <a:pt x="3860930" y="0"/>
                    <a:pt x="4028810" y="0"/>
                  </a:cubicBezTo>
                  <a:cubicBezTo>
                    <a:pt x="4098420" y="0"/>
                    <a:pt x="4172123" y="2540"/>
                    <a:pt x="4241732" y="2540"/>
                  </a:cubicBezTo>
                  <a:cubicBezTo>
                    <a:pt x="4434181" y="3810"/>
                    <a:pt x="4630723" y="5080"/>
                    <a:pt x="4823172" y="7620"/>
                  </a:cubicBezTo>
                  <a:cubicBezTo>
                    <a:pt x="4925538" y="8890"/>
                    <a:pt x="5027904" y="12700"/>
                    <a:pt x="5130270" y="16510"/>
                  </a:cubicBezTo>
                  <a:cubicBezTo>
                    <a:pt x="5154838" y="16510"/>
                    <a:pt x="5179406" y="16510"/>
                    <a:pt x="5199880" y="16510"/>
                  </a:cubicBezTo>
                  <a:cubicBezTo>
                    <a:pt x="5222862" y="17780"/>
                    <a:pt x="5231752" y="20320"/>
                    <a:pt x="5241912" y="21590"/>
                  </a:cubicBezTo>
                  <a:close/>
                  <a:moveTo>
                    <a:pt x="5252072" y="2815276"/>
                  </a:moveTo>
                  <a:cubicBezTo>
                    <a:pt x="5253342" y="2798766"/>
                    <a:pt x="5254612" y="2786066"/>
                    <a:pt x="5254612" y="2773366"/>
                  </a:cubicBezTo>
                  <a:cubicBezTo>
                    <a:pt x="5253342" y="2651601"/>
                    <a:pt x="5252072" y="2536788"/>
                    <a:pt x="5252072" y="2413310"/>
                  </a:cubicBezTo>
                  <a:cubicBezTo>
                    <a:pt x="5252072" y="2356987"/>
                    <a:pt x="5254612" y="2300664"/>
                    <a:pt x="5253342" y="2244341"/>
                  </a:cubicBezTo>
                  <a:cubicBezTo>
                    <a:pt x="5253342" y="2192350"/>
                    <a:pt x="5252072" y="2138193"/>
                    <a:pt x="5250802" y="2086203"/>
                  </a:cubicBezTo>
                  <a:cubicBezTo>
                    <a:pt x="5245722" y="2006050"/>
                    <a:pt x="5234292" y="346683"/>
                    <a:pt x="5234292" y="266531"/>
                  </a:cubicBezTo>
                  <a:cubicBezTo>
                    <a:pt x="5231752" y="199377"/>
                    <a:pt x="5229212" y="130056"/>
                    <a:pt x="5226672" y="63500"/>
                  </a:cubicBezTo>
                  <a:cubicBezTo>
                    <a:pt x="5225402" y="44450"/>
                    <a:pt x="5224132" y="43180"/>
                    <a:pt x="5187596" y="41910"/>
                  </a:cubicBezTo>
                  <a:cubicBezTo>
                    <a:pt x="5175311" y="41910"/>
                    <a:pt x="5167122" y="41910"/>
                    <a:pt x="5154838" y="40640"/>
                  </a:cubicBezTo>
                  <a:cubicBezTo>
                    <a:pt x="5052472" y="36830"/>
                    <a:pt x="4946011" y="31750"/>
                    <a:pt x="4843645" y="30480"/>
                  </a:cubicBezTo>
                  <a:cubicBezTo>
                    <a:pt x="4593872" y="26670"/>
                    <a:pt x="4340004" y="25400"/>
                    <a:pt x="4090231" y="22860"/>
                  </a:cubicBezTo>
                  <a:cubicBezTo>
                    <a:pt x="4053379" y="22860"/>
                    <a:pt x="4012432" y="22860"/>
                    <a:pt x="3975580" y="22860"/>
                  </a:cubicBezTo>
                  <a:cubicBezTo>
                    <a:pt x="3914161" y="22860"/>
                    <a:pt x="3852741" y="22860"/>
                    <a:pt x="3795416" y="22860"/>
                  </a:cubicBezTo>
                  <a:cubicBezTo>
                    <a:pt x="3664387" y="22860"/>
                    <a:pt x="3533359" y="22860"/>
                    <a:pt x="3406424" y="24130"/>
                  </a:cubicBezTo>
                  <a:cubicBezTo>
                    <a:pt x="3295869" y="25400"/>
                    <a:pt x="1432805" y="29210"/>
                    <a:pt x="1322250" y="29210"/>
                  </a:cubicBezTo>
                  <a:cubicBezTo>
                    <a:pt x="1142085" y="29210"/>
                    <a:pt x="961921" y="26670"/>
                    <a:pt x="781757" y="33020"/>
                  </a:cubicBezTo>
                  <a:cubicBezTo>
                    <a:pt x="687580" y="36830"/>
                    <a:pt x="597497" y="36830"/>
                    <a:pt x="507415" y="38100"/>
                  </a:cubicBezTo>
                  <a:cubicBezTo>
                    <a:pt x="351819" y="41910"/>
                    <a:pt x="196222" y="45720"/>
                    <a:pt x="49530" y="50800"/>
                  </a:cubicBezTo>
                  <a:cubicBezTo>
                    <a:pt x="36830" y="50800"/>
                    <a:pt x="34290" y="53340"/>
                    <a:pt x="33020" y="71567"/>
                  </a:cubicBezTo>
                  <a:cubicBezTo>
                    <a:pt x="31750" y="110560"/>
                    <a:pt x="31750" y="149552"/>
                    <a:pt x="30480" y="188545"/>
                  </a:cubicBezTo>
                  <a:cubicBezTo>
                    <a:pt x="29210" y="253534"/>
                    <a:pt x="26670" y="316356"/>
                    <a:pt x="25400" y="381344"/>
                  </a:cubicBezTo>
                  <a:cubicBezTo>
                    <a:pt x="20320" y="450665"/>
                    <a:pt x="26670" y="2144692"/>
                    <a:pt x="29210" y="2214013"/>
                  </a:cubicBezTo>
                  <a:cubicBezTo>
                    <a:pt x="29210" y="2287666"/>
                    <a:pt x="29210" y="2363486"/>
                    <a:pt x="30480" y="2437139"/>
                  </a:cubicBezTo>
                  <a:cubicBezTo>
                    <a:pt x="30480" y="2491296"/>
                    <a:pt x="33020" y="2545453"/>
                    <a:pt x="33020" y="2599610"/>
                  </a:cubicBezTo>
                  <a:cubicBezTo>
                    <a:pt x="33020" y="2658099"/>
                    <a:pt x="33020" y="2716589"/>
                    <a:pt x="31750" y="2773366"/>
                  </a:cubicBezTo>
                  <a:cubicBezTo>
                    <a:pt x="31750" y="2777176"/>
                    <a:pt x="31750" y="2779716"/>
                    <a:pt x="31750" y="2783526"/>
                  </a:cubicBezTo>
                  <a:cubicBezTo>
                    <a:pt x="31750" y="2793686"/>
                    <a:pt x="35560" y="2797496"/>
                    <a:pt x="44450" y="2797496"/>
                  </a:cubicBezTo>
                  <a:cubicBezTo>
                    <a:pt x="77477" y="2797496"/>
                    <a:pt x="134802" y="2798766"/>
                    <a:pt x="188033" y="2798766"/>
                  </a:cubicBezTo>
                  <a:cubicBezTo>
                    <a:pt x="265831" y="2798766"/>
                    <a:pt x="347724" y="2796226"/>
                    <a:pt x="425522" y="2798766"/>
                  </a:cubicBezTo>
                  <a:cubicBezTo>
                    <a:pt x="552456" y="2802576"/>
                    <a:pt x="679390" y="2805116"/>
                    <a:pt x="806324" y="2803846"/>
                  </a:cubicBezTo>
                  <a:cubicBezTo>
                    <a:pt x="888217" y="2802576"/>
                    <a:pt x="966016" y="2805116"/>
                    <a:pt x="1047908" y="2805116"/>
                  </a:cubicBezTo>
                  <a:cubicBezTo>
                    <a:pt x="1166653" y="2805116"/>
                    <a:pt x="1285398" y="2803846"/>
                    <a:pt x="1404143" y="2805116"/>
                  </a:cubicBezTo>
                  <a:cubicBezTo>
                    <a:pt x="1580212" y="2806386"/>
                    <a:pt x="3512885" y="2796226"/>
                    <a:pt x="3693050" y="2798766"/>
                  </a:cubicBezTo>
                  <a:cubicBezTo>
                    <a:pt x="3770848" y="2800036"/>
                    <a:pt x="3848646" y="2801306"/>
                    <a:pt x="3922350" y="2801306"/>
                  </a:cubicBezTo>
                  <a:cubicBezTo>
                    <a:pt x="4057473" y="2803846"/>
                    <a:pt x="4188502" y="2800036"/>
                    <a:pt x="4323625" y="2803846"/>
                  </a:cubicBezTo>
                  <a:cubicBezTo>
                    <a:pt x="4434181" y="2806386"/>
                    <a:pt x="4544736" y="2806386"/>
                    <a:pt x="4655292" y="2808926"/>
                  </a:cubicBezTo>
                  <a:cubicBezTo>
                    <a:pt x="4819077" y="2812736"/>
                    <a:pt x="4982863" y="2815276"/>
                    <a:pt x="5146649" y="2816546"/>
                  </a:cubicBezTo>
                  <a:cubicBezTo>
                    <a:pt x="5208069" y="2816546"/>
                    <a:pt x="5231752" y="2815276"/>
                    <a:pt x="5252072" y="2815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5489" y="435523"/>
            <a:ext cx="3458078" cy="1618634"/>
            <a:chOff x="0" y="0"/>
            <a:chExt cx="4610771" cy="2158178"/>
          </a:xfrm>
        </p:grpSpPr>
        <p:sp>
          <p:nvSpPr>
            <p:cNvPr id="7" name="TextBox 7"/>
            <p:cNvSpPr txBox="1"/>
            <p:nvPr/>
          </p:nvSpPr>
          <p:spPr>
            <a:xfrm rot="-71328">
              <a:off x="496155" y="490048"/>
              <a:ext cx="1826316" cy="42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35"/>
                </a:lnSpc>
              </a:pPr>
              <a:r>
                <a:rPr lang="en-US" sz="1995">
                  <a:solidFill>
                    <a:srgbClr val="CDE7DB"/>
                  </a:solidFill>
                  <a:ea typeface="王漢宗特黑體"/>
                </a:rPr>
                <a:t>心疫苗之旅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3353722">
              <a:off x="275708" y="-17395"/>
              <a:ext cx="433242" cy="895800"/>
            </a:xfrm>
            <a:custGeom>
              <a:avLst/>
              <a:gdLst/>
              <a:ahLst/>
              <a:cxnLst/>
              <a:rect l="l" t="t" r="r" b="b"/>
              <a:pathLst>
                <a:path w="433242" h="895800">
                  <a:moveTo>
                    <a:pt x="0" y="0"/>
                  </a:moveTo>
                  <a:lnTo>
                    <a:pt x="433242" y="0"/>
                  </a:lnTo>
                  <a:lnTo>
                    <a:pt x="433242" y="895801"/>
                  </a:lnTo>
                  <a:lnTo>
                    <a:pt x="0" y="895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596122">
              <a:off x="3737155" y="1503636"/>
              <a:ext cx="726820" cy="412305"/>
            </a:xfrm>
            <a:custGeom>
              <a:avLst/>
              <a:gdLst/>
              <a:ahLst/>
              <a:cxnLst/>
              <a:rect l="l" t="t" r="r" b="b"/>
              <a:pathLst>
                <a:path w="726820" h="412305">
                  <a:moveTo>
                    <a:pt x="0" y="0"/>
                  </a:moveTo>
                  <a:lnTo>
                    <a:pt x="726819" y="0"/>
                  </a:lnTo>
                  <a:lnTo>
                    <a:pt x="726819" y="412305"/>
                  </a:lnTo>
                  <a:lnTo>
                    <a:pt x="0" y="41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09479" y="1777644"/>
              <a:ext cx="380535" cy="380535"/>
            </a:xfrm>
            <a:custGeom>
              <a:avLst/>
              <a:gdLst/>
              <a:ahLst/>
              <a:cxnLst/>
              <a:rect l="l" t="t" r="r" b="b"/>
              <a:pathLst>
                <a:path w="380535" h="380535">
                  <a:moveTo>
                    <a:pt x="0" y="0"/>
                  </a:moveTo>
                  <a:lnTo>
                    <a:pt x="380535" y="0"/>
                  </a:lnTo>
                  <a:lnTo>
                    <a:pt x="380535" y="380534"/>
                  </a:lnTo>
                  <a:lnTo>
                    <a:pt x="0" y="38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609436">
              <a:off x="3688486" y="258201"/>
              <a:ext cx="824156" cy="860737"/>
            </a:xfrm>
            <a:custGeom>
              <a:avLst/>
              <a:gdLst/>
              <a:ahLst/>
              <a:cxnLst/>
              <a:rect l="l" t="t" r="r" b="b"/>
              <a:pathLst>
                <a:path w="824156" h="860737">
                  <a:moveTo>
                    <a:pt x="0" y="0"/>
                  </a:moveTo>
                  <a:lnTo>
                    <a:pt x="824157" y="0"/>
                  </a:lnTo>
                  <a:lnTo>
                    <a:pt x="824157" y="860738"/>
                  </a:lnTo>
                  <a:lnTo>
                    <a:pt x="0" y="860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 rot="-71328">
              <a:off x="678869" y="882602"/>
              <a:ext cx="3924922" cy="716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516"/>
                </a:lnSpc>
              </a:pPr>
              <a:r>
                <a:rPr lang="en-US" sz="3447">
                  <a:solidFill>
                    <a:srgbClr val="67DAD9"/>
                  </a:solidFill>
                  <a:ea typeface="王漢宗特黑體"/>
                </a:rPr>
                <a:t>尋找心靈寶藏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11418" y="648929"/>
              <a:ext cx="556280" cy="424163"/>
            </a:xfrm>
            <a:custGeom>
              <a:avLst/>
              <a:gdLst/>
              <a:ahLst/>
              <a:cxnLst/>
              <a:rect l="l" t="t" r="r" b="b"/>
              <a:pathLst>
                <a:path w="556280" h="424163">
                  <a:moveTo>
                    <a:pt x="0" y="0"/>
                  </a:moveTo>
                  <a:lnTo>
                    <a:pt x="556279" y="0"/>
                  </a:lnTo>
                  <a:lnTo>
                    <a:pt x="556279" y="424164"/>
                  </a:lnTo>
                  <a:lnTo>
                    <a:pt x="0" y="424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042749" y="1028700"/>
            <a:ext cx="10856117" cy="7918046"/>
          </a:xfrm>
          <a:custGeom>
            <a:avLst/>
            <a:gdLst/>
            <a:ahLst/>
            <a:cxnLst/>
            <a:rect l="l" t="t" r="r" b="b"/>
            <a:pathLst>
              <a:path w="10856117" h="7918046">
                <a:moveTo>
                  <a:pt x="0" y="0"/>
                </a:moveTo>
                <a:lnTo>
                  <a:pt x="10856118" y="0"/>
                </a:lnTo>
                <a:lnTo>
                  <a:pt x="10856118" y="7918046"/>
                </a:lnTo>
                <a:lnTo>
                  <a:pt x="0" y="7918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lgDash"/>
            <a:miter/>
          </a:ln>
        </p:spPr>
      </p:sp>
      <p:grpSp>
        <p:nvGrpSpPr>
          <p:cNvPr id="15" name="Group 15"/>
          <p:cNvGrpSpPr/>
          <p:nvPr/>
        </p:nvGrpSpPr>
        <p:grpSpPr>
          <a:xfrm rot="1176171">
            <a:off x="4456882" y="4001464"/>
            <a:ext cx="2060635" cy="1622285"/>
            <a:chOff x="0" y="0"/>
            <a:chExt cx="812800" cy="639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39897"/>
            </a:xfrm>
            <a:custGeom>
              <a:avLst/>
              <a:gdLst/>
              <a:ahLst/>
              <a:cxnLst/>
              <a:rect l="l" t="t" r="r" b="b"/>
              <a:pathLst>
                <a:path w="812800" h="639897">
                  <a:moveTo>
                    <a:pt x="812800" y="319948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36697"/>
                  </a:lnTo>
                  <a:lnTo>
                    <a:pt x="406400" y="436697"/>
                  </a:lnTo>
                  <a:lnTo>
                    <a:pt x="406400" y="639897"/>
                  </a:lnTo>
                  <a:lnTo>
                    <a:pt x="812800" y="319948"/>
                  </a:lnTo>
                  <a:close/>
                </a:path>
              </a:pathLst>
            </a:custGeom>
            <a:solidFill>
              <a:srgbClr val="FD495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84150"/>
              <a:ext cx="711200" cy="252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360037" y="2554165"/>
            <a:ext cx="1573530" cy="619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直接點選分類，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545454"/>
                </a:solidFill>
                <a:ea typeface="Noto Sans T Chinese"/>
              </a:rPr>
              <a:t>可前往不同內容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214</Words>
  <Application>Microsoft Macintosh PowerPoint</Application>
  <PresentationFormat>自訂</PresentationFormat>
  <Paragraphs>154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Arial</vt:lpstr>
      <vt:lpstr>Calibri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心疫苗之旅_教學簡報</dc:title>
  <cp:lastModifiedBy>Microsoft Office User</cp:lastModifiedBy>
  <cp:revision>2</cp:revision>
  <dcterms:created xsi:type="dcterms:W3CDTF">2006-08-16T00:00:00Z</dcterms:created>
  <dcterms:modified xsi:type="dcterms:W3CDTF">2024-03-16T07:48:06Z</dcterms:modified>
  <dc:identifier>DAF_B8En3Ys</dc:identifier>
</cp:coreProperties>
</file>