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5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59" r:id="rId17"/>
    <p:sldId id="282" r:id="rId18"/>
    <p:sldId id="283" r:id="rId19"/>
    <p:sldId id="284" r:id="rId20"/>
    <p:sldId id="285" r:id="rId21"/>
    <p:sldId id="286" r:id="rId22"/>
  </p:sldIdLst>
  <p:sldSz cx="18288000" cy="10287000"/>
  <p:notesSz cx="6858000" cy="9144000"/>
  <p:embeddedFontLst>
    <p:embeddedFont>
      <p:font typeface="華康儷中宋" panose="02020509000000000000" pitchFamily="49" charset="-120"/>
      <p:regular r:id="rId23"/>
    </p:embeddedFont>
    <p:embeddedFont>
      <p:font typeface="標楷體" panose="03000509000000000000" pitchFamily="65" charset="-12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rdo" panose="02020500000000000000" charset="-79"/>
      <p:regular r:id="rId29"/>
    </p:embeddedFont>
    <p:embeddedFont>
      <p:font typeface="Cardo Bold" panose="02020500000000000000" charset="-79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XixNnWbZ7I?list=PL7VO549tJftrk2Us6lXi30Ev8PP41cFL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" b="-4888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C49603"/>
          </a:solidFill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6581029" y="8627190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rot="-5400000">
            <a:off x="4613289" y="4925454"/>
            <a:ext cx="2091366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2156481" y="3903583"/>
            <a:ext cx="2793144" cy="2091366"/>
          </a:xfrm>
          <a:custGeom>
            <a:avLst/>
            <a:gdLst/>
            <a:ahLst/>
            <a:cxnLst/>
            <a:rect l="l" t="t" r="r" b="b"/>
            <a:pathLst>
              <a:path w="2793144" h="2091366">
                <a:moveTo>
                  <a:pt x="0" y="0"/>
                </a:moveTo>
                <a:lnTo>
                  <a:pt x="2793144" y="0"/>
                </a:lnTo>
                <a:lnTo>
                  <a:pt x="2793144" y="2091366"/>
                </a:lnTo>
                <a:lnTo>
                  <a:pt x="0" y="2091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963300" y="1028700"/>
            <a:ext cx="487136" cy="378748"/>
          </a:xfrm>
          <a:custGeom>
            <a:avLst/>
            <a:gdLst/>
            <a:ahLst/>
            <a:cxnLst/>
            <a:rect l="l" t="t" r="r" b="b"/>
            <a:pathLst>
              <a:path w="487136" h="378748">
                <a:moveTo>
                  <a:pt x="0" y="0"/>
                </a:moveTo>
                <a:lnTo>
                  <a:pt x="487135" y="0"/>
                </a:lnTo>
                <a:lnTo>
                  <a:pt x="487135" y="378748"/>
                </a:lnTo>
                <a:lnTo>
                  <a:pt x="0" y="3787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1431"/>
                </a:solidFill>
                <a:latin typeface="Cardo"/>
                <a:ea typeface="Cardo"/>
                <a:cs typeface="Cardo"/>
                <a:sym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0758" y="1714500"/>
            <a:ext cx="9474923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新屋國小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法律常識宣導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三年級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阿公的老本</a:t>
            </a:r>
            <a:endParaRPr lang="en-US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04966" y="8532065"/>
            <a:ext cx="8095053" cy="1705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024"/>
              </a:lnSpc>
            </a:pPr>
            <a:r>
              <a:rPr lang="en-US" sz="11840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5">
            <a:extLst>
              <a:ext uri="{FF2B5EF4-FFF2-40B4-BE49-F238E27FC236}">
                <a16:creationId xmlns:a16="http://schemas.microsoft.com/office/drawing/2014/main" id="{EA213286-6C4A-420C-BD16-BFB0830FCC68}"/>
              </a:ext>
            </a:extLst>
          </p:cNvPr>
          <p:cNvSpPr/>
          <p:nvPr/>
        </p:nvSpPr>
        <p:spPr>
          <a:xfrm>
            <a:off x="3759199" y="6739296"/>
            <a:ext cx="14503400" cy="1921668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想要在網路上購買卡通鉛筆盒，可以拿爸爸皮夾裡面的信用卡輸入信用卡號碼去買。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550557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C1EF4-C771-4916-A808-2D318B874D41}"/>
              </a:ext>
            </a:extLst>
          </p:cNvPr>
          <p:cNvSpPr txBox="1"/>
          <p:nvPr/>
        </p:nvSpPr>
        <p:spPr>
          <a:xfrm>
            <a:off x="6432316" y="6981746"/>
            <a:ext cx="1162403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如果有想要在蝦皮買東西也都要記得跟家人討論或經過家人同意，請不要擅自用家人的錢購買物品唷！</a:t>
            </a: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2EBB0D1D-D3D3-490A-BEA6-72D853942FB2}"/>
              </a:ext>
            </a:extLst>
          </p:cNvPr>
          <p:cNvSpPr/>
          <p:nvPr/>
        </p:nvSpPr>
        <p:spPr>
          <a:xfrm>
            <a:off x="4419600" y="6849164"/>
            <a:ext cx="1806472" cy="1606687"/>
          </a:xfrm>
          <a:prstGeom prst="rect">
            <a:avLst/>
          </a:prstGeom>
          <a:solidFill>
            <a:srgbClr val="001431"/>
          </a:solidFill>
        </p:spPr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28D95B5-C50E-4415-BB55-ED4047011C7C}"/>
              </a:ext>
            </a:extLst>
          </p:cNvPr>
          <p:cNvSpPr/>
          <p:nvPr/>
        </p:nvSpPr>
        <p:spPr>
          <a:xfrm>
            <a:off x="4689607" y="7185501"/>
            <a:ext cx="1266457" cy="934012"/>
          </a:xfrm>
          <a:custGeom>
            <a:avLst/>
            <a:gdLst/>
            <a:ahLst/>
            <a:cxnLst/>
            <a:rect l="l" t="t" r="r" b="b"/>
            <a:pathLst>
              <a:path w="1266457" h="934012">
                <a:moveTo>
                  <a:pt x="0" y="0"/>
                </a:moveTo>
                <a:lnTo>
                  <a:pt x="1266457" y="0"/>
                </a:lnTo>
                <a:lnTo>
                  <a:pt x="1266457" y="934012"/>
                </a:lnTo>
                <a:lnTo>
                  <a:pt x="0" y="934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430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22212" y="1403648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反詐騙電話為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0800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165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（</a:t>
            </a:r>
            <a:r>
              <a:rPr lang="en-US" altLang="zh-TW" sz="72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169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01" y="211501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9070" y="2115010"/>
            <a:ext cx="15265788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為了配合檢察官、警察辦案，當接到檢察官的電話時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）說要監管帳戶時，要立即配合（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）撥打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165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查證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）需要監管金融帳戶時，要踴躍提</a:t>
            </a:r>
            <a:b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供金融卡。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69" y="19443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3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9070" y="2115010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為了拯救被詐騙的人，如何向警方報案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）撥打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）到派出所報案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）以上皆是。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569" y="19443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9070" y="2147220"/>
            <a:ext cx="1526578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以下何者為是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）雖然提款機匯款金額有限制，仍然有可   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能成為詐騙的工具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）匯款時間在銀行下班之後，所以晚上再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去報案還來得及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）有人不小心將金錢匯入阿公的帳戶，必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須抱持拾金不昧的精神轉匯回去。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443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9070" y="2147220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5.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下列何者為是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）用提款機一次可以匯出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200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多萬元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）錢用提款機匯出到別人的帳戶之後，可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以直接從提款機按取消鍵從別人的帳戶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再匯回來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）銀行的帳戶不可以隨便透露給陌生人。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4435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348" y="102870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391" y="104775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4"/>
              </a:lnSpc>
            </a:pPr>
            <a:r>
              <a:rPr lang="en-US" sz="2703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543112" y="2674569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6012857" y="1705663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</a:pPr>
            <a:r>
              <a:rPr lang="zh-TW" altLang="en-US" sz="50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問題與討論</a:t>
            </a:r>
            <a:endParaRPr lang="en-US" sz="50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888FBF-820A-47F3-ADDF-A1A4A554D95A}"/>
              </a:ext>
            </a:extLst>
          </p:cNvPr>
          <p:cNvSpPr txBox="1"/>
          <p:nvPr/>
        </p:nvSpPr>
        <p:spPr>
          <a:xfrm>
            <a:off x="685800" y="3257775"/>
            <a:ext cx="17373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</a:rPr>
              <a:t>（一）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</a:rPr>
              <a:t>最近社會上常常發生詐騙案件，有的以冒牌檢察官行騙；有的以假綁票來恐嚇當事人，萬一您的家人或朋友碰上了這樣的事件，你認為應該怎麼做？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348" y="102870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391" y="104775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543112" y="2674569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6012857" y="1705663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問題與討論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888FBF-820A-47F3-ADDF-A1A4A554D95A}"/>
              </a:ext>
            </a:extLst>
          </p:cNvPr>
          <p:cNvSpPr txBox="1"/>
          <p:nvPr/>
        </p:nvSpPr>
        <p:spPr>
          <a:xfrm>
            <a:off x="685800" y="3257775"/>
            <a:ext cx="17373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（二）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你的家人有被詐騙集團騙錢的痛苦經驗嗎？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請和大家分享，並提供大家及時防範。</a:t>
            </a:r>
          </a:p>
        </p:txBody>
      </p:sp>
    </p:spTree>
    <p:extLst>
      <p:ext uri="{BB962C8B-B14F-4D97-AF65-F5344CB8AC3E}">
        <p14:creationId xmlns:p14="http://schemas.microsoft.com/office/powerpoint/2010/main" val="35708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348" y="102870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391" y="104775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543112" y="2674569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6012857" y="1705663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問題與討論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888FBF-820A-47F3-ADDF-A1A4A554D95A}"/>
              </a:ext>
            </a:extLst>
          </p:cNvPr>
          <p:cNvSpPr txBox="1"/>
          <p:nvPr/>
        </p:nvSpPr>
        <p:spPr>
          <a:xfrm>
            <a:off x="685800" y="3257775"/>
            <a:ext cx="17373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（三）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避免被詐騙的方法或原則有哪些？你會怎麼做？</a:t>
            </a:r>
          </a:p>
        </p:txBody>
      </p:sp>
    </p:spTree>
    <p:extLst>
      <p:ext uri="{BB962C8B-B14F-4D97-AF65-F5344CB8AC3E}">
        <p14:creationId xmlns:p14="http://schemas.microsoft.com/office/powerpoint/2010/main" val="307948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348" y="102870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391" y="104775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543112" y="2674569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6012857" y="1705663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問題與討論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888FBF-820A-47F3-ADDF-A1A4A554D95A}"/>
              </a:ext>
            </a:extLst>
          </p:cNvPr>
          <p:cNvSpPr txBox="1"/>
          <p:nvPr/>
        </p:nvSpPr>
        <p:spPr>
          <a:xfrm>
            <a:off x="685800" y="3257775"/>
            <a:ext cx="17373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（四）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你知道下列緊急電話的用途嗎？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110/113/119/165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6857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952500"/>
          </a:xfrm>
          <a:prstGeom prst="rect">
            <a:avLst/>
          </a:prstGeom>
          <a:solidFill>
            <a:srgbClr val="001431"/>
          </a:solidFill>
        </p:spPr>
      </p:sp>
      <p:sp>
        <p:nvSpPr>
          <p:cNvPr id="5" name="Freeform 5"/>
          <p:cNvSpPr/>
          <p:nvPr/>
        </p:nvSpPr>
        <p:spPr>
          <a:xfrm>
            <a:off x="390157" y="32385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34290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4"/>
              </a:lnSpc>
            </a:pPr>
            <a:r>
              <a:rPr lang="en-US" sz="2703" b="1" dirty="0">
                <a:solidFill>
                  <a:srgbClr val="FFFFFF"/>
                </a:solidFill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AutoShape 7"/>
          <p:cNvSpPr/>
          <p:nvPr/>
        </p:nvSpPr>
        <p:spPr>
          <a:xfrm>
            <a:off x="1175323" y="3024510"/>
            <a:ext cx="5606477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19200" y="1983693"/>
            <a:ext cx="6230891" cy="8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0"/>
              </a:lnSpc>
            </a:pPr>
            <a:r>
              <a:rPr lang="zh-TW" altLang="en-US" sz="8800" b="1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阿公的老本</a:t>
            </a:r>
            <a:endParaRPr lang="en-US" sz="8800" b="1" dirty="0">
              <a:solidFill>
                <a:srgbClr val="001431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756" y="3247347"/>
            <a:ext cx="16356488" cy="6086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這幾天阿公怪怪的，接手機時總是摀著嘴說話，不時翻閱幾本存摺，眼光神秘的掃視四周。</a:t>
            </a:r>
            <a:endParaRPr lang="en-US" altLang="zh-TW" sz="5400" dirty="0">
              <a:solidFill>
                <a:srgbClr val="001431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>
              <a:lnSpc>
                <a:spcPct val="150000"/>
              </a:lnSpc>
            </a:pPr>
            <a:r>
              <a:rPr lang="zh-TW" altLang="en-US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周六下午，阿公恍惚的走來走去，還喃喃自語</a:t>
            </a:r>
            <a:r>
              <a:rPr lang="en-US" altLang="zh-TW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</a:t>
            </a:r>
            <a:r>
              <a:rPr lang="zh-TW" altLang="en-US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  <a:endParaRPr lang="en-US" altLang="zh-TW" sz="5400" dirty="0">
              <a:solidFill>
                <a:srgbClr val="001431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>
              <a:lnSpc>
                <a:spcPct val="150000"/>
              </a:lnSpc>
            </a:pPr>
            <a:r>
              <a:rPr lang="zh-TW" altLang="en-US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小強大聲叫：「阿公！」阿公居然沒反應，接著匆匆的出去</a:t>
            </a:r>
            <a:r>
              <a:rPr lang="en-US" altLang="zh-TW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……</a:t>
            </a:r>
            <a:r>
              <a:rPr lang="zh-TW" altLang="en-US" sz="5400" dirty="0">
                <a:solidFill>
                  <a:srgbClr val="001431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348" y="102870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000391" y="104775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21" name="AutoShape 21"/>
          <p:cNvSpPr/>
          <p:nvPr/>
        </p:nvSpPr>
        <p:spPr>
          <a:xfrm>
            <a:off x="8543112" y="2674569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6012857" y="1705663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問題與討論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888FBF-820A-47F3-ADDF-A1A4A554D95A}"/>
              </a:ext>
            </a:extLst>
          </p:cNvPr>
          <p:cNvSpPr txBox="1"/>
          <p:nvPr/>
        </p:nvSpPr>
        <p:spPr>
          <a:xfrm>
            <a:off x="685800" y="3257775"/>
            <a:ext cx="17373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（五）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現代科技越來越發達，為生活帶來很多的方便。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你知道網路購物、銀行轉帳、跨行提款、悠遊卡付款嗎？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+mn-cs"/>
              </a:rPr>
              <a:t>在使用這些現代科技時，怎樣避免受騙呢？</a:t>
            </a:r>
          </a:p>
        </p:txBody>
      </p:sp>
    </p:spTree>
    <p:extLst>
      <p:ext uri="{BB962C8B-B14F-4D97-AF65-F5344CB8AC3E}">
        <p14:creationId xmlns:p14="http://schemas.microsoft.com/office/powerpoint/2010/main" val="123754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7 學生危安事件「詐騙」篇(臺北市教育局.臺北市立育成高中)">
            <a:hlinkClick r:id="" action="ppaction://media"/>
            <a:extLst>
              <a:ext uri="{FF2B5EF4-FFF2-40B4-BE49-F238E27FC236}">
                <a16:creationId xmlns:a16="http://schemas.microsoft.com/office/drawing/2014/main" id="{5220A108-D4D1-4F2D-A552-1A31CFA0F6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120"/>
            <a:ext cx="18288000" cy="103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952500"/>
          </a:xfrm>
          <a:prstGeom prst="rect">
            <a:avLst/>
          </a:prstGeom>
          <a:solidFill>
            <a:srgbClr val="001431"/>
          </a:solidFill>
        </p:spPr>
      </p:sp>
      <p:sp>
        <p:nvSpPr>
          <p:cNvPr id="5" name="Freeform 5"/>
          <p:cNvSpPr/>
          <p:nvPr/>
        </p:nvSpPr>
        <p:spPr>
          <a:xfrm>
            <a:off x="390157" y="32385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34290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AutoShape 7"/>
          <p:cNvSpPr/>
          <p:nvPr/>
        </p:nvSpPr>
        <p:spPr>
          <a:xfrm>
            <a:off x="1175323" y="3024510"/>
            <a:ext cx="5606477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19200" y="1983693"/>
            <a:ext cx="6230891" cy="8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阿公的老本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5091" y="4076700"/>
            <a:ext cx="16356488" cy="359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小強好奇的尾隨在後，阿公快步經過公園、來到路口的銀行提款機，邊按鍵盤還邊接手機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不遠處有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男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女的中年人，好像在監視阿公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</p:txBody>
      </p:sp>
    </p:spTree>
    <p:extLst>
      <p:ext uri="{BB962C8B-B14F-4D97-AF65-F5344CB8AC3E}">
        <p14:creationId xmlns:p14="http://schemas.microsoft.com/office/powerpoint/2010/main" val="173996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952500"/>
          </a:xfrm>
          <a:prstGeom prst="rect">
            <a:avLst/>
          </a:prstGeom>
          <a:solidFill>
            <a:srgbClr val="001431"/>
          </a:solidFill>
        </p:spPr>
      </p:sp>
      <p:sp>
        <p:nvSpPr>
          <p:cNvPr id="5" name="Freeform 5"/>
          <p:cNvSpPr/>
          <p:nvPr/>
        </p:nvSpPr>
        <p:spPr>
          <a:xfrm>
            <a:off x="390157" y="32385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34290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AutoShape 7"/>
          <p:cNvSpPr/>
          <p:nvPr/>
        </p:nvSpPr>
        <p:spPr>
          <a:xfrm>
            <a:off x="1175323" y="3024510"/>
            <a:ext cx="5606477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19200" y="1983693"/>
            <a:ext cx="6230891" cy="8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阿公的老本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756" y="3463392"/>
            <a:ext cx="16356488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小強直覺：糟了，阿公被詐騙了！小強飛奔到街角旁派出所求救，巡邏的警網很快趕到，把阿公從被詐騙邊緣搶救回來；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沒幾天詐騙集團也全部落網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448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952500"/>
          </a:xfrm>
          <a:prstGeom prst="rect">
            <a:avLst/>
          </a:prstGeom>
          <a:solidFill>
            <a:srgbClr val="001431"/>
          </a:solidFill>
        </p:spPr>
      </p:sp>
      <p:sp>
        <p:nvSpPr>
          <p:cNvPr id="5" name="Freeform 5"/>
          <p:cNvSpPr/>
          <p:nvPr/>
        </p:nvSpPr>
        <p:spPr>
          <a:xfrm>
            <a:off x="390157" y="323850"/>
            <a:ext cx="544934" cy="408019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9200" y="342900"/>
            <a:ext cx="1848636" cy="3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AutoShape 7"/>
          <p:cNvSpPr/>
          <p:nvPr/>
        </p:nvSpPr>
        <p:spPr>
          <a:xfrm>
            <a:off x="1175323" y="3024510"/>
            <a:ext cx="5606477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219200" y="1983693"/>
            <a:ext cx="6230891" cy="8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阿公的老本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0157" y="3463392"/>
            <a:ext cx="17322244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為了慶祝阿公逃過「冒牌檢察官」的一劫，全家歡樂聚餐。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阿公吃著豬腳麵線說：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「我真是老胡塗！幸好有聰明的小強，不但追回了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200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百多萬，還保住了所有的老本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…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01538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4"/>
              </a:lnSpc>
            </a:pPr>
            <a:r>
              <a:rPr lang="en-US" sz="4800" b="1" dirty="0">
                <a:solidFill>
                  <a:schemeClr val="bg1"/>
                </a:solidFill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0"/>
              </a:lnSpc>
            </a:pPr>
            <a:r>
              <a:rPr lang="zh-TW" altLang="en-US" sz="5000" b="1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lang="en-US" sz="5000" b="1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zh-TW" altLang="en-US" sz="72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72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lang="en-US" altLang="zh-TW" sz="72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</a:p>
          <a:p>
            <a:pPr algn="l"/>
            <a:r>
              <a:rPr lang="zh-TW" altLang="en-US" sz="72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銀行提款機可以接收匯款，</a:t>
            </a:r>
            <a:endParaRPr lang="en-US" altLang="zh-TW" sz="72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72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所以要配合歹徒到提款機辦理退款。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88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endParaRPr kumimoji="0" lang="zh-TW" altLang="en-US" sz="8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警察、檢察官、法官因為辦案、查案，會請阿公把錢匯到法院監管帳戶保管。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老人家翻閱存摺、念念有詞或到提款機匯款，是老年癡呆症的表現，要帶去看醫生。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/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網路上流傳消息說：銀行的提款密碼有報警功能，只要故意將密碼輸入次序倒過來輸入，提款機就會自動報警。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CA6B0DC-504F-47EE-80E3-F6883B412393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455D636-5DB1-4319-BD43-9423C74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899</Words>
  <Application>Microsoft Office PowerPoint</Application>
  <PresentationFormat>自訂</PresentationFormat>
  <Paragraphs>144</Paragraphs>
  <Slides>21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Calibri</vt:lpstr>
      <vt:lpstr>Cardo</vt:lpstr>
      <vt:lpstr>Arial</vt:lpstr>
      <vt:lpstr>標楷體</vt:lpstr>
      <vt:lpstr>Cardo Bold</vt:lpstr>
      <vt:lpstr>華康儷中宋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Presentation</dc:title>
  <dc:creator>User</dc:creator>
  <cp:lastModifiedBy>訓育組長子涵 訓育組長子涵</cp:lastModifiedBy>
  <cp:revision>7</cp:revision>
  <dcterms:created xsi:type="dcterms:W3CDTF">2006-08-16T00:00:00Z</dcterms:created>
  <dcterms:modified xsi:type="dcterms:W3CDTF">2025-04-21T13:32:12Z</dcterms:modified>
  <dc:identifier>DAGlO10jWiI</dc:identifier>
</cp:coreProperties>
</file>