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2" r:id="rId2"/>
    <p:sldId id="361" r:id="rId3"/>
    <p:sldId id="362" r:id="rId4"/>
    <p:sldId id="363" r:id="rId5"/>
    <p:sldId id="378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80" r:id="rId19"/>
    <p:sldId id="379" r:id="rId20"/>
  </p:sldIdLst>
  <p:sldSz cx="12192000" cy="6858000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9" autoAdjust="0"/>
    <p:restoredTop sz="87956" autoAdjust="0"/>
  </p:normalViewPr>
  <p:slideViewPr>
    <p:cSldViewPr snapToGrid="0">
      <p:cViewPr varScale="1">
        <p:scale>
          <a:sx n="63" d="100"/>
          <a:sy n="63" d="100"/>
        </p:scale>
        <p:origin x="302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8908"/>
    </p:cViewPr>
  </p:sorterViewPr>
  <p:notesViewPr>
    <p:cSldViewPr snapToGrid="0">
      <p:cViewPr varScale="1">
        <p:scale>
          <a:sx n="51" d="100"/>
          <a:sy n="51" d="100"/>
        </p:scale>
        <p:origin x="262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306-3835-4E22-9BE3-36455350091B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C110-C39B-4F30-AAA5-6A77583B7C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60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C088-5623-442A-99A6-F43A9888141C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2F2C4-C4C5-4578-A72E-14652EB1F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52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請老師根據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世界人權宣言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的宣言內容加以解釋。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9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299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95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5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28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58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2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39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46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6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2">
                <a:lumMod val="20000"/>
                <a:lumOff val="80000"/>
                <a:alpha val="90000"/>
              </a:schemeClr>
            </a:gs>
            <a:gs pos="15000">
              <a:schemeClr val="accent2">
                <a:lumMod val="5000"/>
                <a:lumOff val="9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修改自教育部國教署中央人權教育課程與教學輔導群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698144" y="1384597"/>
            <a:ext cx="525399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兒童人權與 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法律常識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28146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2133"/>
            <a:ext cx="10972800" cy="514403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Facebook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提供自己的電話、地址，讓同學、朋友、社團知道我在家裡的作息、作業寫到什麼程度、暑假要去哪裡出遊三天，其實不需要擔心，因為都是朋友，本來就應該互相瞭解。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335066" y="845840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7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784" y="118533"/>
            <a:ext cx="11743150" cy="600763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（二）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選擇題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twitter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（推特網頁）上可以做以下那一項行為是適當的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）問別人暑假作業的是非選擇題的答案（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）提供線上遊戲的帳號、密碼（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）分享參觀故宮博物院的感想。</a:t>
            </a: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962679" y="1842698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內容版面配置區 2"/>
          <p:cNvSpPr>
            <a:spLocks noGrp="1"/>
          </p:cNvSpPr>
          <p:nvPr>
            <p:ph idx="1"/>
          </p:nvPr>
        </p:nvSpPr>
        <p:spPr>
          <a:xfrm>
            <a:off x="838200" y="287867"/>
            <a:ext cx="10515600" cy="5889096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z="5400" dirty="0" err="1">
                <a:latin typeface="標楷體" pitchFamily="65" charset="-120"/>
                <a:ea typeface="標楷體" pitchFamily="65" charset="-120"/>
              </a:rPr>
              <a:t>Plurk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（撲浪網頁）上可以做以下那一項行為是適當的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）分享同學的帳號、密碼幫忙衝人氣（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）告訴大家某同學的家裡電話，鼓勵大家問看看是否有援助交際（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）回應噗主使用新手機的心得。</a:t>
            </a:r>
          </a:p>
          <a:p>
            <a:pPr eaLnBrk="1" hangingPunct="1"/>
            <a:endParaRPr lang="zh-TW" altLang="en-US" sz="4400" dirty="0" smtClean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69495" y="646642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8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內容版面配置區 2"/>
          <p:cNvSpPr>
            <a:spLocks noGrp="1"/>
          </p:cNvSpPr>
          <p:nvPr>
            <p:ph idx="1"/>
          </p:nvPr>
        </p:nvSpPr>
        <p:spPr>
          <a:xfrm>
            <a:off x="838200" y="524933"/>
            <a:ext cx="10515600" cy="5652030"/>
          </a:xfrm>
        </p:spPr>
        <p:txBody>
          <a:bodyPr/>
          <a:lstStyle/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大偉在網路上散布小珠的交友訊息及電話，並透露可以先試婚和援交，涉犯何罪名（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）妨害名譽（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兒童及少年性剝削防制條例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）以上皆是。</a:t>
            </a:r>
          </a:p>
          <a:p>
            <a:pPr eaLnBrk="1" hangingPunct="1"/>
            <a:endParaRPr lang="zh-TW" altLang="en-US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71624" y="315407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4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大偉警告大家不得和小珠說話，否則就小心一點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等等，涉犯下列何罪名（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）妨害風化（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）恐嚇（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）殺人。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32932" y="1657548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819411" y="660400"/>
            <a:ext cx="10515600" cy="5341199"/>
          </a:xfrm>
        </p:spPr>
        <p:txBody>
          <a:bodyPr>
            <a:normAutofit/>
          </a:bodyPr>
          <a:lstStyle/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下列關於電子郵件的敘述，何者為真（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）電子郵件是利用「電子」傳送的（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）電子郵件要寄送海外地區要額外付費（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）電子郵件不論在何處收信發信，都有機會可以追蹤。</a:t>
            </a:r>
          </a:p>
          <a:p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04096" y="509559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想想看說說看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（一）你有部落格嗎？你有加入臉書、撲浪、微博或推特的會員嗎？</a:t>
            </a:r>
          </a:p>
          <a:p>
            <a:pPr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（二）資訊時代要注意哪些資訊或網路倫理呢？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095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（三）網路是個虛擬世界，為何會觸犯現實世界的各種法令？</a:t>
            </a:r>
          </a:p>
          <a:p>
            <a:pPr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（四）你知道哪些行為是霸凌嗎？</a:t>
            </a:r>
          </a:p>
          <a:p>
            <a:pPr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（五）大偉的行為符合網路霸凌的定義嗎？符合關係霸凌嗎？還符合其他霸凌嗎？</a:t>
            </a:r>
          </a:p>
        </p:txBody>
      </p:sp>
    </p:spTree>
    <p:extLst>
      <p:ext uri="{BB962C8B-B14F-4D97-AF65-F5344CB8AC3E}">
        <p14:creationId xmlns:p14="http://schemas.microsoft.com/office/powerpoint/2010/main" val="28736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平等對待每一位</a:t>
            </a:r>
            <a:r>
              <a:rPr lang="zh-TW" altLang="en-US" dirty="0" smtClean="0"/>
              <a:t>兒童</a:t>
            </a:r>
            <a:endParaRPr lang="en-US" altLang="zh-TW" smtClean="0"/>
          </a:p>
          <a:p>
            <a:r>
              <a:rPr lang="zh-TW" altLang="en-US" smtClean="0"/>
              <a:t>誰</a:t>
            </a:r>
            <a:r>
              <a:rPr lang="zh-TW" altLang="en-US" dirty="0"/>
              <a:t>都不可以傷害兒童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25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修改自教育部國教署中央人權教育課程與教學輔導群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794078" y="2162177"/>
            <a:ext cx="525399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兒童的事，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大家的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事。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6993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894" y="344577"/>
            <a:ext cx="10515600" cy="13255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en-US" sz="6600" b="1" dirty="0">
                <a:latin typeface="標楷體" pitchFamily="65" charset="-120"/>
                <a:ea typeface="標楷體" pitchFamily="65" charset="-120"/>
              </a:rPr>
              <a:t>網路搞鬼</a:t>
            </a:r>
            <a:br>
              <a:rPr lang="zh-TW" altLang="en-US" sz="6600" b="1" dirty="0">
                <a:latin typeface="標楷體" pitchFamily="65" charset="-120"/>
                <a:ea typeface="標楷體" pitchFamily="65" charset="-120"/>
              </a:rPr>
            </a:b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大偉是班上的電腦高手，也是同學心目中的「大檔頭」。最近班上轉來了一位人高馬大的小珠，聽說電腦也很強。果然，沒多久級任老師要她加入網頁比賽的群組。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22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9919" y="249492"/>
            <a:ext cx="10515600" cy="620210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大偉很吃味，就用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E-mail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給群組的一批死黨說：「那位新來的轉學生，自以為了不起，她加入我們這一群，是想沾我們的光彩，我倒要看她驕傲到幾時？大家不得和她說話，否則給我小心點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」。幾天後，小珠孤伶伶的沒人理睬。</a:t>
            </a:r>
          </a:p>
        </p:txBody>
      </p:sp>
    </p:spTree>
    <p:extLst>
      <p:ext uri="{BB962C8B-B14F-4D97-AF65-F5344CB8AC3E}">
        <p14:creationId xmlns:p14="http://schemas.microsoft.com/office/powerpoint/2010/main" val="41077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2198" y="313112"/>
            <a:ext cx="11524180" cy="635481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大偉暗喜，又以小珠的名義，上網到交友俱樂部註冊，表示要交友並準備結婚，甚至於可先試婚。不久，小珠的手機和家中電話響個不停，信箱也塞爆了，還有人問她可以援交嗎？</a:t>
            </a:r>
          </a:p>
          <a:p>
            <a:pPr>
              <a:defRPr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小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珠幾乎精神崩潰，就和爸媽向警局報案，大偉的惡行很快的就被查出來了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820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34051"/>
              </p:ext>
            </p:extLst>
          </p:nvPr>
        </p:nvGraphicFramePr>
        <p:xfrm>
          <a:off x="692359" y="1485900"/>
          <a:ext cx="10282051" cy="4425801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{21E4AEA4-8DFA-4A89-87EB-49C32662AFE0}</a:tableStyleId>
              </a:tblPr>
              <a:tblGrid>
                <a:gridCol w="10282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25801">
                <a:tc>
                  <a:txBody>
                    <a:bodyPr/>
                    <a:lstStyle/>
                    <a:p>
                      <a:pPr algn="l"/>
                      <a:endParaRPr lang="zh-TW" altLang="en-US" sz="3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125587" y="1800813"/>
            <a:ext cx="11814877" cy="40612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第十七條：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接受適當資訊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的權利。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第二十三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條：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受到保護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613542" y="2269022"/>
            <a:ext cx="10858985" cy="7090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641499" y="2896905"/>
            <a:ext cx="8606656" cy="6740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標題 1"/>
          <p:cNvSpPr>
            <a:spLocks noGrp="1"/>
          </p:cNvSpPr>
          <p:nvPr>
            <p:ph type="ctrTitle"/>
          </p:nvPr>
        </p:nvSpPr>
        <p:spPr>
          <a:xfrm>
            <a:off x="350875" y="461866"/>
            <a:ext cx="10811050" cy="872438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兒童權利公約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》(CRC)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641499" y="3585299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613541" y="4241642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"/>
          <p:cNvSpPr txBox="1">
            <a:spLocks/>
          </p:cNvSpPr>
          <p:nvPr/>
        </p:nvSpPr>
        <p:spPr>
          <a:xfrm>
            <a:off x="679566" y="5548379"/>
            <a:ext cx="7376497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613542" y="4899707"/>
            <a:ext cx="723505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529737" y="4624860"/>
            <a:ext cx="1911785" cy="1797775"/>
            <a:chOff x="7173633" y="629129"/>
            <a:chExt cx="1911785" cy="1797775"/>
          </a:xfrm>
        </p:grpSpPr>
        <p:sp>
          <p:nvSpPr>
            <p:cNvPr id="23" name="橢圓 22"/>
            <p:cNvSpPr/>
            <p:nvPr/>
          </p:nvSpPr>
          <p:spPr>
            <a:xfrm>
              <a:off x="7173633" y="62912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105" y="1003613"/>
              <a:ext cx="1309122" cy="1080368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10028679" y="4675090"/>
            <a:ext cx="1911785" cy="1797775"/>
            <a:chOff x="9790755" y="3096299"/>
            <a:chExt cx="1911785" cy="1797775"/>
          </a:xfrm>
        </p:grpSpPr>
        <p:sp>
          <p:nvSpPr>
            <p:cNvPr id="26" name="橢圓 25"/>
            <p:cNvSpPr/>
            <p:nvPr/>
          </p:nvSpPr>
          <p:spPr>
            <a:xfrm>
              <a:off x="9790755" y="309629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30561">
              <a:off x="10245232" y="3359998"/>
              <a:ext cx="1048209" cy="1270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555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試題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（一）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是非題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聯合朋友對付不喜歡的人，是團結的表現，應該發揚光大。</a:t>
            </a: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287368" y="2461539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7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用網路留言板罵人沒關係，因為沒人知道是誰寫的。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06575" y="235535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用他人名字在網路上註冊帳號加入會員，反正被冒用名義的人也不會加入這個網站，也沒有關係。</a:t>
            </a:r>
          </a:p>
          <a:p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14766" y="2330300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會加入交友網站交朋友的人，應該都像我一樣想要交朋友，應該不會騙人。</a:t>
            </a:r>
            <a:endParaRPr lang="zh-TW" altLang="en-US" dirty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31627" y="229272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14295</TotalTime>
  <Words>894</Words>
  <Application>Microsoft Office PowerPoint</Application>
  <PresentationFormat>寬螢幕</PresentationFormat>
  <Paragraphs>67</Paragraphs>
  <Slides>19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 網路搞鬼 </vt:lpstr>
      <vt:lpstr>PowerPoint 簡報</vt:lpstr>
      <vt:lpstr>PowerPoint 簡報</vt:lpstr>
      <vt:lpstr>根據《兒童權利公約》(CRC)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影片欣賞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放幾張圖片，詢問小朋友圖片在說什麼？</dc:title>
  <dc:creator>Windows 使用者</dc:creator>
  <cp:lastModifiedBy>user</cp:lastModifiedBy>
  <cp:revision>1853</cp:revision>
  <cp:lastPrinted>2018-09-26T05:56:44Z</cp:lastPrinted>
  <dcterms:created xsi:type="dcterms:W3CDTF">2018-07-09T19:07:15Z</dcterms:created>
  <dcterms:modified xsi:type="dcterms:W3CDTF">2020-08-18T02:50:11Z</dcterms:modified>
</cp:coreProperties>
</file>