
<file path=[Content_Types].xml><?xml version="1.0" encoding="utf-8"?>
<Types xmlns="http://schemas.openxmlformats.org/package/2006/content-types">
  <Default Extension="fntdata" ContentType="application/x-fontdata"/>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sldIdLst>
    <p:sldId id="266" r:id="rId2"/>
    <p:sldId id="313" r:id="rId3"/>
    <p:sldId id="314" r:id="rId4"/>
    <p:sldId id="336" r:id="rId5"/>
    <p:sldId id="316" r:id="rId6"/>
    <p:sldId id="335" r:id="rId7"/>
    <p:sldId id="337" r:id="rId8"/>
    <p:sldId id="320" r:id="rId9"/>
    <p:sldId id="322" r:id="rId10"/>
    <p:sldId id="321" r:id="rId11"/>
    <p:sldId id="354" r:id="rId12"/>
    <p:sldId id="325" r:id="rId13"/>
    <p:sldId id="343" r:id="rId14"/>
    <p:sldId id="318" r:id="rId15"/>
    <p:sldId id="319" r:id="rId16"/>
    <p:sldId id="345" r:id="rId17"/>
    <p:sldId id="338" r:id="rId18"/>
    <p:sldId id="340" r:id="rId19"/>
    <p:sldId id="339" r:id="rId20"/>
    <p:sldId id="326" r:id="rId21"/>
    <p:sldId id="353" r:id="rId22"/>
    <p:sldId id="331" r:id="rId23"/>
    <p:sldId id="355" r:id="rId24"/>
    <p:sldId id="334" r:id="rId25"/>
    <p:sldId id="356" r:id="rId26"/>
    <p:sldId id="328" r:id="rId27"/>
    <p:sldId id="329" r:id="rId28"/>
    <p:sldId id="330" r:id="rId29"/>
    <p:sldId id="357" r:id="rId30"/>
    <p:sldId id="341" r:id="rId31"/>
    <p:sldId id="332" r:id="rId32"/>
    <p:sldId id="358" r:id="rId33"/>
    <p:sldId id="323" r:id="rId34"/>
    <p:sldId id="359" r:id="rId35"/>
    <p:sldId id="324" r:id="rId36"/>
    <p:sldId id="360" r:id="rId37"/>
  </p:sldIdLst>
  <p:sldSz cx="12192000" cy="6858000"/>
  <p:notesSz cx="6858000" cy="9144000"/>
  <p:embeddedFontLst>
    <p:embeddedFont>
      <p:font typeface="Calibri" panose="020F0502020204030204" pitchFamily="34" charset="0"/>
      <p:regular r:id="rId38"/>
      <p:bold r:id="rId39"/>
      <p:italic r:id="rId40"/>
      <p:boldItalic r:id="rId41"/>
    </p:embeddedFont>
    <p:embeddedFont>
      <p:font typeface="Calibri Light" panose="020F0302020204030204" pitchFamily="34" charset="0"/>
      <p:regular r:id="rId42"/>
      <p:italic r:id="rId43"/>
    </p:embeddedFont>
    <p:embeddedFont>
      <p:font typeface="Gen Jyuu Gothic Heavy" panose="020B0702020203020207" pitchFamily="34" charset="-120"/>
      <p:bold r:id="rId44"/>
    </p:embeddedFont>
    <p:embeddedFont>
      <p:font typeface="jf open 粉圓 1.1" panose="020F0500000000000000" pitchFamily="34" charset="-120"/>
      <p:regular r:id="rId45"/>
    </p:embeddedFont>
    <p:embeddedFont>
      <p:font typeface="芫荽 0.94" pitchFamily="2" charset="-120"/>
      <p:regular r:id="rId46"/>
    </p:embeddedFont>
  </p:embeddedFontLst>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6600"/>
    <a:srgbClr val="BAF8D2"/>
    <a:srgbClr val="FFCC00"/>
    <a:srgbClr val="008080"/>
    <a:srgbClr val="00CC99"/>
    <a:srgbClr val="C07E96"/>
    <a:srgbClr val="E96180"/>
    <a:srgbClr val="00C85A"/>
    <a:srgbClr val="FF505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84" d="100"/>
          <a:sy n="84" d="100"/>
        </p:scale>
        <p:origin x="658" y="8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2.fntdata"/><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5.fntdata"/><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font" Target="fonts/font3.fntdata"/><Relationship Id="rId45" Type="http://schemas.openxmlformats.org/officeDocument/2006/relationships/font" Target="fonts/font8.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7.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6.fntdata"/><Relationship Id="rId48"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font" Target="fonts/font1.fntdata"/><Relationship Id="rId46" Type="http://schemas.openxmlformats.org/officeDocument/2006/relationships/font" Target="fonts/font9.fntdata"/><Relationship Id="rId20" Type="http://schemas.openxmlformats.org/officeDocument/2006/relationships/slide" Target="slides/slide19.xml"/><Relationship Id="rId41" Type="http://schemas.openxmlformats.org/officeDocument/2006/relationships/font" Target="fonts/font4.fntdata"/><Relationship Id="rId1" Type="http://schemas.openxmlformats.org/officeDocument/2006/relationships/slideMaster" Target="slideMasters/slideMaster1.xml"/><Relationship Id="rId6" Type="http://schemas.openxmlformats.org/officeDocument/2006/relationships/slide" Target="slides/slide5.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E86BC81A-A57B-9116-27C6-92E985F84519}"/>
              </a:ext>
            </a:extLst>
          </p:cNvPr>
          <p:cNvSpPr>
            <a:spLocks noGrp="1"/>
          </p:cNvSpPr>
          <p:nvPr>
            <p:ph type="ctrTitle"/>
          </p:nvPr>
        </p:nvSpPr>
        <p:spPr>
          <a:xfrm>
            <a:off x="1524000" y="1122363"/>
            <a:ext cx="9144000" cy="2387600"/>
          </a:xfrm>
        </p:spPr>
        <p:txBody>
          <a:bodyPr anchor="b"/>
          <a:lstStyle>
            <a:lvl1pPr algn="ctr">
              <a:defRPr sz="6000"/>
            </a:lvl1pPr>
          </a:lstStyle>
          <a:p>
            <a:r>
              <a:rPr lang="zh-TW" altLang="en-US"/>
              <a:t>按一下以編輯母片標題樣式</a:t>
            </a:r>
          </a:p>
        </p:txBody>
      </p:sp>
      <p:sp>
        <p:nvSpPr>
          <p:cNvPr id="3" name="副標題 2">
            <a:extLst>
              <a:ext uri="{FF2B5EF4-FFF2-40B4-BE49-F238E27FC236}">
                <a16:creationId xmlns:a16="http://schemas.microsoft.com/office/drawing/2014/main" id="{B252A39A-6A15-F401-8C6F-2A610E9E901E}"/>
              </a:ext>
            </a:extLst>
          </p:cNvPr>
          <p:cNvSpPr>
            <a:spLocks noGrp="1"/>
          </p:cNvSpPr>
          <p:nvPr>
            <p:ph type="subTitle" idx="1"/>
          </p:nvPr>
        </p:nvSpPr>
        <p:spPr>
          <a:xfrm>
            <a:off x="1524000" y="3602038"/>
            <a:ext cx="9144000" cy="1655762"/>
          </a:xfrm>
        </p:spPr>
        <p:txBody>
          <a:bodyPr/>
          <a:lstStyle>
            <a:lvl1pPr marL="0" indent="0" algn="ctr">
              <a:buNone/>
              <a:defRPr sz="2400"/>
            </a:lvl1pPr>
            <a:lvl2pPr marL="457211" indent="0" algn="ctr">
              <a:buNone/>
              <a:defRPr sz="2000"/>
            </a:lvl2pPr>
            <a:lvl3pPr marL="914423" indent="0" algn="ctr">
              <a:buNone/>
              <a:defRPr sz="1801"/>
            </a:lvl3pPr>
            <a:lvl4pPr marL="1371634" indent="0" algn="ctr">
              <a:buNone/>
              <a:defRPr sz="1600"/>
            </a:lvl4pPr>
            <a:lvl5pPr marL="1828846" indent="0" algn="ctr">
              <a:buNone/>
              <a:defRPr sz="1600"/>
            </a:lvl5pPr>
            <a:lvl6pPr marL="2286057"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zh-TW" altLang="en-US"/>
              <a:t>按一下以編輯母片子標題樣式</a:t>
            </a:r>
          </a:p>
        </p:txBody>
      </p:sp>
      <p:sp>
        <p:nvSpPr>
          <p:cNvPr id="4" name="日期版面配置區 3">
            <a:extLst>
              <a:ext uri="{FF2B5EF4-FFF2-40B4-BE49-F238E27FC236}">
                <a16:creationId xmlns:a16="http://schemas.microsoft.com/office/drawing/2014/main" id="{4F3BE6BD-BFB1-F75A-9CF8-7B8A7ECB4C2B}"/>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5" name="頁尾版面配置區 4">
            <a:extLst>
              <a:ext uri="{FF2B5EF4-FFF2-40B4-BE49-F238E27FC236}">
                <a16:creationId xmlns:a16="http://schemas.microsoft.com/office/drawing/2014/main" id="{4343CA72-2369-E59F-793E-BE7F30444B02}"/>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C3741E46-8A55-FB29-16BF-D9582CBAD0AC}"/>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12238861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AD34C4A1-77BC-DE48-AA73-149FC2A493C7}"/>
              </a:ext>
            </a:extLst>
          </p:cNvPr>
          <p:cNvSpPr>
            <a:spLocks noGrp="1"/>
          </p:cNvSpPr>
          <p:nvPr>
            <p:ph type="title"/>
          </p:nvPr>
        </p:nvSpPr>
        <p:spPr/>
        <p:txBody>
          <a:bodyPr/>
          <a:lstStyle/>
          <a:p>
            <a:r>
              <a:rPr lang="zh-TW" altLang="en-US"/>
              <a:t>按一下以編輯母片標題樣式</a:t>
            </a:r>
          </a:p>
        </p:txBody>
      </p:sp>
      <p:sp>
        <p:nvSpPr>
          <p:cNvPr id="3" name="直排文字版面配置區 2">
            <a:extLst>
              <a:ext uri="{FF2B5EF4-FFF2-40B4-BE49-F238E27FC236}">
                <a16:creationId xmlns:a16="http://schemas.microsoft.com/office/drawing/2014/main" id="{1DDEC7F8-7B44-A807-B1BD-D1F37FD2CE18}"/>
              </a:ext>
            </a:extLst>
          </p:cNvPr>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0BE15C97-1635-5AF6-3766-724304BFFD06}"/>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5" name="頁尾版面配置區 4">
            <a:extLst>
              <a:ext uri="{FF2B5EF4-FFF2-40B4-BE49-F238E27FC236}">
                <a16:creationId xmlns:a16="http://schemas.microsoft.com/office/drawing/2014/main" id="{A5039496-BA1F-CDA9-A7DB-A31AE5DBABCC}"/>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63AFCC37-F145-B0C4-A561-6FADF57882E8}"/>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596778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a:extLst>
              <a:ext uri="{FF2B5EF4-FFF2-40B4-BE49-F238E27FC236}">
                <a16:creationId xmlns:a16="http://schemas.microsoft.com/office/drawing/2014/main" id="{D9282B43-CF00-219C-BDCD-FB4656D4E366}"/>
              </a:ext>
            </a:extLst>
          </p:cNvPr>
          <p:cNvSpPr>
            <a:spLocks noGrp="1"/>
          </p:cNvSpPr>
          <p:nvPr>
            <p:ph type="title" orient="vert"/>
          </p:nvPr>
        </p:nvSpPr>
        <p:spPr>
          <a:xfrm>
            <a:off x="8724900" y="365125"/>
            <a:ext cx="2628900" cy="5811838"/>
          </a:xfrm>
        </p:spPr>
        <p:txBody>
          <a:bodyPr vert="eaVert"/>
          <a:lstStyle/>
          <a:p>
            <a:r>
              <a:rPr lang="zh-TW" altLang="en-US"/>
              <a:t>按一下以編輯母片標題樣式</a:t>
            </a:r>
          </a:p>
        </p:txBody>
      </p:sp>
      <p:sp>
        <p:nvSpPr>
          <p:cNvPr id="3" name="直排文字版面配置區 2">
            <a:extLst>
              <a:ext uri="{FF2B5EF4-FFF2-40B4-BE49-F238E27FC236}">
                <a16:creationId xmlns:a16="http://schemas.microsoft.com/office/drawing/2014/main" id="{CC2BE594-DD65-F4FF-C96C-89812F88A853}"/>
              </a:ext>
            </a:extLst>
          </p:cNvPr>
          <p:cNvSpPr>
            <a:spLocks noGrp="1"/>
          </p:cNvSpPr>
          <p:nvPr>
            <p:ph type="body" orient="vert" idx="1"/>
          </p:nvPr>
        </p:nvSpPr>
        <p:spPr>
          <a:xfrm>
            <a:off x="838200" y="365125"/>
            <a:ext cx="7734300" cy="5811838"/>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3AC7B277-3D55-A0C7-B9DF-F9F4863C9AEA}"/>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5" name="頁尾版面配置區 4">
            <a:extLst>
              <a:ext uri="{FF2B5EF4-FFF2-40B4-BE49-F238E27FC236}">
                <a16:creationId xmlns:a16="http://schemas.microsoft.com/office/drawing/2014/main" id="{A006409D-88F8-FB23-6597-414BEA794FDE}"/>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A7397859-3DE4-F0E0-0433-DBC5F6E01B73}"/>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40772422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D3646E59-DE23-E06E-C5C9-05F1D03F3CAA}"/>
              </a:ext>
            </a:extLst>
          </p:cNvPr>
          <p:cNvSpPr>
            <a:spLocks noGrp="1"/>
          </p:cNvSpPr>
          <p:nvPr>
            <p:ph type="title"/>
          </p:nvPr>
        </p:nvSpPr>
        <p:spPr/>
        <p:txBody>
          <a:bodyPr/>
          <a:lstStyle/>
          <a:p>
            <a:r>
              <a:rPr lang="zh-TW" altLang="en-US"/>
              <a:t>按一下以編輯母片標題樣式</a:t>
            </a:r>
          </a:p>
        </p:txBody>
      </p:sp>
      <p:sp>
        <p:nvSpPr>
          <p:cNvPr id="3" name="內容版面配置區 2">
            <a:extLst>
              <a:ext uri="{FF2B5EF4-FFF2-40B4-BE49-F238E27FC236}">
                <a16:creationId xmlns:a16="http://schemas.microsoft.com/office/drawing/2014/main" id="{EED323EE-045D-A63D-F153-561D3057DB03}"/>
              </a:ext>
            </a:extLst>
          </p:cNvPr>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84307012-702D-E153-04E5-3B5CF5760F40}"/>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5" name="頁尾版面配置區 4">
            <a:extLst>
              <a:ext uri="{FF2B5EF4-FFF2-40B4-BE49-F238E27FC236}">
                <a16:creationId xmlns:a16="http://schemas.microsoft.com/office/drawing/2014/main" id="{1ED5DDBF-9192-FDF9-F87A-F0BB9596462D}"/>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8AAFB3A2-ED47-BF96-C387-19962503F426}"/>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14987815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FFB8DA30-7385-CB49-F291-41F2EA545F95}"/>
              </a:ext>
            </a:extLst>
          </p:cNvPr>
          <p:cNvSpPr>
            <a:spLocks noGrp="1"/>
          </p:cNvSpPr>
          <p:nvPr>
            <p:ph type="title"/>
          </p:nvPr>
        </p:nvSpPr>
        <p:spPr>
          <a:xfrm>
            <a:off x="831850" y="1709740"/>
            <a:ext cx="10515600" cy="2852737"/>
          </a:xfrm>
        </p:spPr>
        <p:txBody>
          <a:bodyPr anchor="b"/>
          <a:lstStyle>
            <a:lvl1pPr>
              <a:defRPr sz="6000"/>
            </a:lvl1pPr>
          </a:lstStyle>
          <a:p>
            <a:r>
              <a:rPr lang="zh-TW" altLang="en-US"/>
              <a:t>按一下以編輯母片標題樣式</a:t>
            </a:r>
          </a:p>
        </p:txBody>
      </p:sp>
      <p:sp>
        <p:nvSpPr>
          <p:cNvPr id="3" name="文字版面配置區 2">
            <a:extLst>
              <a:ext uri="{FF2B5EF4-FFF2-40B4-BE49-F238E27FC236}">
                <a16:creationId xmlns:a16="http://schemas.microsoft.com/office/drawing/2014/main" id="{EFF5048C-19C3-6C0E-A7DC-41953B17E6C1}"/>
              </a:ext>
            </a:extLst>
          </p:cNvPr>
          <p:cNvSpPr>
            <a:spLocks noGrp="1"/>
          </p:cNvSpPr>
          <p:nvPr>
            <p:ph type="body" idx="1"/>
          </p:nvPr>
        </p:nvSpPr>
        <p:spPr>
          <a:xfrm>
            <a:off x="831850" y="4589465"/>
            <a:ext cx="10515600" cy="1500187"/>
          </a:xfrm>
        </p:spPr>
        <p:txBody>
          <a:bodyPr/>
          <a:lstStyle>
            <a:lvl1pPr marL="0" indent="0">
              <a:buNone/>
              <a:defRPr sz="2400">
                <a:solidFill>
                  <a:schemeClr val="tx1">
                    <a:tint val="75000"/>
                  </a:schemeClr>
                </a:solidFill>
              </a:defRPr>
            </a:lvl1pPr>
            <a:lvl2pPr marL="457211" indent="0">
              <a:buNone/>
              <a:defRPr sz="2000">
                <a:solidFill>
                  <a:schemeClr val="tx1">
                    <a:tint val="75000"/>
                  </a:schemeClr>
                </a:solidFill>
              </a:defRPr>
            </a:lvl2pPr>
            <a:lvl3pPr marL="914423" indent="0">
              <a:buNone/>
              <a:defRPr sz="1801">
                <a:solidFill>
                  <a:schemeClr val="tx1">
                    <a:tint val="75000"/>
                  </a:schemeClr>
                </a:solidFill>
              </a:defRPr>
            </a:lvl3pPr>
            <a:lvl4pPr marL="1371634" indent="0">
              <a:buNone/>
              <a:defRPr sz="1600">
                <a:solidFill>
                  <a:schemeClr val="tx1">
                    <a:tint val="75000"/>
                  </a:schemeClr>
                </a:solidFill>
              </a:defRPr>
            </a:lvl4pPr>
            <a:lvl5pPr marL="1828846" indent="0">
              <a:buNone/>
              <a:defRPr sz="1600">
                <a:solidFill>
                  <a:schemeClr val="tx1">
                    <a:tint val="75000"/>
                  </a:schemeClr>
                </a:solidFill>
              </a:defRPr>
            </a:lvl5pPr>
            <a:lvl6pPr marL="2286057" indent="0">
              <a:buNone/>
              <a:defRPr sz="1600">
                <a:solidFill>
                  <a:schemeClr val="tx1">
                    <a:tint val="75000"/>
                  </a:schemeClr>
                </a:solidFill>
              </a:defRPr>
            </a:lvl6pPr>
            <a:lvl7pPr marL="2743269" indent="0">
              <a:buNone/>
              <a:defRPr sz="1600">
                <a:solidFill>
                  <a:schemeClr val="tx1">
                    <a:tint val="75000"/>
                  </a:schemeClr>
                </a:solidFill>
              </a:defRPr>
            </a:lvl7pPr>
            <a:lvl8pPr marL="3200480" indent="0">
              <a:buNone/>
              <a:defRPr sz="1600">
                <a:solidFill>
                  <a:schemeClr val="tx1">
                    <a:tint val="75000"/>
                  </a:schemeClr>
                </a:solidFill>
              </a:defRPr>
            </a:lvl8pPr>
            <a:lvl9pPr marL="3657691" indent="0">
              <a:buNone/>
              <a:defRPr sz="1600">
                <a:solidFill>
                  <a:schemeClr val="tx1">
                    <a:tint val="75000"/>
                  </a:schemeClr>
                </a:solidFill>
              </a:defRPr>
            </a:lvl9pPr>
          </a:lstStyle>
          <a:p>
            <a:pPr lvl="0"/>
            <a:r>
              <a:rPr lang="zh-TW" altLang="en-US"/>
              <a:t>按一下以編輯母片文字樣式</a:t>
            </a:r>
          </a:p>
        </p:txBody>
      </p:sp>
      <p:sp>
        <p:nvSpPr>
          <p:cNvPr id="4" name="日期版面配置區 3">
            <a:extLst>
              <a:ext uri="{FF2B5EF4-FFF2-40B4-BE49-F238E27FC236}">
                <a16:creationId xmlns:a16="http://schemas.microsoft.com/office/drawing/2014/main" id="{223B3B80-4CBC-67EB-2634-8202E84864BE}"/>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5" name="頁尾版面配置區 4">
            <a:extLst>
              <a:ext uri="{FF2B5EF4-FFF2-40B4-BE49-F238E27FC236}">
                <a16:creationId xmlns:a16="http://schemas.microsoft.com/office/drawing/2014/main" id="{6044ABEC-9BA6-A9D8-2A93-20EBF81DDBFC}"/>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id="{6EB5B7D7-48CD-C1CA-8672-E76ADC04A859}"/>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8608801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個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42EC41B9-3620-98D3-1139-D47D1497E3B2}"/>
              </a:ext>
            </a:extLst>
          </p:cNvPr>
          <p:cNvSpPr>
            <a:spLocks noGrp="1"/>
          </p:cNvSpPr>
          <p:nvPr>
            <p:ph type="title"/>
          </p:nvPr>
        </p:nvSpPr>
        <p:spPr/>
        <p:txBody>
          <a:bodyPr/>
          <a:lstStyle/>
          <a:p>
            <a:r>
              <a:rPr lang="zh-TW" altLang="en-US"/>
              <a:t>按一下以編輯母片標題樣式</a:t>
            </a:r>
          </a:p>
        </p:txBody>
      </p:sp>
      <p:sp>
        <p:nvSpPr>
          <p:cNvPr id="3" name="內容版面配置區 2">
            <a:extLst>
              <a:ext uri="{FF2B5EF4-FFF2-40B4-BE49-F238E27FC236}">
                <a16:creationId xmlns:a16="http://schemas.microsoft.com/office/drawing/2014/main" id="{AD7FEDA2-EBC0-DC49-BD9A-222B5110E482}"/>
              </a:ext>
            </a:extLst>
          </p:cNvPr>
          <p:cNvSpPr>
            <a:spLocks noGrp="1"/>
          </p:cNvSpPr>
          <p:nvPr>
            <p:ph sz="half" idx="1"/>
          </p:nvPr>
        </p:nvSpPr>
        <p:spPr>
          <a:xfrm>
            <a:off x="838201" y="1825625"/>
            <a:ext cx="51816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a:extLst>
              <a:ext uri="{FF2B5EF4-FFF2-40B4-BE49-F238E27FC236}">
                <a16:creationId xmlns:a16="http://schemas.microsoft.com/office/drawing/2014/main" id="{7962BE70-F372-C7CA-29CA-93BA1BA99968}"/>
              </a:ext>
            </a:extLst>
          </p:cNvPr>
          <p:cNvSpPr>
            <a:spLocks noGrp="1"/>
          </p:cNvSpPr>
          <p:nvPr>
            <p:ph sz="half" idx="2"/>
          </p:nvPr>
        </p:nvSpPr>
        <p:spPr>
          <a:xfrm>
            <a:off x="6172201" y="1825625"/>
            <a:ext cx="51816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日期版面配置區 4">
            <a:extLst>
              <a:ext uri="{FF2B5EF4-FFF2-40B4-BE49-F238E27FC236}">
                <a16:creationId xmlns:a16="http://schemas.microsoft.com/office/drawing/2014/main" id="{E01BA50D-2C36-3238-22F4-58EF19E1A648}"/>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6" name="頁尾版面配置區 5">
            <a:extLst>
              <a:ext uri="{FF2B5EF4-FFF2-40B4-BE49-F238E27FC236}">
                <a16:creationId xmlns:a16="http://schemas.microsoft.com/office/drawing/2014/main" id="{063F4F80-4139-D177-8CAA-5E7C19908E5A}"/>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id="{D6CA7437-E428-B89F-3C15-E3CBFD5930D5}"/>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6939574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FD29C377-77EF-FD9E-D2CB-B87F2A2F88B0}"/>
              </a:ext>
            </a:extLst>
          </p:cNvPr>
          <p:cNvSpPr>
            <a:spLocks noGrp="1"/>
          </p:cNvSpPr>
          <p:nvPr>
            <p:ph type="title"/>
          </p:nvPr>
        </p:nvSpPr>
        <p:spPr>
          <a:xfrm>
            <a:off x="839789" y="365127"/>
            <a:ext cx="10515600" cy="1325563"/>
          </a:xfrm>
        </p:spPr>
        <p:txBody>
          <a:bodyPr/>
          <a:lstStyle/>
          <a:p>
            <a:r>
              <a:rPr lang="zh-TW" altLang="en-US"/>
              <a:t>按一下以編輯母片標題樣式</a:t>
            </a:r>
          </a:p>
        </p:txBody>
      </p:sp>
      <p:sp>
        <p:nvSpPr>
          <p:cNvPr id="3" name="文字版面配置區 2">
            <a:extLst>
              <a:ext uri="{FF2B5EF4-FFF2-40B4-BE49-F238E27FC236}">
                <a16:creationId xmlns:a16="http://schemas.microsoft.com/office/drawing/2014/main" id="{0C2D76E9-65F6-7ED5-2E55-5F662811F3B0}"/>
              </a:ext>
            </a:extLst>
          </p:cNvPr>
          <p:cNvSpPr>
            <a:spLocks noGrp="1"/>
          </p:cNvSpPr>
          <p:nvPr>
            <p:ph type="body" idx="1"/>
          </p:nvPr>
        </p:nvSpPr>
        <p:spPr>
          <a:xfrm>
            <a:off x="839788" y="1681163"/>
            <a:ext cx="5157787" cy="823912"/>
          </a:xfrm>
        </p:spPr>
        <p:txBody>
          <a:bodyPr anchor="b"/>
          <a:lstStyle>
            <a:lvl1pPr marL="0" indent="0">
              <a:buNone/>
              <a:defRPr sz="2400" b="1"/>
            </a:lvl1pPr>
            <a:lvl2pPr marL="457211" indent="0">
              <a:buNone/>
              <a:defRPr sz="2000" b="1"/>
            </a:lvl2pPr>
            <a:lvl3pPr marL="914423" indent="0">
              <a:buNone/>
              <a:defRPr sz="1801" b="1"/>
            </a:lvl3pPr>
            <a:lvl4pPr marL="1371634" indent="0">
              <a:buNone/>
              <a:defRPr sz="1600" b="1"/>
            </a:lvl4pPr>
            <a:lvl5pPr marL="1828846" indent="0">
              <a:buNone/>
              <a:defRPr sz="1600" b="1"/>
            </a:lvl5pPr>
            <a:lvl6pPr marL="2286057" indent="0">
              <a:buNone/>
              <a:defRPr sz="1600" b="1"/>
            </a:lvl6pPr>
            <a:lvl7pPr marL="2743269" indent="0">
              <a:buNone/>
              <a:defRPr sz="1600" b="1"/>
            </a:lvl7pPr>
            <a:lvl8pPr marL="3200480" indent="0">
              <a:buNone/>
              <a:defRPr sz="1600" b="1"/>
            </a:lvl8pPr>
            <a:lvl9pPr marL="3657691" indent="0">
              <a:buNone/>
              <a:defRPr sz="1600" b="1"/>
            </a:lvl9pPr>
          </a:lstStyle>
          <a:p>
            <a:pPr lvl="0"/>
            <a:r>
              <a:rPr lang="zh-TW" altLang="en-US"/>
              <a:t>按一下以編輯母片文字樣式</a:t>
            </a:r>
          </a:p>
        </p:txBody>
      </p:sp>
      <p:sp>
        <p:nvSpPr>
          <p:cNvPr id="4" name="內容版面配置區 3">
            <a:extLst>
              <a:ext uri="{FF2B5EF4-FFF2-40B4-BE49-F238E27FC236}">
                <a16:creationId xmlns:a16="http://schemas.microsoft.com/office/drawing/2014/main" id="{BBF4B6C6-646F-8CEF-FF4A-9725EC7CA6CA}"/>
              </a:ext>
            </a:extLst>
          </p:cNvPr>
          <p:cNvSpPr>
            <a:spLocks noGrp="1"/>
          </p:cNvSpPr>
          <p:nvPr>
            <p:ph sz="half" idx="2"/>
          </p:nvPr>
        </p:nvSpPr>
        <p:spPr>
          <a:xfrm>
            <a:off x="839788" y="2505075"/>
            <a:ext cx="5157787"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文字版面配置區 4">
            <a:extLst>
              <a:ext uri="{FF2B5EF4-FFF2-40B4-BE49-F238E27FC236}">
                <a16:creationId xmlns:a16="http://schemas.microsoft.com/office/drawing/2014/main" id="{6118A533-3552-A715-3A49-0B186836B18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11" indent="0">
              <a:buNone/>
              <a:defRPr sz="2000" b="1"/>
            </a:lvl2pPr>
            <a:lvl3pPr marL="914423" indent="0">
              <a:buNone/>
              <a:defRPr sz="1801" b="1"/>
            </a:lvl3pPr>
            <a:lvl4pPr marL="1371634" indent="0">
              <a:buNone/>
              <a:defRPr sz="1600" b="1"/>
            </a:lvl4pPr>
            <a:lvl5pPr marL="1828846" indent="0">
              <a:buNone/>
              <a:defRPr sz="1600" b="1"/>
            </a:lvl5pPr>
            <a:lvl6pPr marL="2286057" indent="0">
              <a:buNone/>
              <a:defRPr sz="1600" b="1"/>
            </a:lvl6pPr>
            <a:lvl7pPr marL="2743269" indent="0">
              <a:buNone/>
              <a:defRPr sz="1600" b="1"/>
            </a:lvl7pPr>
            <a:lvl8pPr marL="3200480" indent="0">
              <a:buNone/>
              <a:defRPr sz="1600" b="1"/>
            </a:lvl8pPr>
            <a:lvl9pPr marL="3657691" indent="0">
              <a:buNone/>
              <a:defRPr sz="1600" b="1"/>
            </a:lvl9pPr>
          </a:lstStyle>
          <a:p>
            <a:pPr lvl="0"/>
            <a:r>
              <a:rPr lang="zh-TW" altLang="en-US"/>
              <a:t>按一下以編輯母片文字樣式</a:t>
            </a:r>
          </a:p>
        </p:txBody>
      </p:sp>
      <p:sp>
        <p:nvSpPr>
          <p:cNvPr id="6" name="內容版面配置區 5">
            <a:extLst>
              <a:ext uri="{FF2B5EF4-FFF2-40B4-BE49-F238E27FC236}">
                <a16:creationId xmlns:a16="http://schemas.microsoft.com/office/drawing/2014/main" id="{BBD4DE49-6463-0586-4592-6F71F0DD8735}"/>
              </a:ext>
            </a:extLst>
          </p:cNvPr>
          <p:cNvSpPr>
            <a:spLocks noGrp="1"/>
          </p:cNvSpPr>
          <p:nvPr>
            <p:ph sz="quarter" idx="4"/>
          </p:nvPr>
        </p:nvSpPr>
        <p:spPr>
          <a:xfrm>
            <a:off x="6172200" y="2505075"/>
            <a:ext cx="5183188"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7" name="日期版面配置區 6">
            <a:extLst>
              <a:ext uri="{FF2B5EF4-FFF2-40B4-BE49-F238E27FC236}">
                <a16:creationId xmlns:a16="http://schemas.microsoft.com/office/drawing/2014/main" id="{77B825B3-AA60-FC84-B81E-D5685EC0B879}"/>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8" name="頁尾版面配置區 7">
            <a:extLst>
              <a:ext uri="{FF2B5EF4-FFF2-40B4-BE49-F238E27FC236}">
                <a16:creationId xmlns:a16="http://schemas.microsoft.com/office/drawing/2014/main" id="{C690080E-AC6D-3798-6AD2-3DE8F00EAEBC}"/>
              </a:ext>
            </a:extLst>
          </p:cNvPr>
          <p:cNvSpPr>
            <a:spLocks noGrp="1"/>
          </p:cNvSpPr>
          <p:nvPr>
            <p:ph type="ftr" sz="quarter" idx="11"/>
          </p:nvPr>
        </p:nvSpPr>
        <p:spPr/>
        <p:txBody>
          <a:bodyPr/>
          <a:lstStyle/>
          <a:p>
            <a:endParaRPr lang="zh-TW" altLang="en-US"/>
          </a:p>
        </p:txBody>
      </p:sp>
      <p:sp>
        <p:nvSpPr>
          <p:cNvPr id="9" name="投影片編號版面配置區 8">
            <a:extLst>
              <a:ext uri="{FF2B5EF4-FFF2-40B4-BE49-F238E27FC236}">
                <a16:creationId xmlns:a16="http://schemas.microsoft.com/office/drawing/2014/main" id="{D462272A-20A4-37A8-9C77-F748EBC6721B}"/>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4368438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2392C47-9B17-25FA-70B2-4FA33A4F8811}"/>
              </a:ext>
            </a:extLst>
          </p:cNvPr>
          <p:cNvSpPr>
            <a:spLocks noGrp="1"/>
          </p:cNvSpPr>
          <p:nvPr>
            <p:ph type="title"/>
          </p:nvPr>
        </p:nvSpPr>
        <p:spPr/>
        <p:txBody>
          <a:bodyPr/>
          <a:lstStyle/>
          <a:p>
            <a:r>
              <a:rPr lang="zh-TW" altLang="en-US"/>
              <a:t>按一下以編輯母片標題樣式</a:t>
            </a:r>
          </a:p>
        </p:txBody>
      </p:sp>
      <p:sp>
        <p:nvSpPr>
          <p:cNvPr id="3" name="日期版面配置區 2">
            <a:extLst>
              <a:ext uri="{FF2B5EF4-FFF2-40B4-BE49-F238E27FC236}">
                <a16:creationId xmlns:a16="http://schemas.microsoft.com/office/drawing/2014/main" id="{45F56BE4-4BD6-EE85-8CE5-BD198340E834}"/>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4" name="頁尾版面配置區 3">
            <a:extLst>
              <a:ext uri="{FF2B5EF4-FFF2-40B4-BE49-F238E27FC236}">
                <a16:creationId xmlns:a16="http://schemas.microsoft.com/office/drawing/2014/main" id="{32056688-2FD2-E058-4FD6-6C13847A4254}"/>
              </a:ext>
            </a:extLst>
          </p:cNvPr>
          <p:cNvSpPr>
            <a:spLocks noGrp="1"/>
          </p:cNvSpPr>
          <p:nvPr>
            <p:ph type="ftr" sz="quarter" idx="11"/>
          </p:nvPr>
        </p:nvSpPr>
        <p:spPr/>
        <p:txBody>
          <a:bodyPr/>
          <a:lstStyle/>
          <a:p>
            <a:endParaRPr lang="zh-TW" altLang="en-US"/>
          </a:p>
        </p:txBody>
      </p:sp>
      <p:sp>
        <p:nvSpPr>
          <p:cNvPr id="5" name="投影片編號版面配置區 4">
            <a:extLst>
              <a:ext uri="{FF2B5EF4-FFF2-40B4-BE49-F238E27FC236}">
                <a16:creationId xmlns:a16="http://schemas.microsoft.com/office/drawing/2014/main" id="{295FB087-A9BA-A2E7-E801-CD0729F94F21}"/>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1749347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id="{6D8C3BDF-DA6A-A63B-17F6-E2199737F973}"/>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3" name="頁尾版面配置區 2">
            <a:extLst>
              <a:ext uri="{FF2B5EF4-FFF2-40B4-BE49-F238E27FC236}">
                <a16:creationId xmlns:a16="http://schemas.microsoft.com/office/drawing/2014/main" id="{9BC9BFBF-84D1-38F1-5FCB-F379264E1E6E}"/>
              </a:ext>
            </a:extLst>
          </p:cNvPr>
          <p:cNvSpPr>
            <a:spLocks noGrp="1"/>
          </p:cNvSpPr>
          <p:nvPr>
            <p:ph type="ftr" sz="quarter" idx="11"/>
          </p:nvPr>
        </p:nvSpPr>
        <p:spPr/>
        <p:txBody>
          <a:bodyPr/>
          <a:lstStyle/>
          <a:p>
            <a:endParaRPr lang="zh-TW" altLang="en-US"/>
          </a:p>
        </p:txBody>
      </p:sp>
      <p:sp>
        <p:nvSpPr>
          <p:cNvPr id="4" name="投影片編號版面配置區 3">
            <a:extLst>
              <a:ext uri="{FF2B5EF4-FFF2-40B4-BE49-F238E27FC236}">
                <a16:creationId xmlns:a16="http://schemas.microsoft.com/office/drawing/2014/main" id="{2556072A-5400-E9E3-201D-D0112A86B59D}"/>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40993271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輔助字幕的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B6F930B1-1349-DD31-41D0-4268D7F5B446}"/>
              </a:ext>
            </a:extLst>
          </p:cNvPr>
          <p:cNvSpPr>
            <a:spLocks noGrp="1"/>
          </p:cNvSpPr>
          <p:nvPr>
            <p:ph type="title"/>
          </p:nvPr>
        </p:nvSpPr>
        <p:spPr>
          <a:xfrm>
            <a:off x="839789" y="457200"/>
            <a:ext cx="3932238" cy="1600200"/>
          </a:xfrm>
        </p:spPr>
        <p:txBody>
          <a:bodyPr anchor="b"/>
          <a:lstStyle>
            <a:lvl1pPr>
              <a:defRPr sz="3200"/>
            </a:lvl1pPr>
          </a:lstStyle>
          <a:p>
            <a:r>
              <a:rPr lang="zh-TW" altLang="en-US"/>
              <a:t>按一下以編輯母片標題樣式</a:t>
            </a:r>
          </a:p>
        </p:txBody>
      </p:sp>
      <p:sp>
        <p:nvSpPr>
          <p:cNvPr id="3" name="內容版面配置區 2">
            <a:extLst>
              <a:ext uri="{FF2B5EF4-FFF2-40B4-BE49-F238E27FC236}">
                <a16:creationId xmlns:a16="http://schemas.microsoft.com/office/drawing/2014/main" id="{39F14F9B-E31F-D82C-1F95-AB7A77D3E906}"/>
              </a:ext>
            </a:extLst>
          </p:cNvPr>
          <p:cNvSpPr>
            <a:spLocks noGrp="1"/>
          </p:cNvSpPr>
          <p:nvPr>
            <p:ph idx="1"/>
          </p:nvPr>
        </p:nvSpPr>
        <p:spPr>
          <a:xfrm>
            <a:off x="5183188" y="987427"/>
            <a:ext cx="6172201"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文字版面配置區 3">
            <a:extLst>
              <a:ext uri="{FF2B5EF4-FFF2-40B4-BE49-F238E27FC236}">
                <a16:creationId xmlns:a16="http://schemas.microsoft.com/office/drawing/2014/main" id="{6C6D0970-C37A-78BE-AE0C-6E4E917C2CFD}"/>
              </a:ext>
            </a:extLst>
          </p:cNvPr>
          <p:cNvSpPr>
            <a:spLocks noGrp="1"/>
          </p:cNvSpPr>
          <p:nvPr>
            <p:ph type="body" sz="half" idx="2"/>
          </p:nvPr>
        </p:nvSpPr>
        <p:spPr>
          <a:xfrm>
            <a:off x="839789" y="2057400"/>
            <a:ext cx="3932238" cy="3811588"/>
          </a:xfrm>
        </p:spPr>
        <p:txBody>
          <a:bodyPr/>
          <a:lstStyle>
            <a:lvl1pPr marL="0" indent="0">
              <a:buNone/>
              <a:defRPr sz="1600"/>
            </a:lvl1pPr>
            <a:lvl2pPr marL="457211" indent="0">
              <a:buNone/>
              <a:defRPr sz="1401"/>
            </a:lvl2pPr>
            <a:lvl3pPr marL="914423" indent="0">
              <a:buNone/>
              <a:defRPr sz="1200"/>
            </a:lvl3pPr>
            <a:lvl4pPr marL="1371634" indent="0">
              <a:buNone/>
              <a:defRPr sz="1001"/>
            </a:lvl4pPr>
            <a:lvl5pPr marL="1828846" indent="0">
              <a:buNone/>
              <a:defRPr sz="1001"/>
            </a:lvl5pPr>
            <a:lvl6pPr marL="2286057" indent="0">
              <a:buNone/>
              <a:defRPr sz="1001"/>
            </a:lvl6pPr>
            <a:lvl7pPr marL="2743269" indent="0">
              <a:buNone/>
              <a:defRPr sz="1001"/>
            </a:lvl7pPr>
            <a:lvl8pPr marL="3200480" indent="0">
              <a:buNone/>
              <a:defRPr sz="1001"/>
            </a:lvl8pPr>
            <a:lvl9pPr marL="3657691" indent="0">
              <a:buNone/>
              <a:defRPr sz="1001"/>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id="{23CC53AB-13E0-E492-8286-47C4050AFB63}"/>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6" name="頁尾版面配置區 5">
            <a:extLst>
              <a:ext uri="{FF2B5EF4-FFF2-40B4-BE49-F238E27FC236}">
                <a16:creationId xmlns:a16="http://schemas.microsoft.com/office/drawing/2014/main" id="{7EA81491-9762-7ECB-DDDE-4804735BA78C}"/>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id="{7059DE6D-E82C-F4BF-A2ED-E8FF1D90129A}"/>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5576099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輔助字幕的圖片">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18988D41-F25F-A0FF-8BDE-05304393DDD9}"/>
              </a:ext>
            </a:extLst>
          </p:cNvPr>
          <p:cNvSpPr>
            <a:spLocks noGrp="1"/>
          </p:cNvSpPr>
          <p:nvPr>
            <p:ph type="title"/>
          </p:nvPr>
        </p:nvSpPr>
        <p:spPr>
          <a:xfrm>
            <a:off x="839789" y="457200"/>
            <a:ext cx="3932238" cy="1600200"/>
          </a:xfrm>
        </p:spPr>
        <p:txBody>
          <a:bodyPr anchor="b"/>
          <a:lstStyle>
            <a:lvl1pPr>
              <a:defRPr sz="3200"/>
            </a:lvl1pPr>
          </a:lstStyle>
          <a:p>
            <a:r>
              <a:rPr lang="zh-TW" altLang="en-US"/>
              <a:t>按一下以編輯母片標題樣式</a:t>
            </a:r>
          </a:p>
        </p:txBody>
      </p:sp>
      <p:sp>
        <p:nvSpPr>
          <p:cNvPr id="3" name="圖片版面配置區 2">
            <a:extLst>
              <a:ext uri="{FF2B5EF4-FFF2-40B4-BE49-F238E27FC236}">
                <a16:creationId xmlns:a16="http://schemas.microsoft.com/office/drawing/2014/main" id="{DD80249F-DB9B-D96F-2711-847196D56D6E}"/>
              </a:ext>
            </a:extLst>
          </p:cNvPr>
          <p:cNvSpPr>
            <a:spLocks noGrp="1"/>
          </p:cNvSpPr>
          <p:nvPr>
            <p:ph type="pic" idx="1"/>
          </p:nvPr>
        </p:nvSpPr>
        <p:spPr>
          <a:xfrm>
            <a:off x="5183188" y="987427"/>
            <a:ext cx="6172201" cy="4873625"/>
          </a:xfrm>
        </p:spPr>
        <p:txBody>
          <a:bodyPr/>
          <a:lstStyle>
            <a:lvl1pPr marL="0" indent="0">
              <a:buNone/>
              <a:defRPr sz="3200"/>
            </a:lvl1pPr>
            <a:lvl2pPr marL="457211" indent="0">
              <a:buNone/>
              <a:defRPr sz="2800"/>
            </a:lvl2pPr>
            <a:lvl3pPr marL="914423" indent="0">
              <a:buNone/>
              <a:defRPr sz="2400"/>
            </a:lvl3pPr>
            <a:lvl4pPr marL="1371634" indent="0">
              <a:buNone/>
              <a:defRPr sz="2000"/>
            </a:lvl4pPr>
            <a:lvl5pPr marL="1828846" indent="0">
              <a:buNone/>
              <a:defRPr sz="2000"/>
            </a:lvl5pPr>
            <a:lvl6pPr marL="2286057" indent="0">
              <a:buNone/>
              <a:defRPr sz="2000"/>
            </a:lvl6pPr>
            <a:lvl7pPr marL="2743269" indent="0">
              <a:buNone/>
              <a:defRPr sz="2000"/>
            </a:lvl7pPr>
            <a:lvl8pPr marL="3200480" indent="0">
              <a:buNone/>
              <a:defRPr sz="2000"/>
            </a:lvl8pPr>
            <a:lvl9pPr marL="3657691" indent="0">
              <a:buNone/>
              <a:defRPr sz="2000"/>
            </a:lvl9pPr>
          </a:lstStyle>
          <a:p>
            <a:endParaRPr lang="zh-TW" altLang="en-US"/>
          </a:p>
        </p:txBody>
      </p:sp>
      <p:sp>
        <p:nvSpPr>
          <p:cNvPr id="4" name="文字版面配置區 3">
            <a:extLst>
              <a:ext uri="{FF2B5EF4-FFF2-40B4-BE49-F238E27FC236}">
                <a16:creationId xmlns:a16="http://schemas.microsoft.com/office/drawing/2014/main" id="{5F074057-3AA6-4439-C342-79F91533C168}"/>
              </a:ext>
            </a:extLst>
          </p:cNvPr>
          <p:cNvSpPr>
            <a:spLocks noGrp="1"/>
          </p:cNvSpPr>
          <p:nvPr>
            <p:ph type="body" sz="half" idx="2"/>
          </p:nvPr>
        </p:nvSpPr>
        <p:spPr>
          <a:xfrm>
            <a:off x="839789" y="2057400"/>
            <a:ext cx="3932238" cy="3811588"/>
          </a:xfrm>
        </p:spPr>
        <p:txBody>
          <a:bodyPr/>
          <a:lstStyle>
            <a:lvl1pPr marL="0" indent="0">
              <a:buNone/>
              <a:defRPr sz="1600"/>
            </a:lvl1pPr>
            <a:lvl2pPr marL="457211" indent="0">
              <a:buNone/>
              <a:defRPr sz="1401"/>
            </a:lvl2pPr>
            <a:lvl3pPr marL="914423" indent="0">
              <a:buNone/>
              <a:defRPr sz="1200"/>
            </a:lvl3pPr>
            <a:lvl4pPr marL="1371634" indent="0">
              <a:buNone/>
              <a:defRPr sz="1001"/>
            </a:lvl4pPr>
            <a:lvl5pPr marL="1828846" indent="0">
              <a:buNone/>
              <a:defRPr sz="1001"/>
            </a:lvl5pPr>
            <a:lvl6pPr marL="2286057" indent="0">
              <a:buNone/>
              <a:defRPr sz="1001"/>
            </a:lvl6pPr>
            <a:lvl7pPr marL="2743269" indent="0">
              <a:buNone/>
              <a:defRPr sz="1001"/>
            </a:lvl7pPr>
            <a:lvl8pPr marL="3200480" indent="0">
              <a:buNone/>
              <a:defRPr sz="1001"/>
            </a:lvl8pPr>
            <a:lvl9pPr marL="3657691" indent="0">
              <a:buNone/>
              <a:defRPr sz="1001"/>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id="{1572FCA5-7547-9571-7D3E-A2800A629D1F}"/>
              </a:ext>
            </a:extLst>
          </p:cNvPr>
          <p:cNvSpPr>
            <a:spLocks noGrp="1"/>
          </p:cNvSpPr>
          <p:nvPr>
            <p:ph type="dt" sz="half" idx="10"/>
          </p:nvPr>
        </p:nvSpPr>
        <p:spPr/>
        <p:txBody>
          <a:bodyPr/>
          <a:lstStyle/>
          <a:p>
            <a:fld id="{EADDBBF5-29C5-4464-8B06-9BCA3FE0C239}" type="datetimeFigureOut">
              <a:rPr lang="zh-TW" altLang="en-US" smtClean="0"/>
              <a:t>2025/9/23</a:t>
            </a:fld>
            <a:endParaRPr lang="zh-TW" altLang="en-US"/>
          </a:p>
        </p:txBody>
      </p:sp>
      <p:sp>
        <p:nvSpPr>
          <p:cNvPr id="6" name="頁尾版面配置區 5">
            <a:extLst>
              <a:ext uri="{FF2B5EF4-FFF2-40B4-BE49-F238E27FC236}">
                <a16:creationId xmlns:a16="http://schemas.microsoft.com/office/drawing/2014/main" id="{9B5E5EFF-6670-B6E8-FCB9-6664C9C69CD6}"/>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id="{C24A9829-6B70-3A79-0CC5-829ADBCCF947}"/>
              </a:ext>
            </a:extLst>
          </p:cNvPr>
          <p:cNvSpPr>
            <a:spLocks noGrp="1"/>
          </p:cNvSpPr>
          <p:nvPr>
            <p:ph type="sldNum" sz="quarter" idx="12"/>
          </p:nvPr>
        </p:nvSpPr>
        <p:spPr/>
        <p:txBody>
          <a:body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29999506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a:extLst>
              <a:ext uri="{FF2B5EF4-FFF2-40B4-BE49-F238E27FC236}">
                <a16:creationId xmlns:a16="http://schemas.microsoft.com/office/drawing/2014/main" id="{4077A3C3-E2A8-06BA-4E97-04B9A35E5DB3}"/>
              </a:ext>
            </a:extLst>
          </p:cNvPr>
          <p:cNvSpPr>
            <a:spLocks noGrp="1"/>
          </p:cNvSpPr>
          <p:nvPr>
            <p:ph type="title"/>
          </p:nvPr>
        </p:nvSpPr>
        <p:spPr>
          <a:xfrm>
            <a:off x="838201" y="365127"/>
            <a:ext cx="10515600" cy="1325563"/>
          </a:xfrm>
          <a:prstGeom prst="rect">
            <a:avLst/>
          </a:prstGeom>
        </p:spPr>
        <p:txBody>
          <a:bodyPr vert="horz" lIns="91440" tIns="45720" rIns="91440" bIns="45720" rtlCol="0" anchor="ctr">
            <a:normAutofit/>
          </a:bodyPr>
          <a:lstStyle/>
          <a:p>
            <a:r>
              <a:rPr lang="zh-TW" altLang="en-US"/>
              <a:t>按一下以編輯母片標題樣式</a:t>
            </a:r>
          </a:p>
        </p:txBody>
      </p:sp>
      <p:sp>
        <p:nvSpPr>
          <p:cNvPr id="3" name="文字版面配置區 2">
            <a:extLst>
              <a:ext uri="{FF2B5EF4-FFF2-40B4-BE49-F238E27FC236}">
                <a16:creationId xmlns:a16="http://schemas.microsoft.com/office/drawing/2014/main" id="{4F8A531A-E4EE-980D-3018-78F2D7FEEF5B}"/>
              </a:ext>
            </a:extLst>
          </p:cNvPr>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id="{B3F4F5F8-8FFE-E08F-78F6-D24387119236}"/>
              </a:ext>
            </a:extLst>
          </p:cNvPr>
          <p:cNvSpPr>
            <a:spLocks noGrp="1"/>
          </p:cNvSpPr>
          <p:nvPr>
            <p:ph type="dt" sz="half" idx="2"/>
          </p:nvPr>
        </p:nvSpPr>
        <p:spPr>
          <a:xfrm>
            <a:off x="838201"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ADDBBF5-29C5-4464-8B06-9BCA3FE0C239}" type="datetimeFigureOut">
              <a:rPr lang="zh-TW" altLang="en-US" smtClean="0"/>
              <a:t>2025/9/23</a:t>
            </a:fld>
            <a:endParaRPr lang="zh-TW" altLang="en-US"/>
          </a:p>
        </p:txBody>
      </p:sp>
      <p:sp>
        <p:nvSpPr>
          <p:cNvPr id="5" name="頁尾版面配置區 4">
            <a:extLst>
              <a:ext uri="{FF2B5EF4-FFF2-40B4-BE49-F238E27FC236}">
                <a16:creationId xmlns:a16="http://schemas.microsoft.com/office/drawing/2014/main" id="{D1FD26D4-F1CB-9FE0-3D28-FD9B0B8E60FE}"/>
              </a:ext>
            </a:extLst>
          </p:cNvPr>
          <p:cNvSpPr>
            <a:spLocks noGrp="1"/>
          </p:cNvSpPr>
          <p:nvPr>
            <p:ph type="ftr" sz="quarter" idx="3"/>
          </p:nvPr>
        </p:nvSpPr>
        <p:spPr>
          <a:xfrm>
            <a:off x="4038601"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TW" altLang="en-US"/>
          </a:p>
        </p:txBody>
      </p:sp>
      <p:sp>
        <p:nvSpPr>
          <p:cNvPr id="6" name="投影片編號版面配置區 5">
            <a:extLst>
              <a:ext uri="{FF2B5EF4-FFF2-40B4-BE49-F238E27FC236}">
                <a16:creationId xmlns:a16="http://schemas.microsoft.com/office/drawing/2014/main" id="{0463D420-703B-884A-2320-B28C1E8273A3}"/>
              </a:ext>
            </a:extLst>
          </p:cNvPr>
          <p:cNvSpPr>
            <a:spLocks noGrp="1"/>
          </p:cNvSpPr>
          <p:nvPr>
            <p:ph type="sldNum" sz="quarter" idx="4"/>
          </p:nvPr>
        </p:nvSpPr>
        <p:spPr>
          <a:xfrm>
            <a:off x="8610601"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BC74BF9-9569-46E0-A341-4B9A61F4D167}" type="slidenum">
              <a:rPr lang="zh-TW" altLang="en-US" smtClean="0"/>
              <a:t>‹#›</a:t>
            </a:fld>
            <a:endParaRPr lang="zh-TW" altLang="en-US"/>
          </a:p>
        </p:txBody>
      </p:sp>
    </p:spTree>
    <p:extLst>
      <p:ext uri="{BB962C8B-B14F-4D97-AF65-F5344CB8AC3E}">
        <p14:creationId xmlns:p14="http://schemas.microsoft.com/office/powerpoint/2010/main" val="36900165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6" indent="-228606" algn="l" defTabSz="914423" rtl="0" eaLnBrk="1" latinLnBrk="0" hangingPunct="1">
        <a:lnSpc>
          <a:spcPct val="90000"/>
        </a:lnSpc>
        <a:spcBef>
          <a:spcPts val="1001"/>
        </a:spcBef>
        <a:buFont typeface="Arial" panose="020B0604020202020204" pitchFamily="34" charset="0"/>
        <a:buChar char="•"/>
        <a:defRPr sz="2800" kern="1200">
          <a:solidFill>
            <a:schemeClr val="tx1"/>
          </a:solidFill>
          <a:latin typeface="+mn-lt"/>
          <a:ea typeface="+mn-ea"/>
          <a:cs typeface="+mn-cs"/>
        </a:defRPr>
      </a:lvl1pPr>
      <a:lvl2pPr marL="685818" indent="-228606"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9" indent="-228606"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1"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4pPr>
      <a:lvl5pPr marL="2057452"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5pPr>
      <a:lvl6pPr marL="2514663"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6pPr>
      <a:lvl7pPr marL="2971875"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7pPr>
      <a:lvl8pPr marL="3429086"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8pPr>
      <a:lvl9pPr marL="3886298" indent="-228606" algn="l" defTabSz="914423"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9pPr>
    </p:bodyStyle>
    <p:otherStyle>
      <a:defPPr>
        <a:defRPr lang="zh-TW"/>
      </a:defPPr>
      <a:lvl1pPr marL="0" algn="l" defTabSz="914423" rtl="0" eaLnBrk="1" latinLnBrk="0" hangingPunct="1">
        <a:defRPr sz="1801" kern="1200">
          <a:solidFill>
            <a:schemeClr val="tx1"/>
          </a:solidFill>
          <a:latin typeface="+mn-lt"/>
          <a:ea typeface="+mn-ea"/>
          <a:cs typeface="+mn-cs"/>
        </a:defRPr>
      </a:lvl1pPr>
      <a:lvl2pPr marL="457211" algn="l" defTabSz="914423" rtl="0" eaLnBrk="1" latinLnBrk="0" hangingPunct="1">
        <a:defRPr sz="1801" kern="1200">
          <a:solidFill>
            <a:schemeClr val="tx1"/>
          </a:solidFill>
          <a:latin typeface="+mn-lt"/>
          <a:ea typeface="+mn-ea"/>
          <a:cs typeface="+mn-cs"/>
        </a:defRPr>
      </a:lvl2pPr>
      <a:lvl3pPr marL="914423" algn="l" defTabSz="914423" rtl="0" eaLnBrk="1" latinLnBrk="0" hangingPunct="1">
        <a:defRPr sz="1801" kern="1200">
          <a:solidFill>
            <a:schemeClr val="tx1"/>
          </a:solidFill>
          <a:latin typeface="+mn-lt"/>
          <a:ea typeface="+mn-ea"/>
          <a:cs typeface="+mn-cs"/>
        </a:defRPr>
      </a:lvl3pPr>
      <a:lvl4pPr marL="1371634" algn="l" defTabSz="914423" rtl="0" eaLnBrk="1" latinLnBrk="0" hangingPunct="1">
        <a:defRPr sz="1801" kern="1200">
          <a:solidFill>
            <a:schemeClr val="tx1"/>
          </a:solidFill>
          <a:latin typeface="+mn-lt"/>
          <a:ea typeface="+mn-ea"/>
          <a:cs typeface="+mn-cs"/>
        </a:defRPr>
      </a:lvl4pPr>
      <a:lvl5pPr marL="1828846" algn="l" defTabSz="914423" rtl="0" eaLnBrk="1" latinLnBrk="0" hangingPunct="1">
        <a:defRPr sz="1801" kern="1200">
          <a:solidFill>
            <a:schemeClr val="tx1"/>
          </a:solidFill>
          <a:latin typeface="+mn-lt"/>
          <a:ea typeface="+mn-ea"/>
          <a:cs typeface="+mn-cs"/>
        </a:defRPr>
      </a:lvl5pPr>
      <a:lvl6pPr marL="2286057" algn="l" defTabSz="914423" rtl="0" eaLnBrk="1" latinLnBrk="0" hangingPunct="1">
        <a:defRPr sz="1801" kern="1200">
          <a:solidFill>
            <a:schemeClr val="tx1"/>
          </a:solidFill>
          <a:latin typeface="+mn-lt"/>
          <a:ea typeface="+mn-ea"/>
          <a:cs typeface="+mn-cs"/>
        </a:defRPr>
      </a:lvl6pPr>
      <a:lvl7pPr marL="2743269" algn="l" defTabSz="914423" rtl="0" eaLnBrk="1" latinLnBrk="0" hangingPunct="1">
        <a:defRPr sz="1801" kern="1200">
          <a:solidFill>
            <a:schemeClr val="tx1"/>
          </a:solidFill>
          <a:latin typeface="+mn-lt"/>
          <a:ea typeface="+mn-ea"/>
          <a:cs typeface="+mn-cs"/>
        </a:defRPr>
      </a:lvl7pPr>
      <a:lvl8pPr marL="3200480" algn="l" defTabSz="914423" rtl="0" eaLnBrk="1" latinLnBrk="0" hangingPunct="1">
        <a:defRPr sz="1801" kern="1200">
          <a:solidFill>
            <a:schemeClr val="tx1"/>
          </a:solidFill>
          <a:latin typeface="+mn-lt"/>
          <a:ea typeface="+mn-ea"/>
          <a:cs typeface="+mn-cs"/>
        </a:defRPr>
      </a:lvl8pPr>
      <a:lvl9pPr marL="3657691" algn="l" defTabSz="914423" rtl="0" eaLnBrk="1" latinLnBrk="0" hangingPunct="1">
        <a:defRPr sz="180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hyperlink" Target="https://reurl.cc/RO4zW9" TargetMode="External"/><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19.png"/><Relationship Id="rId3" Type="http://schemas.microsoft.com/office/2007/relationships/hdphoto" Target="../media/hdphoto1.wdp"/><Relationship Id="rId7" Type="http://schemas.openxmlformats.org/officeDocument/2006/relationships/hyperlink" Target="https://reurl.cc/aarVOD" TargetMode="External"/><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jpeg"/><Relationship Id="rId11" Type="http://schemas.openxmlformats.org/officeDocument/2006/relationships/image" Target="../media/image5.png"/><Relationship Id="rId5" Type="http://schemas.openxmlformats.org/officeDocument/2006/relationships/hyperlink" Target="https://www.youtube.com/watch?v=R5e9reP99SY&amp;ab_channel=%E6%9E%97%E6%99%89%E7%B4%98" TargetMode="External"/><Relationship Id="rId10" Type="http://schemas.openxmlformats.org/officeDocument/2006/relationships/image" Target="../media/image8.png"/><Relationship Id="rId4" Type="http://schemas.openxmlformats.org/officeDocument/2006/relationships/image" Target="../media/image2.png"/><Relationship Id="rId9" Type="http://schemas.openxmlformats.org/officeDocument/2006/relationships/slide" Target="slide2.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20.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slide" Target="slide2.xml"/><Relationship Id="rId4" Type="http://schemas.openxmlformats.org/officeDocument/2006/relationships/image" Target="../media/image2.png"/><Relationship Id="rId9" Type="http://schemas.openxmlformats.org/officeDocument/2006/relationships/image" Target="../media/image6.png"/></Relationships>
</file>

<file path=ppt/slides/_rels/slide15.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07/relationships/hdphoto" Target="../media/hdphoto1.wdp"/><Relationship Id="rId7"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21.png"/><Relationship Id="rId4" Type="http://schemas.openxmlformats.org/officeDocument/2006/relationships/image" Target="../media/image2.png"/><Relationship Id="rId9" Type="http://schemas.openxmlformats.org/officeDocument/2006/relationships/image" Target="../media/image6.png"/></Relationships>
</file>

<file path=ppt/slides/_rels/slide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22.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slide" Target="slide2.xml"/><Relationship Id="rId10" Type="http://schemas.openxmlformats.org/officeDocument/2006/relationships/image" Target="../media/image6.png"/><Relationship Id="rId4" Type="http://schemas.openxmlformats.org/officeDocument/2006/relationships/image" Target="../media/image2.png"/><Relationship Id="rId9" Type="http://schemas.microsoft.com/office/2007/relationships/hdphoto" Target="../media/hdphoto3.wdp"/></Relationships>
</file>

<file path=ppt/slides/_rels/slide1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8.png"/><Relationship Id="rId2" Type="http://schemas.openxmlformats.org/officeDocument/2006/relationships/slideLayout" Target="../slideLayouts/slideLayout1.xml"/><Relationship Id="rId1" Type="http://schemas.openxmlformats.org/officeDocument/2006/relationships/video" Target="https://www.youtube.com/embed/53F_kbxBSUk?start=188&amp;feature=oembed" TargetMode="External"/><Relationship Id="rId6" Type="http://schemas.openxmlformats.org/officeDocument/2006/relationships/slide" Target="slide2.xml"/><Relationship Id="rId11" Type="http://schemas.openxmlformats.org/officeDocument/2006/relationships/image" Target="../media/image6.png"/><Relationship Id="rId5" Type="http://schemas.openxmlformats.org/officeDocument/2006/relationships/image" Target="../media/image2.png"/><Relationship Id="rId10" Type="http://schemas.openxmlformats.org/officeDocument/2006/relationships/hyperlink" Target="https://www.youtube.com/watch?v=53F_kbxBSUk&amp;t=188s&amp;ab_channel=%E6%96%B0%E5%B1%8B%E5%9C%8B%E5%B0%8F" TargetMode="External"/><Relationship Id="rId4" Type="http://schemas.microsoft.com/office/2007/relationships/hdphoto" Target="../media/hdphoto1.wdp"/><Relationship Id="rId9" Type="http://schemas.openxmlformats.org/officeDocument/2006/relationships/image" Target="../media/image23.jpeg"/></Relationships>
</file>

<file path=ppt/slides/_rels/slide19.xml.rels><?xml version="1.0" encoding="UTF-8" standalone="yes"?>
<Relationships xmlns="http://schemas.openxmlformats.org/package/2006/relationships"><Relationship Id="rId8" Type="http://schemas.openxmlformats.org/officeDocument/2006/relationships/image" Target="../media/image24.jp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slide" Target="slide2.xml"/><Relationship Id="rId4" Type="http://schemas.openxmlformats.org/officeDocument/2006/relationships/image" Target="../media/image2.png"/><Relationship Id="rId9" Type="http://schemas.openxmlformats.org/officeDocument/2006/relationships/image" Target="../media/image6.png"/></Relationships>
</file>

<file path=ppt/slides/_rels/slide2.xml.rels><?xml version="1.0" encoding="UTF-8" standalone="yes"?>
<Relationships xmlns="http://schemas.openxmlformats.org/package/2006/relationships"><Relationship Id="rId8" Type="http://schemas.openxmlformats.org/officeDocument/2006/relationships/slide" Target="slide14.xml"/><Relationship Id="rId13" Type="http://schemas.openxmlformats.org/officeDocument/2006/relationships/slide" Target="slide35.xml"/><Relationship Id="rId3" Type="http://schemas.microsoft.com/office/2007/relationships/hdphoto" Target="../media/hdphoto1.wdp"/><Relationship Id="rId7" Type="http://schemas.openxmlformats.org/officeDocument/2006/relationships/slide" Target="slide12.xml"/><Relationship Id="rId12" Type="http://schemas.openxmlformats.org/officeDocument/2006/relationships/slide" Target="slide33.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8.xml"/><Relationship Id="rId11" Type="http://schemas.openxmlformats.org/officeDocument/2006/relationships/slide" Target="slide30.xml"/><Relationship Id="rId5" Type="http://schemas.openxmlformats.org/officeDocument/2006/relationships/slide" Target="slide3.xml"/><Relationship Id="rId15" Type="http://schemas.openxmlformats.org/officeDocument/2006/relationships/image" Target="../media/image6.png"/><Relationship Id="rId10" Type="http://schemas.openxmlformats.org/officeDocument/2006/relationships/slide" Target="slide26.xml"/><Relationship Id="rId4" Type="http://schemas.openxmlformats.org/officeDocument/2006/relationships/image" Target="../media/image2.png"/><Relationship Id="rId9" Type="http://schemas.openxmlformats.org/officeDocument/2006/relationships/slide" Target="slide20.xml"/><Relationship Id="rId14" Type="http://schemas.openxmlformats.org/officeDocument/2006/relationships/image" Target="../media/image5.png"/></Relationships>
</file>

<file path=ppt/slides/_rels/slide20.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5.jpeg"/><Relationship Id="rId5" Type="http://schemas.openxmlformats.org/officeDocument/2006/relationships/hyperlink" Target="https://reurl.cc/vmDYQN"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26.png"/></Relationships>
</file>

<file path=ppt/slides/_rels/slide22.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7.jpeg"/><Relationship Id="rId11" Type="http://schemas.openxmlformats.org/officeDocument/2006/relationships/image" Target="../media/image6.png"/><Relationship Id="rId5" Type="http://schemas.openxmlformats.org/officeDocument/2006/relationships/hyperlink" Target="https://reurl.cc/LX3yea" TargetMode="External"/><Relationship Id="rId10" Type="http://schemas.openxmlformats.org/officeDocument/2006/relationships/image" Target="../media/image28.png"/><Relationship Id="rId4" Type="http://schemas.openxmlformats.org/officeDocument/2006/relationships/image" Target="../media/image2.png"/><Relationship Id="rId9" Type="http://schemas.openxmlformats.org/officeDocument/2006/relationships/image" Target="../media/image5.png"/></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9.jpeg"/><Relationship Id="rId5" Type="http://schemas.openxmlformats.org/officeDocument/2006/relationships/hyperlink" Target="https://reurl.cc/KXkmKj"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0.jpeg"/><Relationship Id="rId5" Type="http://schemas.openxmlformats.org/officeDocument/2006/relationships/hyperlink" Target="https://reurl.cc/GXVKmv"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27.xml.rels><?xml version="1.0" encoding="UTF-8" standalone="yes"?>
<Relationships xmlns="http://schemas.openxmlformats.org/package/2006/relationships"><Relationship Id="rId8" Type="http://schemas.openxmlformats.org/officeDocument/2006/relationships/image" Target="../media/image6.png"/><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slide" Target="slide2.xml"/><Relationship Id="rId4" Type="http://schemas.openxmlformats.org/officeDocument/2006/relationships/image" Target="../media/image2.png"/></Relationships>
</file>

<file path=ppt/slides/_rels/slide28.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hyperlink" Target="https://reurl.cc/aarOL9"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7.png"/><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30.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hyperlink" Target="https://reurl.cc/vm1bbk" TargetMode="External"/><Relationship Id="rId10" Type="http://schemas.openxmlformats.org/officeDocument/2006/relationships/image" Target="../media/image32.jpeg"/><Relationship Id="rId4" Type="http://schemas.openxmlformats.org/officeDocument/2006/relationships/image" Target="../media/image2.png"/><Relationship Id="rId9" Type="http://schemas.openxmlformats.org/officeDocument/2006/relationships/image" Target="../media/image8.png"/></Relationships>
</file>

<file path=ppt/slides/_rels/slide31.xml.rels><?xml version="1.0" encoding="UTF-8" standalone="yes"?>
<Relationships xmlns="http://schemas.openxmlformats.org/package/2006/relationships"><Relationship Id="rId8" Type="http://schemas.openxmlformats.org/officeDocument/2006/relationships/image" Target="../media/image34.jpeg"/><Relationship Id="rId3" Type="http://schemas.microsoft.com/office/2007/relationships/hdphoto" Target="../media/hdphoto1.wdp"/><Relationship Id="rId7" Type="http://schemas.openxmlformats.org/officeDocument/2006/relationships/hyperlink" Target="https://reurl.cc/GXV8zZ" TargetMode="External"/><Relationship Id="rId12"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3.jpeg"/><Relationship Id="rId11" Type="http://schemas.openxmlformats.org/officeDocument/2006/relationships/slide" Target="slide2.xml"/><Relationship Id="rId5" Type="http://schemas.openxmlformats.org/officeDocument/2006/relationships/hyperlink" Target="https://reurl.cc/lZVmbd" TargetMode="External"/><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image" Target="../media/image6.png"/></Relationships>
</file>

<file path=ppt/slides/_rels/slide3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8" Type="http://schemas.openxmlformats.org/officeDocument/2006/relationships/image" Target="../media/image37.png"/><Relationship Id="rId3" Type="http://schemas.microsoft.com/office/2007/relationships/hdphoto" Target="../media/hdphoto1.wdp"/><Relationship Id="rId7" Type="http://schemas.openxmlformats.org/officeDocument/2006/relationships/image" Target="../media/image36.png"/><Relationship Id="rId12"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kqdX23" TargetMode="External"/><Relationship Id="rId11" Type="http://schemas.openxmlformats.org/officeDocument/2006/relationships/image" Target="../media/image5.png"/><Relationship Id="rId5" Type="http://schemas.openxmlformats.org/officeDocument/2006/relationships/image" Target="../media/image35.jpeg"/><Relationship Id="rId10" Type="http://schemas.openxmlformats.org/officeDocument/2006/relationships/image" Target="../media/image8.png"/><Relationship Id="rId4" Type="http://schemas.openxmlformats.org/officeDocument/2006/relationships/image" Target="../media/image2.png"/><Relationship Id="rId9" Type="http://schemas.openxmlformats.org/officeDocument/2006/relationships/slide" Target="slide2.xml"/></Relationships>
</file>

<file path=ppt/slides/_rels/slide3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8" Type="http://schemas.openxmlformats.org/officeDocument/2006/relationships/hyperlink" Target="https://reurl.cc/LX3AOL" TargetMode="External"/><Relationship Id="rId13" Type="http://schemas.openxmlformats.org/officeDocument/2006/relationships/image" Target="../media/image8.png"/><Relationship Id="rId3" Type="http://schemas.microsoft.com/office/2007/relationships/hdphoto" Target="../media/hdphoto1.wdp"/><Relationship Id="rId7" Type="http://schemas.openxmlformats.org/officeDocument/2006/relationships/image" Target="../media/image38.jpeg"/><Relationship Id="rId12"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hyperlink" Target="https://reurl.cc/KXk0nM" TargetMode="External"/><Relationship Id="rId11" Type="http://schemas.openxmlformats.org/officeDocument/2006/relationships/image" Target="../media/image5.png"/><Relationship Id="rId5" Type="http://schemas.openxmlformats.org/officeDocument/2006/relationships/hyperlink" Target="https://reurl.cc/kqdX23"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39.jpeg"/></Relationships>
</file>

<file path=ppt/slides/_rels/slide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jpeg"/><Relationship Id="rId5" Type="http://schemas.openxmlformats.org/officeDocument/2006/relationships/hyperlink" Target="https://reurl.cc/Wqd5WL"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hyperlink" Target="https://reurl.cc/RO4pkg"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1.wdp"/><Relationship Id="rId7" Type="http://schemas.openxmlformats.org/officeDocument/2006/relationships/slide" Target="slide2.xml"/><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jpeg"/><Relationship Id="rId5" Type="http://schemas.openxmlformats.org/officeDocument/2006/relationships/hyperlink" Target="https://reurl.cc/28027O" TargetMode="External"/><Relationship Id="rId10" Type="http://schemas.openxmlformats.org/officeDocument/2006/relationships/image" Target="../media/image6.png"/><Relationship Id="rId4" Type="http://schemas.openxmlformats.org/officeDocument/2006/relationships/image" Target="../media/image2.png"/><Relationship Id="rId9" Type="http://schemas.openxmlformats.org/officeDocument/2006/relationships/image" Target="../media/image5.png"/></Relationships>
</file>

<file path=ppt/slides/_rels/slide7.xml.rels><?xml version="1.0" encoding="UTF-8" standalone="yes"?>
<Relationships xmlns="http://schemas.openxmlformats.org/package/2006/relationships"><Relationship Id="rId8" Type="http://schemas.openxmlformats.org/officeDocument/2006/relationships/slide" Target="slide2.xml"/><Relationship Id="rId13"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12.jpeg"/><Relationship Id="rId12" Type="http://schemas.openxmlformats.org/officeDocument/2006/relationships/hyperlink" Target="https://www.youtube.com/embed/YiIAgCgMJ70?feature=oembed&amp;fs=0" TargetMode="External"/><Relationship Id="rId2" Type="http://schemas.openxmlformats.org/officeDocument/2006/relationships/slideLayout" Target="../slideLayouts/slideLayout1.xml"/><Relationship Id="rId1" Type="http://schemas.openxmlformats.org/officeDocument/2006/relationships/video" Target="https://www.youtube.com/embed/YiIAgCgMJ70?feature=oembed" TargetMode="External"/><Relationship Id="rId6" Type="http://schemas.openxmlformats.org/officeDocument/2006/relationships/hyperlink" Target="https://reurl.cc/mZnV4V" TargetMode="External"/><Relationship Id="rId11" Type="http://schemas.openxmlformats.org/officeDocument/2006/relationships/image" Target="../media/image13.jpeg"/><Relationship Id="rId5" Type="http://schemas.openxmlformats.org/officeDocument/2006/relationships/image" Target="../media/image2.png"/><Relationship Id="rId10" Type="http://schemas.openxmlformats.org/officeDocument/2006/relationships/image" Target="../media/image5.png"/><Relationship Id="rId4" Type="http://schemas.microsoft.com/office/2007/relationships/hdphoto" Target="../media/hdphoto1.wdp"/><Relationship Id="rId9" Type="http://schemas.openxmlformats.org/officeDocument/2006/relationships/image" Target="../media/image8.png"/></Relationships>
</file>

<file path=ppt/slides/_rels/slide8.xml.rels><?xml version="1.0" encoding="UTF-8" standalone="yes"?>
<Relationships xmlns="http://schemas.openxmlformats.org/package/2006/relationships"><Relationship Id="rId8" Type="http://schemas.openxmlformats.org/officeDocument/2006/relationships/slide" Target="slide2.xml"/><Relationship Id="rId3" Type="http://schemas.microsoft.com/office/2007/relationships/hdphoto" Target="../media/hdphoto1.wdp"/><Relationship Id="rId7" Type="http://schemas.openxmlformats.org/officeDocument/2006/relationships/image" Target="../media/image15.jpe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jpeg"/><Relationship Id="rId11" Type="http://schemas.openxmlformats.org/officeDocument/2006/relationships/image" Target="../media/image6.png"/><Relationship Id="rId5" Type="http://schemas.openxmlformats.org/officeDocument/2006/relationships/hyperlink" Target="https://www.youtube.com/watch?v=mc-fsqTPei4&amp;t=58s&amp;ab_channel=TheHealth99" TargetMode="External"/><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image" Target="../media/image8.png"/></Relationships>
</file>

<file path=ppt/slides/_rels/slide9.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07/relationships/hdphoto" Target="../media/hdphoto1.wdp"/><Relationship Id="rId7"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16.jpeg"/><Relationship Id="rId4" Type="http://schemas.openxmlformats.org/officeDocument/2006/relationships/image" Target="../media/image2.png"/><Relationship Id="rId9"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dirty="0">
                  <a:solidFill>
                    <a:prstClr val="white"/>
                  </a:solidFill>
                  <a:latin typeface="jf open 粉圓 1.1" panose="020F0500000000000000" pitchFamily="34" charset="-120"/>
                  <a:ea typeface="jf open 粉圓 1.1" panose="020F0500000000000000" pitchFamily="34" charset="-120"/>
                </a:rPr>
                <a:t>健康促進暨營養教育宣導</a:t>
              </a:r>
              <a:endPar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endParaRP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dirty="0">
                  <a:solidFill>
                    <a:prstClr val="white"/>
                  </a:solidFill>
                  <a:latin typeface="jf open 粉圓 1.1" panose="020F0500000000000000" pitchFamily="34" charset="-120"/>
                  <a:ea typeface="jf open 粉圓 1.1" panose="020F0500000000000000" pitchFamily="34" charset="-120"/>
                </a:rPr>
                <a:t>新屋國小</a:t>
              </a:r>
              <a:endPar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endParaRP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23" name="文字方塊 22">
            <a:extLst>
              <a:ext uri="{FF2B5EF4-FFF2-40B4-BE49-F238E27FC236}">
                <a16:creationId xmlns:a16="http://schemas.microsoft.com/office/drawing/2014/main" id="{EF501B34-D1DA-3EFB-64C1-048516D38E4C}"/>
              </a:ext>
            </a:extLst>
          </p:cNvPr>
          <p:cNvSpPr txBox="1"/>
          <p:nvPr/>
        </p:nvSpPr>
        <p:spPr>
          <a:xfrm>
            <a:off x="658474" y="1213718"/>
            <a:ext cx="5109091" cy="4524315"/>
          </a:xfrm>
          <a:prstGeom prst="rect">
            <a:avLst/>
          </a:prstGeom>
          <a:noFill/>
        </p:spPr>
        <p:txBody>
          <a:bodyPr wrap="none" rtlCol="0">
            <a:spAutoFit/>
          </a:bodyPr>
          <a:lstStyle/>
          <a:p>
            <a:pPr algn="ctr"/>
            <a:r>
              <a:rPr lang="zh-TW" altLang="en-US" sz="9600" dirty="0">
                <a:ln w="38100">
                  <a:solidFill>
                    <a:sysClr val="windowText" lastClr="000000"/>
                  </a:solidFill>
                </a:ln>
                <a:solidFill>
                  <a:srgbClr val="FF6600"/>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健康促進</a:t>
            </a:r>
            <a:endParaRPr lang="en-US" altLang="zh-TW" sz="9600" dirty="0">
              <a:ln w="38100">
                <a:solidFill>
                  <a:sysClr val="windowText" lastClr="000000"/>
                </a:solidFill>
              </a:ln>
              <a:solidFill>
                <a:srgbClr val="FF6600"/>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gn="ctr"/>
            <a:r>
              <a:rPr lang="zh-TW" altLang="en-US" sz="9600" dirty="0">
                <a:ln w="38100">
                  <a:solidFill>
                    <a:sysClr val="windowText" lastClr="000000"/>
                  </a:solidFill>
                </a:ln>
                <a:solidFill>
                  <a:srgbClr val="FFCC00"/>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a:t>
            </a:r>
            <a:endParaRPr lang="en-US" altLang="zh-TW" sz="9600" dirty="0">
              <a:ln w="38100">
                <a:solidFill>
                  <a:sysClr val="windowText" lastClr="000000"/>
                </a:solidFill>
              </a:ln>
              <a:solidFill>
                <a:srgbClr val="FFCC00"/>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gn="ctr"/>
            <a:r>
              <a:rPr lang="zh-TW" altLang="en-US" sz="9600" dirty="0">
                <a:ln w="38100">
                  <a:solidFill>
                    <a:sysClr val="windowText" lastClr="000000"/>
                  </a:solidFill>
                </a:ln>
                <a:solidFill>
                  <a:schemeClr val="bg1"/>
                </a:solidFill>
                <a:effectLst>
                  <a:outerShdw blurRad="38100" dist="38100" dir="2700000" algn="tl">
                    <a:srgbClr val="000000">
                      <a:alpha val="43137"/>
                    </a:srgbClr>
                  </a:outerShdw>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宣導</a:t>
            </a:r>
          </a:p>
        </p:txBody>
      </p:sp>
      <p:pic>
        <p:nvPicPr>
          <p:cNvPr id="1028" name="Picture 4" descr="健康兒童】 防疫飲食如何吃？">
            <a:extLst>
              <a:ext uri="{FF2B5EF4-FFF2-40B4-BE49-F238E27FC236}">
                <a16:creationId xmlns:a16="http://schemas.microsoft.com/office/drawing/2014/main" id="{C04D7FE7-2647-59EC-1412-39D143A3ADE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50652" y="1467126"/>
            <a:ext cx="5908261" cy="40767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バンザイをしている子供たちのイラスト">
            <a:extLst>
              <a:ext uri="{FF2B5EF4-FFF2-40B4-BE49-F238E27FC236}">
                <a16:creationId xmlns:a16="http://schemas.microsoft.com/office/drawing/2014/main" id="{11F39A2D-4886-CAFB-5512-7FAB104ACD1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75582" y="4620072"/>
            <a:ext cx="2785266" cy="1694370"/>
          </a:xfrm>
          <a:prstGeom prst="rect">
            <a:avLst/>
          </a:prstGeom>
          <a:noFill/>
          <a:extLst>
            <a:ext uri="{909E8E84-426E-40DD-AFC4-6F175D3DCCD1}">
              <a14:hiddenFill xmlns:a14="http://schemas.microsoft.com/office/drawing/2010/main">
                <a:solidFill>
                  <a:srgbClr val="FFFFFF"/>
                </a:solidFill>
              </a14:hiddenFill>
            </a:ext>
          </a:extLst>
        </p:spPr>
      </p:pic>
      <p:pic>
        <p:nvPicPr>
          <p:cNvPr id="10" name="圖片 9">
            <a:extLst>
              <a:ext uri="{FF2B5EF4-FFF2-40B4-BE49-F238E27FC236}">
                <a16:creationId xmlns:a16="http://schemas.microsoft.com/office/drawing/2014/main" id="{C55D473A-4385-552E-5331-B246F1D25AB2}"/>
              </a:ext>
            </a:extLst>
          </p:cNvPr>
          <p:cNvPicPr>
            <a:picLocks noChangeAspect="1"/>
          </p:cNvPicPr>
          <p:nvPr/>
        </p:nvPicPr>
        <p:blipFill>
          <a:blip r:embed="rId7"/>
          <a:stretch>
            <a:fillRect/>
          </a:stretch>
        </p:blipFill>
        <p:spPr>
          <a:xfrm>
            <a:off x="0" y="11612"/>
            <a:ext cx="12192000" cy="651621"/>
          </a:xfrm>
          <a:prstGeom prst="rect">
            <a:avLst/>
          </a:prstGeom>
        </p:spPr>
      </p:pic>
      <p:pic>
        <p:nvPicPr>
          <p:cNvPr id="16" name="圖片 15">
            <a:extLst>
              <a:ext uri="{FF2B5EF4-FFF2-40B4-BE49-F238E27FC236}">
                <a16:creationId xmlns:a16="http://schemas.microsoft.com/office/drawing/2014/main" id="{8612E332-9714-4C90-9696-C243F5A9E2D7}"/>
              </a:ext>
            </a:extLst>
          </p:cNvPr>
          <p:cNvPicPr>
            <a:picLocks noChangeAspect="1"/>
          </p:cNvPicPr>
          <p:nvPr/>
        </p:nvPicPr>
        <p:blipFill>
          <a:blip r:embed="rId8"/>
          <a:stretch>
            <a:fillRect/>
          </a:stretch>
        </p:blipFill>
        <p:spPr>
          <a:xfrm>
            <a:off x="10752524" y="6311683"/>
            <a:ext cx="1390008" cy="518205"/>
          </a:xfrm>
          <a:prstGeom prst="rect">
            <a:avLst/>
          </a:prstGeom>
        </p:spPr>
      </p:pic>
    </p:spTree>
    <p:extLst>
      <p:ext uri="{BB962C8B-B14F-4D97-AF65-F5344CB8AC3E}">
        <p14:creationId xmlns:p14="http://schemas.microsoft.com/office/powerpoint/2010/main" val="2999405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369608" y="746312"/>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視力保健宣導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5"/>
            <a:extLst>
              <a:ext uri="{FF2B5EF4-FFF2-40B4-BE49-F238E27FC236}">
                <a16:creationId xmlns:a16="http://schemas.microsoft.com/office/drawing/2014/main" id="{3B617AF1-46CD-906D-381B-D2B7AA6AF9C0}"/>
              </a:ext>
            </a:extLst>
          </p:cNvPr>
          <p:cNvPicPr>
            <a:picLocks noChangeAspect="1"/>
          </p:cNvPicPr>
          <p:nvPr/>
        </p:nvPicPr>
        <p:blipFill rotWithShape="1">
          <a:blip r:embed="rId6"/>
          <a:srcRect t="13980" b="17929"/>
          <a:stretch/>
        </p:blipFill>
        <p:spPr>
          <a:xfrm>
            <a:off x="1212199" y="1761975"/>
            <a:ext cx="9978501" cy="3821863"/>
          </a:xfrm>
          <a:prstGeom prst="rect">
            <a:avLst/>
          </a:prstGeom>
        </p:spPr>
      </p:pic>
      <p:sp>
        <p:nvSpPr>
          <p:cNvPr id="11" name="文字方塊 10">
            <a:extLst>
              <a:ext uri="{FF2B5EF4-FFF2-40B4-BE49-F238E27FC236}">
                <a16:creationId xmlns:a16="http://schemas.microsoft.com/office/drawing/2014/main" id="{4CBDEECB-0E29-0A11-AA17-E5B3EAEBF751}"/>
              </a:ext>
            </a:extLst>
          </p:cNvPr>
          <p:cNvSpPr txBox="1"/>
          <p:nvPr/>
        </p:nvSpPr>
        <p:spPr>
          <a:xfrm>
            <a:off x="3110313" y="5708090"/>
            <a:ext cx="7670307" cy="369332"/>
          </a:xfrm>
          <a:prstGeom prst="rect">
            <a:avLst/>
          </a:prstGeom>
          <a:noFill/>
        </p:spPr>
        <p:txBody>
          <a:bodyPr wrap="square">
            <a:spAutoFit/>
          </a:bodyPr>
          <a:lstStyle/>
          <a:p>
            <a:pPr algn="l"/>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護眼探員勇闖快樂島</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打擊惡視力</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RO4zW9</a:t>
            </a:r>
            <a:endPar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6" name="圖片 15">
            <a:extLst>
              <a:ext uri="{FF2B5EF4-FFF2-40B4-BE49-F238E27FC236}">
                <a16:creationId xmlns:a16="http://schemas.microsoft.com/office/drawing/2014/main" id="{4C165E4F-E5DA-6DB7-BA12-9A037996E630}"/>
              </a:ext>
            </a:extLst>
          </p:cNvPr>
          <p:cNvPicPr>
            <a:picLocks noChangeAspect="1"/>
          </p:cNvPicPr>
          <p:nvPr/>
        </p:nvPicPr>
        <p:blipFill>
          <a:blip r:embed="rId7"/>
          <a:stretch>
            <a:fillRect/>
          </a:stretch>
        </p:blipFill>
        <p:spPr>
          <a:xfrm>
            <a:off x="0" y="11612"/>
            <a:ext cx="12192000" cy="651621"/>
          </a:xfrm>
          <a:prstGeom prst="rect">
            <a:avLst/>
          </a:prstGeom>
        </p:spPr>
      </p:pic>
      <p:pic>
        <p:nvPicPr>
          <p:cNvPr id="17" name="圖片 16">
            <a:extLst>
              <a:ext uri="{FF2B5EF4-FFF2-40B4-BE49-F238E27FC236}">
                <a16:creationId xmlns:a16="http://schemas.microsoft.com/office/drawing/2014/main" id="{589BC938-0F4A-41F7-9038-87ED2234601C}"/>
              </a:ext>
            </a:extLst>
          </p:cNvPr>
          <p:cNvPicPr>
            <a:picLocks noChangeAspect="1"/>
          </p:cNvPicPr>
          <p:nvPr/>
        </p:nvPicPr>
        <p:blipFill>
          <a:blip r:embed="rId8"/>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117412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圓角矩形 7">
            <a:extLst>
              <a:ext uri="{FF2B5EF4-FFF2-40B4-BE49-F238E27FC236}">
                <a16:creationId xmlns:a16="http://schemas.microsoft.com/office/drawing/2014/main" id="{E2B3AF0A-5D38-4D2F-B0D8-496683C77D39}"/>
              </a:ext>
            </a:extLst>
          </p:cNvPr>
          <p:cNvSpPr/>
          <p:nvPr/>
        </p:nvSpPr>
        <p:spPr>
          <a:xfrm>
            <a:off x="7042549" y="1455051"/>
            <a:ext cx="5149451" cy="2392962"/>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4" name="圓角矩形 7">
            <a:extLst>
              <a:ext uri="{FF2B5EF4-FFF2-40B4-BE49-F238E27FC236}">
                <a16:creationId xmlns:a16="http://schemas.microsoft.com/office/drawing/2014/main" id="{010223D8-5E02-4601-8E17-53E7329BF6B4}"/>
              </a:ext>
            </a:extLst>
          </p:cNvPr>
          <p:cNvSpPr/>
          <p:nvPr/>
        </p:nvSpPr>
        <p:spPr>
          <a:xfrm>
            <a:off x="351431" y="1493523"/>
            <a:ext cx="6570578" cy="2308325"/>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5" name="文字方塊 4">
            <a:extLst>
              <a:ext uri="{FF2B5EF4-FFF2-40B4-BE49-F238E27FC236}">
                <a16:creationId xmlns:a16="http://schemas.microsoft.com/office/drawing/2014/main" id="{26EA6D77-89FF-447B-809F-DA1281B1EB3D}"/>
              </a:ext>
            </a:extLst>
          </p:cNvPr>
          <p:cNvSpPr txBox="1"/>
          <p:nvPr/>
        </p:nvSpPr>
        <p:spPr>
          <a:xfrm>
            <a:off x="637801" y="1539689"/>
            <a:ext cx="7573512" cy="2308324"/>
          </a:xfrm>
          <a:prstGeom prst="rect">
            <a:avLst/>
          </a:prstGeom>
          <a:noFill/>
        </p:spPr>
        <p:txBody>
          <a:bodyPr wrap="square" rtlCol="0">
            <a:spAutoFit/>
          </a:bodyPr>
          <a:lstStyle/>
          <a:p>
            <a:pPr lvl="0"/>
            <a:r>
              <a:rPr lang="en-US" altLang="zh-TW" sz="36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1-1</a:t>
            </a:r>
          </a:p>
          <a:p>
            <a:pPr lvl="0"/>
            <a:r>
              <a:rPr lang="zh-TW" altLang="en-US"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你有沒有每天近距離</a:t>
            </a:r>
            <a:endParaRPr lang="en-US" altLang="zh-TW"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lvl="0"/>
            <a:r>
              <a:rPr lang="zh-TW" altLang="en-US"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（閱讀、寫字、看電視及電腦）</a:t>
            </a:r>
            <a:endParaRPr lang="en-US" altLang="zh-TW"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lvl="0"/>
            <a:r>
              <a:rPr lang="zh-TW" altLang="en-US"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用眼</a:t>
            </a:r>
            <a:r>
              <a:rPr lang="en-US" altLang="zh-TW"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lang="zh-TW" altLang="en-US"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分鐘後，休息</a:t>
            </a:r>
            <a:r>
              <a:rPr lang="en-US" altLang="zh-TW"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lang="zh-TW" altLang="en-US"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endParaRPr kumimoji="0" lang="zh-TW" altLang="en-US" sz="3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0" name="圓角矩形 7">
            <a:extLst>
              <a:ext uri="{FF2B5EF4-FFF2-40B4-BE49-F238E27FC236}">
                <a16:creationId xmlns:a16="http://schemas.microsoft.com/office/drawing/2014/main" id="{C55393D7-40B1-4C12-9DED-286C8AC8A400}"/>
              </a:ext>
            </a:extLst>
          </p:cNvPr>
          <p:cNvSpPr/>
          <p:nvPr/>
        </p:nvSpPr>
        <p:spPr>
          <a:xfrm>
            <a:off x="351431" y="3971123"/>
            <a:ext cx="6570578" cy="2185215"/>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1" name="文字方塊 10">
            <a:extLst>
              <a:ext uri="{FF2B5EF4-FFF2-40B4-BE49-F238E27FC236}">
                <a16:creationId xmlns:a16="http://schemas.microsoft.com/office/drawing/2014/main" id="{80A371E8-5416-4464-A74B-72D084C18F4D}"/>
              </a:ext>
            </a:extLst>
          </p:cNvPr>
          <p:cNvSpPr txBox="1"/>
          <p:nvPr/>
        </p:nvSpPr>
        <p:spPr>
          <a:xfrm>
            <a:off x="463053" y="4094235"/>
            <a:ext cx="6202923" cy="2062103"/>
          </a:xfrm>
          <a:prstGeom prst="rect">
            <a:avLst/>
          </a:prstGeom>
          <a:noFill/>
        </p:spPr>
        <p:txBody>
          <a:bodyPr wrap="square" rtlCol="0">
            <a:spAutoFit/>
          </a:bodyPr>
          <a:lstStyle/>
          <a:p>
            <a:pPr lvl="0"/>
            <a:r>
              <a:rPr lang="en-US" altLang="zh-TW"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1-2</a:t>
            </a:r>
          </a:p>
          <a:p>
            <a:pPr lvl="0"/>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你有沒有幾乎每節下課</a:t>
            </a:r>
            <a:endParaRPr lang="en-US" altLang="zh-TW"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lvl="0"/>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會離開座位或到室外活動，</a:t>
            </a:r>
            <a:endParaRPr lang="en-US" altLang="zh-TW"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lvl="0"/>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例：上廁所、操場活動或走廊？</a:t>
            </a:r>
            <a:endPar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2" name="文字方塊 11">
            <a:extLst>
              <a:ext uri="{FF2B5EF4-FFF2-40B4-BE49-F238E27FC236}">
                <a16:creationId xmlns:a16="http://schemas.microsoft.com/office/drawing/2014/main" id="{D0418F84-C313-42C3-8D2F-0290C49D381F}"/>
              </a:ext>
            </a:extLst>
          </p:cNvPr>
          <p:cNvSpPr txBox="1"/>
          <p:nvPr/>
        </p:nvSpPr>
        <p:spPr>
          <a:xfrm>
            <a:off x="7042549" y="1455051"/>
            <a:ext cx="5704624" cy="2554545"/>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1-3</a:t>
            </a:r>
          </a:p>
          <a:p>
            <a:pPr lvl="0"/>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a:t>
            </a:r>
            <a:endPar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lvl="0"/>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每天在戶外活動（含授課）累計</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小時？</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9" name="矩形 8">
            <a:extLst>
              <a:ext uri="{FF2B5EF4-FFF2-40B4-BE49-F238E27FC236}">
                <a16:creationId xmlns:a16="http://schemas.microsoft.com/office/drawing/2014/main" id="{D92DB090-E69E-4D77-AB46-1E4699E86C25}"/>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pic>
        <p:nvPicPr>
          <p:cNvPr id="14" name="圖片 13">
            <a:hlinkClick r:id="rId2" action="ppaction://hlinksldjump"/>
            <a:extLst>
              <a:ext uri="{FF2B5EF4-FFF2-40B4-BE49-F238E27FC236}">
                <a16:creationId xmlns:a16="http://schemas.microsoft.com/office/drawing/2014/main" id="{B2EFE3A1-A03F-4F0C-A85B-49C3659BE7C0}"/>
              </a:ext>
            </a:extLst>
          </p:cNvPr>
          <p:cNvPicPr>
            <a:picLocks noChangeAspect="1"/>
          </p:cNvPicPr>
          <p:nvPr/>
        </p:nvPicPr>
        <p:blipFill>
          <a:blip r:embed="rId3"/>
          <a:stretch>
            <a:fillRect/>
          </a:stretch>
        </p:blipFill>
        <p:spPr>
          <a:xfrm>
            <a:off x="295673" y="6312657"/>
            <a:ext cx="1585097" cy="506012"/>
          </a:xfrm>
          <a:prstGeom prst="rect">
            <a:avLst/>
          </a:prstGeom>
        </p:spPr>
      </p:pic>
      <p:sp>
        <p:nvSpPr>
          <p:cNvPr id="15" name="文字方塊 14">
            <a:extLst>
              <a:ext uri="{FF2B5EF4-FFF2-40B4-BE49-F238E27FC236}">
                <a16:creationId xmlns:a16="http://schemas.microsoft.com/office/drawing/2014/main" id="{48F8704E-2BA7-45A4-8F2A-9482E56D1D2E}"/>
              </a:ext>
            </a:extLst>
          </p:cNvPr>
          <p:cNvSpPr txBox="1"/>
          <p:nvPr/>
        </p:nvSpPr>
        <p:spPr>
          <a:xfrm>
            <a:off x="194316" y="87815"/>
            <a:ext cx="10504164" cy="1323439"/>
          </a:xfrm>
          <a:prstGeom prst="rect">
            <a:avLst/>
          </a:prstGeom>
          <a:noFill/>
        </p:spPr>
        <p:txBody>
          <a:bodyPr wrap="square" rtlCol="0">
            <a:spAutoFit/>
          </a:bodyPr>
          <a:lstStyle/>
          <a:p>
            <a:pPr lvl="0"/>
            <a:r>
              <a:rPr lang="zh-TW" altLang="en-US" sz="4000" dirty="0">
                <a:solidFill>
                  <a:srgbClr val="FF0000"/>
                </a:solidFill>
                <a:latin typeface="芫荽 0.94" pitchFamily="2" charset="-120"/>
                <a:ea typeface="芫荽 0.94" pitchFamily="2" charset="-120"/>
                <a:cs typeface="芫荽 0.94" pitchFamily="2" charset="-120"/>
              </a:rPr>
              <a:t>問卷調查下學期會開始調查</a:t>
            </a:r>
            <a:r>
              <a:rPr lang="en-US" altLang="zh-TW" sz="4000" dirty="0">
                <a:solidFill>
                  <a:srgbClr val="FF0000"/>
                </a:solidFill>
                <a:latin typeface="芫荽 0.94" pitchFamily="2" charset="-120"/>
                <a:ea typeface="芫荽 0.94" pitchFamily="2" charset="-120"/>
                <a:cs typeface="芫荽 0.94" pitchFamily="2" charset="-120"/>
              </a:rPr>
              <a:t>~</a:t>
            </a:r>
            <a:r>
              <a:rPr lang="zh-TW" altLang="en-US" sz="4000" dirty="0">
                <a:solidFill>
                  <a:srgbClr val="FF0000"/>
                </a:solidFill>
                <a:latin typeface="芫荽 0.94" pitchFamily="2" charset="-120"/>
                <a:ea typeface="芫荽 0.94" pitchFamily="2" charset="-120"/>
                <a:cs typeface="芫荽 0.94" pitchFamily="2" charset="-120"/>
              </a:rPr>
              <a:t>如果沒有做到</a:t>
            </a:r>
            <a:endParaRPr lang="en-US" altLang="zh-TW" sz="4000" dirty="0">
              <a:solidFill>
                <a:srgbClr val="FF0000"/>
              </a:solidFill>
              <a:latin typeface="芫荽 0.94" pitchFamily="2" charset="-120"/>
              <a:ea typeface="芫荽 0.94" pitchFamily="2" charset="-120"/>
              <a:cs typeface="芫荽 0.94" pitchFamily="2" charset="-120"/>
            </a:endParaRPr>
          </a:p>
          <a:p>
            <a:pPr lvl="0"/>
            <a:r>
              <a:rPr lang="zh-TW" altLang="en-US" sz="4000" dirty="0">
                <a:solidFill>
                  <a:srgbClr val="FF0000"/>
                </a:solidFill>
                <a:latin typeface="芫荽 0.94" pitchFamily="2" charset="-120"/>
                <a:ea typeface="芫荽 0.94" pitchFamily="2" charset="-120"/>
                <a:cs typeface="芫荽 0.94" pitchFamily="2" charset="-120"/>
              </a:rPr>
              <a:t>請同學</a:t>
            </a:r>
            <a:r>
              <a:rPr lang="zh-TW" altLang="en-US" sz="4000" dirty="0">
                <a:solidFill>
                  <a:schemeClr val="accent1"/>
                </a:solidFill>
                <a:latin typeface="芫荽 0.94" pitchFamily="2" charset="-120"/>
                <a:ea typeface="芫荽 0.94" pitchFamily="2" charset="-120"/>
                <a:cs typeface="芫荽 0.94" pitchFamily="2" charset="-120"/>
              </a:rPr>
              <a:t>現在開始保持這些好習慣唷</a:t>
            </a:r>
            <a:r>
              <a:rPr lang="en-US" altLang="zh-TW" sz="4000" dirty="0">
                <a:solidFill>
                  <a:schemeClr val="accent1"/>
                </a:solidFill>
                <a:latin typeface="芫荽 0.94" pitchFamily="2" charset="-120"/>
                <a:ea typeface="芫荽 0.94" pitchFamily="2" charset="-120"/>
                <a:cs typeface="芫荽 0.94" pitchFamily="2" charset="-120"/>
              </a:rPr>
              <a:t>!!!</a:t>
            </a:r>
            <a:endParaRPr kumimoji="0" lang="zh-TW" altLang="en-US" sz="4000" b="0" i="0" u="none" strike="noStrike" kern="1200" cap="none" spc="0" normalizeH="0" baseline="0" noProof="0" dirty="0">
              <a:ln>
                <a:noFill/>
              </a:ln>
              <a:solidFill>
                <a:schemeClr val="accent1"/>
              </a:solidFill>
              <a:effectLst/>
              <a:uLnTx/>
              <a:uFillTx/>
              <a:latin typeface="芫荽 0.94" pitchFamily="2" charset="-120"/>
              <a:ea typeface="芫荽 0.94" pitchFamily="2" charset="-120"/>
              <a:cs typeface="芫荽 0.94" pitchFamily="2" charset="-120"/>
            </a:endParaRPr>
          </a:p>
        </p:txBody>
      </p:sp>
    </p:spTree>
    <p:extLst>
      <p:ext uri="{BB962C8B-B14F-4D97-AF65-F5344CB8AC3E}">
        <p14:creationId xmlns:p14="http://schemas.microsoft.com/office/powerpoint/2010/main" val="5680554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341249" y="90145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口腔保健宣導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0" name="文字方塊 9">
            <a:extLst>
              <a:ext uri="{FF2B5EF4-FFF2-40B4-BE49-F238E27FC236}">
                <a16:creationId xmlns:a16="http://schemas.microsoft.com/office/drawing/2014/main" id="{2958DCE8-9502-58A4-CB85-E49B6BBAE80F}"/>
              </a:ext>
            </a:extLst>
          </p:cNvPr>
          <p:cNvSpPr txBox="1"/>
          <p:nvPr/>
        </p:nvSpPr>
        <p:spPr>
          <a:xfrm>
            <a:off x="4513010" y="2182504"/>
            <a:ext cx="7554853"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800" b="0" i="0" u="none" strike="noStrike" kern="1200" cap="none" spc="0" normalizeH="0" baseline="0" noProof="0" dirty="0">
                <a:ln w="38100">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用餐後跟睡前都要記得潔牙！</a:t>
            </a:r>
            <a:endParaRPr kumimoji="0" lang="zh-TW" altLang="en-US" sz="11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7410" name="Picture 2" descr="Art editor Img">
            <a:hlinkClick r:id="rId5"/>
            <a:extLst>
              <a:ext uri="{FF2B5EF4-FFF2-40B4-BE49-F238E27FC236}">
                <a16:creationId xmlns:a16="http://schemas.microsoft.com/office/drawing/2014/main" id="{6F5A2CFF-9D02-59B1-C1E6-DAE17297DCA1}"/>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67619" y="900493"/>
            <a:ext cx="3493610" cy="4941845"/>
          </a:xfrm>
          <a:prstGeom prst="rect">
            <a:avLst/>
          </a:prstGeom>
          <a:noFill/>
          <a:extLst>
            <a:ext uri="{909E8E84-426E-40DD-AFC4-6F175D3DCCD1}">
              <a14:hiddenFill xmlns:a14="http://schemas.microsoft.com/office/drawing/2010/main">
                <a:solidFill>
                  <a:srgbClr val="FFFFFF"/>
                </a:solidFill>
              </a14:hiddenFill>
            </a:ext>
          </a:extLst>
        </p:spPr>
      </p:pic>
      <p:sp>
        <p:nvSpPr>
          <p:cNvPr id="15" name="文字方塊 14">
            <a:hlinkClick r:id="rId7"/>
            <a:extLst>
              <a:ext uri="{FF2B5EF4-FFF2-40B4-BE49-F238E27FC236}">
                <a16:creationId xmlns:a16="http://schemas.microsoft.com/office/drawing/2014/main" id="{15530117-45DF-DE36-717C-A99FB75097EB}"/>
              </a:ext>
            </a:extLst>
          </p:cNvPr>
          <p:cNvSpPr txBox="1"/>
          <p:nvPr/>
        </p:nvSpPr>
        <p:spPr>
          <a:xfrm>
            <a:off x="8819923" y="4452039"/>
            <a:ext cx="3004458" cy="923330"/>
          </a:xfrm>
          <a:prstGeom prst="rect">
            <a:avLst/>
          </a:prstGeom>
          <a:noFill/>
        </p:spPr>
        <p:txBody>
          <a:bodyPr wrap="square">
            <a:spAutoFit/>
          </a:bodyPr>
          <a:lstStyle/>
          <a:p>
            <a:pPr algn="ctr"/>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貝氏刷牙法</a:t>
            </a:r>
            <a:endPar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endParaRPr>
          </a:p>
          <a:p>
            <a:pPr algn="ct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3D</a:t>
            </a:r>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動畫教學</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https://</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reurl.cc</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aarVOD</a:t>
            </a: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7412" name="Picture 4" descr="正確刷牙：詳解貝氏刷牙法，口訣321！">
            <a:hlinkClick r:id="rId7"/>
            <a:extLst>
              <a:ext uri="{FF2B5EF4-FFF2-40B4-BE49-F238E27FC236}">
                <a16:creationId xmlns:a16="http://schemas.microsoft.com/office/drawing/2014/main" id="{31631AAC-B750-A9F4-C6AF-659DE1DEE97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47377" y="3742276"/>
            <a:ext cx="4183673" cy="2342857"/>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9" action="ppaction://hlinksldjump"/>
            <a:extLst>
              <a:ext uri="{FF2B5EF4-FFF2-40B4-BE49-F238E27FC236}">
                <a16:creationId xmlns:a16="http://schemas.microsoft.com/office/drawing/2014/main" id="{34FDDD79-4639-3F21-E210-BCC0AC236DF6}"/>
              </a:ext>
            </a:extLst>
          </p:cNvPr>
          <p:cNvPicPr>
            <a:picLocks noChangeAspect="1"/>
          </p:cNvPicPr>
          <p:nvPr/>
        </p:nvPicPr>
        <p:blipFill>
          <a:blip r:embed="rId10"/>
          <a:stretch>
            <a:fillRect/>
          </a:stretch>
        </p:blipFill>
        <p:spPr>
          <a:xfrm>
            <a:off x="295673" y="6312657"/>
            <a:ext cx="1585097" cy="506012"/>
          </a:xfrm>
          <a:prstGeom prst="rect">
            <a:avLst/>
          </a:prstGeom>
        </p:spPr>
      </p:pic>
      <p:pic>
        <p:nvPicPr>
          <p:cNvPr id="17" name="圖片 16">
            <a:extLst>
              <a:ext uri="{FF2B5EF4-FFF2-40B4-BE49-F238E27FC236}">
                <a16:creationId xmlns:a16="http://schemas.microsoft.com/office/drawing/2014/main" id="{7E71245A-F2B0-76E4-31FA-BFAFC8F07D98}"/>
              </a:ext>
            </a:extLst>
          </p:cNvPr>
          <p:cNvPicPr>
            <a:picLocks noChangeAspect="1"/>
          </p:cNvPicPr>
          <p:nvPr/>
        </p:nvPicPr>
        <p:blipFill>
          <a:blip r:embed="rId11"/>
          <a:stretch>
            <a:fillRect/>
          </a:stretch>
        </p:blipFill>
        <p:spPr>
          <a:xfrm>
            <a:off x="0" y="11612"/>
            <a:ext cx="12192000" cy="651621"/>
          </a:xfrm>
          <a:prstGeom prst="rect">
            <a:avLst/>
          </a:prstGeom>
        </p:spPr>
      </p:pic>
      <p:pic>
        <p:nvPicPr>
          <p:cNvPr id="19" name="圖片 18">
            <a:extLst>
              <a:ext uri="{FF2B5EF4-FFF2-40B4-BE49-F238E27FC236}">
                <a16:creationId xmlns:a16="http://schemas.microsoft.com/office/drawing/2014/main" id="{28877C13-B6CE-4D8B-A8FB-656AD3C9C0BE}"/>
              </a:ext>
            </a:extLst>
          </p:cNvPr>
          <p:cNvPicPr>
            <a:picLocks noChangeAspect="1"/>
          </p:cNvPicPr>
          <p:nvPr/>
        </p:nvPicPr>
        <p:blipFill>
          <a:blip r:embed="rId12"/>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2199216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圓角矩形 16">
            <a:extLst>
              <a:ext uri="{FF2B5EF4-FFF2-40B4-BE49-F238E27FC236}">
                <a16:creationId xmlns:a16="http://schemas.microsoft.com/office/drawing/2014/main" id="{8C46DA4A-FECA-4AFF-9462-792589725E98}"/>
              </a:ext>
            </a:extLst>
          </p:cNvPr>
          <p:cNvSpPr/>
          <p:nvPr/>
        </p:nvSpPr>
        <p:spPr>
          <a:xfrm>
            <a:off x="351430" y="4958647"/>
            <a:ext cx="8854683" cy="829478"/>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sp>
        <p:nvSpPr>
          <p:cNvPr id="4" name="圓角矩形 7">
            <a:extLst>
              <a:ext uri="{FF2B5EF4-FFF2-40B4-BE49-F238E27FC236}">
                <a16:creationId xmlns:a16="http://schemas.microsoft.com/office/drawing/2014/main" id="{010223D8-5E02-4601-8E17-53E7329BF6B4}"/>
              </a:ext>
            </a:extLst>
          </p:cNvPr>
          <p:cNvSpPr/>
          <p:nvPr/>
        </p:nvSpPr>
        <p:spPr>
          <a:xfrm>
            <a:off x="351431" y="1493523"/>
            <a:ext cx="6570578" cy="1184939"/>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5" name="文字方塊 4">
            <a:extLst>
              <a:ext uri="{FF2B5EF4-FFF2-40B4-BE49-F238E27FC236}">
                <a16:creationId xmlns:a16="http://schemas.microsoft.com/office/drawing/2014/main" id="{26EA6D77-89FF-447B-809F-DA1281B1EB3D}"/>
              </a:ext>
            </a:extLst>
          </p:cNvPr>
          <p:cNvSpPr txBox="1"/>
          <p:nvPr/>
        </p:nvSpPr>
        <p:spPr>
          <a:xfrm>
            <a:off x="463053" y="1539689"/>
            <a:ext cx="6367515" cy="1138773"/>
          </a:xfrm>
          <a:prstGeom prst="rect">
            <a:avLst/>
          </a:prstGeom>
          <a:noFill/>
        </p:spPr>
        <p:txBody>
          <a:bodyPr wrap="square" rtlCol="0">
            <a:spAutoFit/>
          </a:bodyPr>
          <a:lstStyle/>
          <a:p>
            <a:pPr lvl="0"/>
            <a:r>
              <a:rPr lang="en-US" altLang="zh-TW" sz="36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2-1</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你有沒有每天午餐後</a:t>
            </a:r>
            <a:endParaRPr lang="en-US" altLang="zh-TW"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lvl="0"/>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使用含氟</a:t>
            </a:r>
            <a:r>
              <a:rPr lang="en-US" altLang="zh-TW"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&gt;1000ppm</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的牙膏潔牙？</a:t>
            </a:r>
            <a:endPar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0" name="圓角矩形 7">
            <a:extLst>
              <a:ext uri="{FF2B5EF4-FFF2-40B4-BE49-F238E27FC236}">
                <a16:creationId xmlns:a16="http://schemas.microsoft.com/office/drawing/2014/main" id="{C55393D7-40B1-4C12-9DED-286C8AC8A400}"/>
              </a:ext>
            </a:extLst>
          </p:cNvPr>
          <p:cNvSpPr/>
          <p:nvPr/>
        </p:nvSpPr>
        <p:spPr>
          <a:xfrm>
            <a:off x="351431" y="2867283"/>
            <a:ext cx="5464153" cy="829477"/>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1" name="文字方塊 10">
            <a:extLst>
              <a:ext uri="{FF2B5EF4-FFF2-40B4-BE49-F238E27FC236}">
                <a16:creationId xmlns:a16="http://schemas.microsoft.com/office/drawing/2014/main" id="{80A371E8-5416-4464-A74B-72D084C18F4D}"/>
              </a:ext>
            </a:extLst>
          </p:cNvPr>
          <p:cNvSpPr txBox="1"/>
          <p:nvPr/>
        </p:nvSpPr>
        <p:spPr>
          <a:xfrm>
            <a:off x="463053" y="3004342"/>
            <a:ext cx="6202923" cy="584775"/>
          </a:xfrm>
          <a:prstGeom prst="rect">
            <a:avLst/>
          </a:prstGeom>
          <a:noFill/>
        </p:spPr>
        <p:txBody>
          <a:bodyPr wrap="square" rtlCol="0">
            <a:spAutoFit/>
          </a:bodyPr>
          <a:lstStyle/>
          <a:p>
            <a:pPr lvl="0"/>
            <a:r>
              <a:rPr lang="en-US" altLang="zh-TW"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2-2</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你有沒有每天睡前潔牙？</a:t>
            </a:r>
            <a:endPar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5" name="圓角矩形 16">
            <a:extLst>
              <a:ext uri="{FF2B5EF4-FFF2-40B4-BE49-F238E27FC236}">
                <a16:creationId xmlns:a16="http://schemas.microsoft.com/office/drawing/2014/main" id="{15EBA039-25D6-4B62-8CAB-1ED79F315BCA}"/>
              </a:ext>
            </a:extLst>
          </p:cNvPr>
          <p:cNvSpPr/>
          <p:nvPr/>
        </p:nvSpPr>
        <p:spPr>
          <a:xfrm>
            <a:off x="351431" y="3940349"/>
            <a:ext cx="7942178" cy="829478"/>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sp>
        <p:nvSpPr>
          <p:cNvPr id="16" name="文字方塊 15">
            <a:extLst>
              <a:ext uri="{FF2B5EF4-FFF2-40B4-BE49-F238E27FC236}">
                <a16:creationId xmlns:a16="http://schemas.microsoft.com/office/drawing/2014/main" id="{E45646AF-FD42-43DB-AF1F-67A0BD6C55A9}"/>
              </a:ext>
            </a:extLst>
          </p:cNvPr>
          <p:cNvSpPr txBox="1"/>
          <p:nvPr/>
        </p:nvSpPr>
        <p:spPr>
          <a:xfrm>
            <a:off x="479292" y="4101159"/>
            <a:ext cx="7814316" cy="584775"/>
          </a:xfrm>
          <a:prstGeom prst="rect">
            <a:avLst/>
          </a:prstGeom>
          <a:noFill/>
        </p:spPr>
        <p:txBody>
          <a:bodyPr wrap="square" rtlCol="0">
            <a:spAutoFit/>
          </a:bodyPr>
          <a:lstStyle/>
          <a:p>
            <a:pPr lvl="0"/>
            <a:r>
              <a:rPr lang="en-US" altLang="zh-TW"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2-3</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你有沒有在校兩餐之間不喝含糖飲料？</a:t>
            </a:r>
            <a:endPar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7" name="文字方塊 16">
            <a:extLst>
              <a:ext uri="{FF2B5EF4-FFF2-40B4-BE49-F238E27FC236}">
                <a16:creationId xmlns:a16="http://schemas.microsoft.com/office/drawing/2014/main" id="{EE256F1C-AA9C-412A-B733-E073D71D48E0}"/>
              </a:ext>
            </a:extLst>
          </p:cNvPr>
          <p:cNvSpPr txBox="1"/>
          <p:nvPr/>
        </p:nvSpPr>
        <p:spPr>
          <a:xfrm>
            <a:off x="463053" y="5050220"/>
            <a:ext cx="8854683" cy="646331"/>
          </a:xfrm>
          <a:prstGeom prst="rect">
            <a:avLst/>
          </a:prstGeom>
          <a:noFill/>
        </p:spPr>
        <p:txBody>
          <a:bodyPr wrap="square" rtlCol="0">
            <a:spAutoFit/>
          </a:bodyPr>
          <a:lstStyle/>
          <a:p>
            <a:pPr lvl="0"/>
            <a:r>
              <a:rPr lang="en-US" altLang="zh-TW" sz="36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2-4</a:t>
            </a:r>
            <a:r>
              <a:rPr lang="zh-TW" altLang="en-US" sz="36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你有沒有每天至少使用一次牙線潔牙？</a:t>
            </a:r>
            <a:endParaRPr kumimoji="0" lang="zh-TW" altLang="en-US" sz="3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2" name="矩形 11">
            <a:extLst>
              <a:ext uri="{FF2B5EF4-FFF2-40B4-BE49-F238E27FC236}">
                <a16:creationId xmlns:a16="http://schemas.microsoft.com/office/drawing/2014/main" id="{9BFC89CA-FEB8-4DA9-A5C8-2D11943679F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pic>
        <p:nvPicPr>
          <p:cNvPr id="13" name="圖片 12">
            <a:hlinkClick r:id="rId2" action="ppaction://hlinksldjump"/>
            <a:extLst>
              <a:ext uri="{FF2B5EF4-FFF2-40B4-BE49-F238E27FC236}">
                <a16:creationId xmlns:a16="http://schemas.microsoft.com/office/drawing/2014/main" id="{197BF53B-4448-4903-B897-A75074D4AE48}"/>
              </a:ext>
            </a:extLst>
          </p:cNvPr>
          <p:cNvPicPr>
            <a:picLocks noChangeAspect="1"/>
          </p:cNvPicPr>
          <p:nvPr/>
        </p:nvPicPr>
        <p:blipFill>
          <a:blip r:embed="rId3"/>
          <a:stretch>
            <a:fillRect/>
          </a:stretch>
        </p:blipFill>
        <p:spPr>
          <a:xfrm>
            <a:off x="295673" y="6312657"/>
            <a:ext cx="1585097" cy="506012"/>
          </a:xfrm>
          <a:prstGeom prst="rect">
            <a:avLst/>
          </a:prstGeom>
        </p:spPr>
      </p:pic>
      <p:sp>
        <p:nvSpPr>
          <p:cNvPr id="14" name="文字方塊 13">
            <a:extLst>
              <a:ext uri="{FF2B5EF4-FFF2-40B4-BE49-F238E27FC236}">
                <a16:creationId xmlns:a16="http://schemas.microsoft.com/office/drawing/2014/main" id="{36453AA8-4746-4844-BEE5-8DB95CE40463}"/>
              </a:ext>
            </a:extLst>
          </p:cNvPr>
          <p:cNvSpPr txBox="1"/>
          <p:nvPr/>
        </p:nvSpPr>
        <p:spPr>
          <a:xfrm>
            <a:off x="221748" y="0"/>
            <a:ext cx="10504164" cy="1323439"/>
          </a:xfrm>
          <a:prstGeom prst="rect">
            <a:avLst/>
          </a:prstGeom>
          <a:noFill/>
        </p:spPr>
        <p:txBody>
          <a:bodyPr wrap="square" rtlCol="0">
            <a:spAutoFit/>
          </a:bodyPr>
          <a:lstStyle/>
          <a:p>
            <a:pPr lvl="0"/>
            <a:r>
              <a:rPr lang="zh-TW" altLang="en-US" sz="4000" dirty="0">
                <a:solidFill>
                  <a:srgbClr val="FF0000"/>
                </a:solidFill>
                <a:latin typeface="芫荽 0.94" pitchFamily="2" charset="-120"/>
                <a:ea typeface="芫荽 0.94" pitchFamily="2" charset="-120"/>
                <a:cs typeface="芫荽 0.94" pitchFamily="2" charset="-120"/>
              </a:rPr>
              <a:t>問卷調查下學期會開始調查</a:t>
            </a:r>
            <a:r>
              <a:rPr lang="en-US" altLang="zh-TW" sz="4000" dirty="0">
                <a:solidFill>
                  <a:srgbClr val="FF0000"/>
                </a:solidFill>
                <a:latin typeface="芫荽 0.94" pitchFamily="2" charset="-120"/>
                <a:ea typeface="芫荽 0.94" pitchFamily="2" charset="-120"/>
                <a:cs typeface="芫荽 0.94" pitchFamily="2" charset="-120"/>
              </a:rPr>
              <a:t>~</a:t>
            </a:r>
            <a:r>
              <a:rPr lang="zh-TW" altLang="en-US" sz="4000" dirty="0">
                <a:solidFill>
                  <a:srgbClr val="FF0000"/>
                </a:solidFill>
                <a:latin typeface="芫荽 0.94" pitchFamily="2" charset="-120"/>
                <a:ea typeface="芫荽 0.94" pitchFamily="2" charset="-120"/>
                <a:cs typeface="芫荽 0.94" pitchFamily="2" charset="-120"/>
              </a:rPr>
              <a:t>如果沒有做到</a:t>
            </a:r>
            <a:endParaRPr lang="en-US" altLang="zh-TW" sz="4000" dirty="0">
              <a:solidFill>
                <a:srgbClr val="FF0000"/>
              </a:solidFill>
              <a:latin typeface="芫荽 0.94" pitchFamily="2" charset="-120"/>
              <a:ea typeface="芫荽 0.94" pitchFamily="2" charset="-120"/>
              <a:cs typeface="芫荽 0.94" pitchFamily="2" charset="-120"/>
            </a:endParaRPr>
          </a:p>
          <a:p>
            <a:pPr lvl="0"/>
            <a:r>
              <a:rPr lang="zh-TW" altLang="en-US" sz="4000" dirty="0">
                <a:solidFill>
                  <a:srgbClr val="FF0000"/>
                </a:solidFill>
                <a:latin typeface="芫荽 0.94" pitchFamily="2" charset="-120"/>
                <a:ea typeface="芫荽 0.94" pitchFamily="2" charset="-120"/>
                <a:cs typeface="芫荽 0.94" pitchFamily="2" charset="-120"/>
              </a:rPr>
              <a:t>請同學</a:t>
            </a:r>
            <a:r>
              <a:rPr lang="zh-TW" altLang="en-US" sz="4000" dirty="0">
                <a:solidFill>
                  <a:schemeClr val="accent1"/>
                </a:solidFill>
                <a:latin typeface="芫荽 0.94" pitchFamily="2" charset="-120"/>
                <a:ea typeface="芫荽 0.94" pitchFamily="2" charset="-120"/>
                <a:cs typeface="芫荽 0.94" pitchFamily="2" charset="-120"/>
              </a:rPr>
              <a:t>現在開始保持這些好習慣唷</a:t>
            </a:r>
            <a:r>
              <a:rPr lang="en-US" altLang="zh-TW" sz="4000" dirty="0">
                <a:solidFill>
                  <a:schemeClr val="accent1"/>
                </a:solidFill>
                <a:latin typeface="芫荽 0.94" pitchFamily="2" charset="-120"/>
                <a:ea typeface="芫荽 0.94" pitchFamily="2" charset="-120"/>
                <a:cs typeface="芫荽 0.94" pitchFamily="2" charset="-120"/>
              </a:rPr>
              <a:t>!!!</a:t>
            </a:r>
            <a:endParaRPr kumimoji="0" lang="zh-TW" altLang="en-US" sz="4000" b="0" i="0" u="none" strike="noStrike" kern="1200" cap="none" spc="0" normalizeH="0" baseline="0" noProof="0" dirty="0">
              <a:ln>
                <a:noFill/>
              </a:ln>
              <a:solidFill>
                <a:schemeClr val="accent1"/>
              </a:solidFill>
              <a:effectLst/>
              <a:uLnTx/>
              <a:uFillTx/>
              <a:latin typeface="芫荽 0.94" pitchFamily="2" charset="-120"/>
              <a:ea typeface="芫荽 0.94" pitchFamily="2" charset="-120"/>
              <a:cs typeface="芫荽 0.94" pitchFamily="2" charset="-120"/>
            </a:endParaRPr>
          </a:p>
        </p:txBody>
      </p:sp>
    </p:spTree>
    <p:extLst>
      <p:ext uri="{BB962C8B-B14F-4D97-AF65-F5344CB8AC3E}">
        <p14:creationId xmlns:p14="http://schemas.microsoft.com/office/powerpoint/2010/main" val="19419917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782079" y="762064"/>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chemeClr val="accent4"/>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健康體位宣導</a:t>
            </a:r>
            <a:endParaRPr kumimoji="0" lang="zh-TW" altLang="en-US" sz="1400" b="1" i="0" u="none" strike="noStrike" kern="1200" cap="none" spc="0" normalizeH="0" baseline="0" noProof="0" dirty="0">
              <a:ln w="19050">
                <a:solidFill>
                  <a:prstClr val="black"/>
                </a:solidFill>
              </a:ln>
              <a:solidFill>
                <a:schemeClr val="accent4"/>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1" name="文字方塊 10">
            <a:extLst>
              <a:ext uri="{FF2B5EF4-FFF2-40B4-BE49-F238E27FC236}">
                <a16:creationId xmlns:a16="http://schemas.microsoft.com/office/drawing/2014/main" id="{7EE014A9-CE4A-0BEB-BB5A-C63F2B6E875D}"/>
              </a:ext>
            </a:extLst>
          </p:cNvPr>
          <p:cNvSpPr txBox="1"/>
          <p:nvPr/>
        </p:nvSpPr>
        <p:spPr>
          <a:xfrm>
            <a:off x="4883873" y="1860339"/>
            <a:ext cx="7183989" cy="3477875"/>
          </a:xfrm>
          <a:prstGeom prst="rect">
            <a:avLst/>
          </a:prstGeom>
          <a:noFill/>
        </p:spPr>
        <p:txBody>
          <a:bodyPr wrap="square">
            <a:spAutoFit/>
          </a:bodyPr>
          <a:lstStyle/>
          <a:p>
            <a:r>
              <a:rPr lang="zh-TW" altLang="en-US" sz="2800" b="0" i="0"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天天都要</a:t>
            </a:r>
            <a:r>
              <a:rPr lang="en-US" altLang="zh-TW" sz="2800" b="0" i="0" dirty="0">
                <a:solidFill>
                  <a:srgbClr val="FF000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85110</a:t>
            </a:r>
            <a:br>
              <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rPr>
            </a:b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『8』</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睡滿</a:t>
            </a: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8</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小時：</a:t>
            </a:r>
            <a:endPar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晚上</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9</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點前上床睡覺，睡滿</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8</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小時，有助於增加學習記憶力</a:t>
            </a:r>
            <a:br>
              <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rPr>
            </a:b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『5』</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天天</a:t>
            </a: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5</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蔬果：</a:t>
            </a:r>
            <a:endPar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蔬</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果能補充維生素，幫助消化系統讓腸道順暢</a:t>
            </a:r>
            <a:br>
              <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rPr>
            </a:br>
            <a:r>
              <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lang="zh-TW" altLang="en-US"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四電少於一：</a:t>
            </a:r>
            <a:endParaRPr lang="en-US" altLang="zh-TW" sz="2400" b="0" i="0" dirty="0">
              <a:solidFill>
                <a:srgbClr val="0070C0"/>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每天看電視、玩電動、打電腦、用電話的時間少於</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小時，用眼</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分鐘、休息</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lang="zh-TW" altLang="en-US"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r>
              <a:rPr lang="en-US" altLang="zh-TW" sz="2400" b="0" i="0" dirty="0">
                <a:effectLst/>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lang="zh-TW" altLang="en-US" sz="24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5" action="ppaction://hlinksldjump"/>
            <a:extLst>
              <a:ext uri="{FF2B5EF4-FFF2-40B4-BE49-F238E27FC236}">
                <a16:creationId xmlns:a16="http://schemas.microsoft.com/office/drawing/2014/main" id="{2B1B038C-EB91-92CF-5C24-76C69D7278F2}"/>
              </a:ext>
            </a:extLst>
          </p:cNvPr>
          <p:cNvPicPr>
            <a:picLocks noChangeAspect="1"/>
          </p:cNvPicPr>
          <p:nvPr/>
        </p:nvPicPr>
        <p:blipFill>
          <a:blip r:embed="rId6"/>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F1AF1D70-DDE1-20E3-291C-5F1F6C1FCD93}"/>
              </a:ext>
            </a:extLst>
          </p:cNvPr>
          <p:cNvPicPr>
            <a:picLocks noChangeAspect="1"/>
          </p:cNvPicPr>
          <p:nvPr/>
        </p:nvPicPr>
        <p:blipFill>
          <a:blip r:embed="rId7"/>
          <a:stretch>
            <a:fillRect/>
          </a:stretch>
        </p:blipFill>
        <p:spPr>
          <a:xfrm>
            <a:off x="0" y="11612"/>
            <a:ext cx="12192000" cy="651621"/>
          </a:xfrm>
          <a:prstGeom prst="rect">
            <a:avLst/>
          </a:prstGeom>
        </p:spPr>
      </p:pic>
      <p:pic>
        <p:nvPicPr>
          <p:cNvPr id="10" name="圖片 9">
            <a:extLst>
              <a:ext uri="{FF2B5EF4-FFF2-40B4-BE49-F238E27FC236}">
                <a16:creationId xmlns:a16="http://schemas.microsoft.com/office/drawing/2014/main" id="{CE1AC286-ACB2-4195-83FA-E0B9E2F0A933}"/>
              </a:ext>
            </a:extLst>
          </p:cNvPr>
          <p:cNvPicPr>
            <a:picLocks noChangeAspect="1"/>
          </p:cNvPicPr>
          <p:nvPr/>
        </p:nvPicPr>
        <p:blipFill>
          <a:blip r:embed="rId8"/>
          <a:stretch>
            <a:fillRect/>
          </a:stretch>
        </p:blipFill>
        <p:spPr>
          <a:xfrm>
            <a:off x="490335" y="536421"/>
            <a:ext cx="4248895" cy="5755164"/>
          </a:xfrm>
          <a:prstGeom prst="rect">
            <a:avLst/>
          </a:prstGeom>
        </p:spPr>
      </p:pic>
      <p:pic>
        <p:nvPicPr>
          <p:cNvPr id="17" name="圖片 16">
            <a:extLst>
              <a:ext uri="{FF2B5EF4-FFF2-40B4-BE49-F238E27FC236}">
                <a16:creationId xmlns:a16="http://schemas.microsoft.com/office/drawing/2014/main" id="{C1DDEB09-0F21-448D-86B6-9EAA90E9F302}"/>
              </a:ext>
            </a:extLst>
          </p:cNvPr>
          <p:cNvPicPr>
            <a:picLocks noChangeAspect="1"/>
          </p:cNvPicPr>
          <p:nvPr/>
        </p:nvPicPr>
        <p:blipFill>
          <a:blip r:embed="rId9"/>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2457610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896452" y="802532"/>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chemeClr val="accent4"/>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健康體位宣導</a:t>
            </a:r>
            <a:endParaRPr kumimoji="0" lang="zh-TW" altLang="en-US" sz="1400" b="1" i="0" u="none" strike="noStrike" kern="1200" cap="none" spc="0" normalizeH="0" baseline="0" noProof="0" dirty="0">
              <a:ln w="19050">
                <a:solidFill>
                  <a:prstClr val="black"/>
                </a:solidFill>
              </a:ln>
              <a:solidFill>
                <a:schemeClr val="accent4"/>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246" name="Picture 6" descr="未提供相片說明。">
            <a:extLst>
              <a:ext uri="{FF2B5EF4-FFF2-40B4-BE49-F238E27FC236}">
                <a16:creationId xmlns:a16="http://schemas.microsoft.com/office/drawing/2014/main" id="{CF7D6801-B540-A78B-B687-E1696E8E521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2906" y="877225"/>
            <a:ext cx="4410625" cy="5181915"/>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extLst>
              <a:ext uri="{FF2B5EF4-FFF2-40B4-BE49-F238E27FC236}">
                <a16:creationId xmlns:a16="http://schemas.microsoft.com/office/drawing/2014/main" id="{7EE014A9-CE4A-0BEB-BB5A-C63F2B6E875D}"/>
              </a:ext>
            </a:extLst>
          </p:cNvPr>
          <p:cNvSpPr txBox="1"/>
          <p:nvPr/>
        </p:nvSpPr>
        <p:spPr>
          <a:xfrm>
            <a:off x="4896437" y="2100036"/>
            <a:ext cx="6772507" cy="366254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0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天天都要</a:t>
            </a:r>
            <a:r>
              <a:rPr kumimoji="0" lang="en-US" altLang="zh-TW" sz="40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85110</a:t>
            </a:r>
            <a:b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br>
            <a:r>
              <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天天運動</a:t>
            </a:r>
            <a:r>
              <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kumimoji="0" lang="zh-TW" altLang="en-US"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分：</a:t>
            </a:r>
            <a:endPar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天天運動</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快樂、長高、變聰明</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b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br>
            <a:r>
              <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『0』</a:t>
            </a:r>
            <a:r>
              <a:rPr kumimoji="0" lang="zh-TW" altLang="en-US"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零含糖飲料：</a:t>
            </a:r>
            <a:endParaRPr kumimoji="0" lang="en-US" altLang="zh-TW" sz="3200" b="0" i="0" u="none" strike="noStrike" kern="1200" cap="none" spc="0" normalizeH="0" baseline="0" noProof="0" dirty="0">
              <a:ln>
                <a:noFill/>
              </a:ln>
              <a:solidFill>
                <a:srgbClr val="0070C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每天喝足</a:t>
            </a:r>
            <a:r>
              <a:rPr kumimoji="0" lang="en-US" altLang="zh-TW" sz="32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1500cc</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(6</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杯馬克杯</a:t>
            </a:r>
            <a:r>
              <a:rPr kumimoji="0" lang="en-US" altLang="zh-TW"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的白開水</a:t>
            </a:r>
          </a:p>
        </p:txBody>
      </p:sp>
      <p:pic>
        <p:nvPicPr>
          <p:cNvPr id="5" name="圖片 4">
            <a:hlinkClick r:id="rId6" action="ppaction://hlinksldjump"/>
            <a:extLst>
              <a:ext uri="{FF2B5EF4-FFF2-40B4-BE49-F238E27FC236}">
                <a16:creationId xmlns:a16="http://schemas.microsoft.com/office/drawing/2014/main" id="{30A32BCF-92C8-887F-4069-55B4F2B0D7AA}"/>
              </a:ext>
            </a:extLst>
          </p:cNvPr>
          <p:cNvPicPr>
            <a:picLocks noChangeAspect="1"/>
          </p:cNvPicPr>
          <p:nvPr/>
        </p:nvPicPr>
        <p:blipFill>
          <a:blip r:embed="rId7"/>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A9A30865-35A1-0997-5E40-17445D59C0FB}"/>
              </a:ext>
            </a:extLst>
          </p:cNvPr>
          <p:cNvPicPr>
            <a:picLocks noChangeAspect="1"/>
          </p:cNvPicPr>
          <p:nvPr/>
        </p:nvPicPr>
        <p:blipFill>
          <a:blip r:embed="rId8"/>
          <a:stretch>
            <a:fillRect/>
          </a:stretch>
        </p:blipFill>
        <p:spPr>
          <a:xfrm>
            <a:off x="0" y="11612"/>
            <a:ext cx="12192000" cy="651621"/>
          </a:xfrm>
          <a:prstGeom prst="rect">
            <a:avLst/>
          </a:prstGeom>
        </p:spPr>
      </p:pic>
      <p:pic>
        <p:nvPicPr>
          <p:cNvPr id="17" name="圖片 16">
            <a:extLst>
              <a:ext uri="{FF2B5EF4-FFF2-40B4-BE49-F238E27FC236}">
                <a16:creationId xmlns:a16="http://schemas.microsoft.com/office/drawing/2014/main" id="{380396F2-E0AE-44EC-B9A1-4FF204AF9C2D}"/>
              </a:ext>
            </a:extLst>
          </p:cNvPr>
          <p:cNvPicPr>
            <a:picLocks noChangeAspect="1"/>
          </p:cNvPicPr>
          <p:nvPr/>
        </p:nvPicPr>
        <p:blipFill>
          <a:blip r:embed="rId9"/>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138509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圓角矩形 7">
            <a:extLst>
              <a:ext uri="{FF2B5EF4-FFF2-40B4-BE49-F238E27FC236}">
                <a16:creationId xmlns:a16="http://schemas.microsoft.com/office/drawing/2014/main" id="{010223D8-5E02-4601-8E17-53E7329BF6B4}"/>
              </a:ext>
            </a:extLst>
          </p:cNvPr>
          <p:cNvSpPr/>
          <p:nvPr/>
        </p:nvSpPr>
        <p:spPr>
          <a:xfrm>
            <a:off x="323955" y="1487576"/>
            <a:ext cx="8143389" cy="970159"/>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6" name="文字方塊 5">
            <a:extLst>
              <a:ext uri="{FF2B5EF4-FFF2-40B4-BE49-F238E27FC236}">
                <a16:creationId xmlns:a16="http://schemas.microsoft.com/office/drawing/2014/main" id="{154CA652-172A-43E2-BCB5-35BD9BC6E4F3}"/>
              </a:ext>
            </a:extLst>
          </p:cNvPr>
          <p:cNvSpPr txBox="1"/>
          <p:nvPr/>
        </p:nvSpPr>
        <p:spPr>
          <a:xfrm>
            <a:off x="194316" y="87815"/>
            <a:ext cx="10504164" cy="1323439"/>
          </a:xfrm>
          <a:prstGeom prst="rect">
            <a:avLst/>
          </a:prstGeom>
          <a:noFill/>
        </p:spPr>
        <p:txBody>
          <a:bodyPr wrap="square" rtlCol="0">
            <a:spAutoFit/>
          </a:bodyPr>
          <a:lstStyle/>
          <a:p>
            <a:pPr lvl="0"/>
            <a:r>
              <a:rPr lang="zh-TW" altLang="en-US" sz="4000" dirty="0">
                <a:solidFill>
                  <a:srgbClr val="FF0000"/>
                </a:solidFill>
                <a:latin typeface="芫荽 0.94" pitchFamily="2" charset="-120"/>
                <a:ea typeface="芫荽 0.94" pitchFamily="2" charset="-120"/>
                <a:cs typeface="芫荽 0.94" pitchFamily="2" charset="-120"/>
              </a:rPr>
              <a:t>問卷調查下學期會開始調查</a:t>
            </a:r>
            <a:r>
              <a:rPr lang="en-US" altLang="zh-TW" sz="4000" dirty="0">
                <a:solidFill>
                  <a:srgbClr val="FF0000"/>
                </a:solidFill>
                <a:latin typeface="芫荽 0.94" pitchFamily="2" charset="-120"/>
                <a:ea typeface="芫荽 0.94" pitchFamily="2" charset="-120"/>
                <a:cs typeface="芫荽 0.94" pitchFamily="2" charset="-120"/>
              </a:rPr>
              <a:t>~</a:t>
            </a:r>
            <a:r>
              <a:rPr lang="zh-TW" altLang="en-US" sz="4000" dirty="0">
                <a:solidFill>
                  <a:srgbClr val="FF0000"/>
                </a:solidFill>
                <a:latin typeface="芫荽 0.94" pitchFamily="2" charset="-120"/>
                <a:ea typeface="芫荽 0.94" pitchFamily="2" charset="-120"/>
                <a:cs typeface="芫荽 0.94" pitchFamily="2" charset="-120"/>
              </a:rPr>
              <a:t>如果沒有做到</a:t>
            </a:r>
            <a:endParaRPr lang="en-US" altLang="zh-TW" sz="4000" dirty="0">
              <a:solidFill>
                <a:srgbClr val="FF0000"/>
              </a:solidFill>
              <a:latin typeface="芫荽 0.94" pitchFamily="2" charset="-120"/>
              <a:ea typeface="芫荽 0.94" pitchFamily="2" charset="-120"/>
              <a:cs typeface="芫荽 0.94" pitchFamily="2" charset="-120"/>
            </a:endParaRPr>
          </a:p>
          <a:p>
            <a:pPr lvl="0"/>
            <a:r>
              <a:rPr lang="zh-TW" altLang="en-US" sz="4000" dirty="0">
                <a:solidFill>
                  <a:srgbClr val="FF0000"/>
                </a:solidFill>
                <a:latin typeface="芫荽 0.94" pitchFamily="2" charset="-120"/>
                <a:ea typeface="芫荽 0.94" pitchFamily="2" charset="-120"/>
                <a:cs typeface="芫荽 0.94" pitchFamily="2" charset="-120"/>
              </a:rPr>
              <a:t>請同學</a:t>
            </a:r>
            <a:r>
              <a:rPr lang="zh-TW" altLang="en-US" sz="4000" dirty="0">
                <a:solidFill>
                  <a:schemeClr val="accent1"/>
                </a:solidFill>
                <a:latin typeface="芫荽 0.94" pitchFamily="2" charset="-120"/>
                <a:ea typeface="芫荽 0.94" pitchFamily="2" charset="-120"/>
                <a:cs typeface="芫荽 0.94" pitchFamily="2" charset="-120"/>
              </a:rPr>
              <a:t>現在開始保持這些好習慣唷</a:t>
            </a:r>
            <a:r>
              <a:rPr lang="en-US" altLang="zh-TW" sz="4000" dirty="0">
                <a:solidFill>
                  <a:schemeClr val="accent1"/>
                </a:solidFill>
                <a:latin typeface="芫荽 0.94" pitchFamily="2" charset="-120"/>
                <a:ea typeface="芫荽 0.94" pitchFamily="2" charset="-120"/>
                <a:cs typeface="芫荽 0.94" pitchFamily="2" charset="-120"/>
              </a:rPr>
              <a:t>!!!</a:t>
            </a:r>
            <a:endParaRPr kumimoji="0" lang="zh-TW" altLang="en-US" sz="4000" b="0" i="0" u="none" strike="noStrike" kern="1200" cap="none" spc="0" normalizeH="0" baseline="0" noProof="0" dirty="0">
              <a:ln>
                <a:noFill/>
              </a:ln>
              <a:solidFill>
                <a:schemeClr val="accent1"/>
              </a:solidFill>
              <a:effectLst/>
              <a:uLnTx/>
              <a:uFillTx/>
              <a:latin typeface="芫荽 0.94" pitchFamily="2" charset="-120"/>
              <a:ea typeface="芫荽 0.94" pitchFamily="2" charset="-120"/>
              <a:cs typeface="芫荽 0.94" pitchFamily="2" charset="-120"/>
            </a:endParaRPr>
          </a:p>
        </p:txBody>
      </p:sp>
      <p:sp>
        <p:nvSpPr>
          <p:cNvPr id="10" name="圓角矩形 7">
            <a:extLst>
              <a:ext uri="{FF2B5EF4-FFF2-40B4-BE49-F238E27FC236}">
                <a16:creationId xmlns:a16="http://schemas.microsoft.com/office/drawing/2014/main" id="{C55393D7-40B1-4C12-9DED-286C8AC8A400}"/>
              </a:ext>
            </a:extLst>
          </p:cNvPr>
          <p:cNvSpPr/>
          <p:nvPr/>
        </p:nvSpPr>
        <p:spPr>
          <a:xfrm>
            <a:off x="351430" y="2606266"/>
            <a:ext cx="6561434" cy="992839"/>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5" name="圓角矩形 16">
            <a:extLst>
              <a:ext uri="{FF2B5EF4-FFF2-40B4-BE49-F238E27FC236}">
                <a16:creationId xmlns:a16="http://schemas.microsoft.com/office/drawing/2014/main" id="{15EBA039-25D6-4B62-8CAB-1ED79F315BCA}"/>
              </a:ext>
            </a:extLst>
          </p:cNvPr>
          <p:cNvSpPr/>
          <p:nvPr/>
        </p:nvSpPr>
        <p:spPr>
          <a:xfrm>
            <a:off x="351430" y="3747636"/>
            <a:ext cx="6140810" cy="935909"/>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sp>
        <p:nvSpPr>
          <p:cNvPr id="18" name="圓角矩形 16">
            <a:extLst>
              <a:ext uri="{FF2B5EF4-FFF2-40B4-BE49-F238E27FC236}">
                <a16:creationId xmlns:a16="http://schemas.microsoft.com/office/drawing/2014/main" id="{8C46DA4A-FECA-4AFF-9462-792589725E98}"/>
              </a:ext>
            </a:extLst>
          </p:cNvPr>
          <p:cNvSpPr/>
          <p:nvPr/>
        </p:nvSpPr>
        <p:spPr>
          <a:xfrm>
            <a:off x="323955" y="4873673"/>
            <a:ext cx="11635083" cy="743552"/>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sp>
        <p:nvSpPr>
          <p:cNvPr id="12" name="文字方塊 11">
            <a:extLst>
              <a:ext uri="{FF2B5EF4-FFF2-40B4-BE49-F238E27FC236}">
                <a16:creationId xmlns:a16="http://schemas.microsoft.com/office/drawing/2014/main" id="{DBCD70E8-A5E5-4E13-9E3E-02C09EC4F748}"/>
              </a:ext>
            </a:extLst>
          </p:cNvPr>
          <p:cNvSpPr txBox="1"/>
          <p:nvPr/>
        </p:nvSpPr>
        <p:spPr>
          <a:xfrm>
            <a:off x="414042" y="1719317"/>
            <a:ext cx="9593475"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3-1</a:t>
            </a:r>
            <a:r>
              <a:rPr lang="zh-TW" altLang="en-US"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 </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你有沒有每週運動約</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210</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C2FCFDC5-B622-4780-AAE2-7736FD683E58}"/>
              </a:ext>
            </a:extLst>
          </p:cNvPr>
          <p:cNvSpPr txBox="1"/>
          <p:nvPr/>
        </p:nvSpPr>
        <p:spPr>
          <a:xfrm>
            <a:off x="414041" y="2891219"/>
            <a:ext cx="9593475"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3-2</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你有沒有每天吃</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5</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蔬果？</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4" name="文字方塊 13">
            <a:extLst>
              <a:ext uri="{FF2B5EF4-FFF2-40B4-BE49-F238E27FC236}">
                <a16:creationId xmlns:a16="http://schemas.microsoft.com/office/drawing/2014/main" id="{FF4A9DB0-9E19-4123-8FB1-B05E08AFDB4E}"/>
              </a:ext>
            </a:extLst>
          </p:cNvPr>
          <p:cNvSpPr txBox="1"/>
          <p:nvPr/>
        </p:nvSpPr>
        <p:spPr>
          <a:xfrm>
            <a:off x="351430" y="3900279"/>
            <a:ext cx="9593475"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3-3</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你有沒有每天吃早餐？</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9" name="文字方塊 18">
            <a:extLst>
              <a:ext uri="{FF2B5EF4-FFF2-40B4-BE49-F238E27FC236}">
                <a16:creationId xmlns:a16="http://schemas.microsoft.com/office/drawing/2014/main" id="{50C72AC8-9594-4223-BCF9-9A5BBB108776}"/>
              </a:ext>
            </a:extLst>
          </p:cNvPr>
          <p:cNvSpPr txBox="1"/>
          <p:nvPr/>
        </p:nvSpPr>
        <p:spPr>
          <a:xfrm>
            <a:off x="323955" y="4909339"/>
            <a:ext cx="11405097"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3-4</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你有沒有每天多喝水（</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1500 CC</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以上）？</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1" name="矩形 10">
            <a:extLst>
              <a:ext uri="{FF2B5EF4-FFF2-40B4-BE49-F238E27FC236}">
                <a16:creationId xmlns:a16="http://schemas.microsoft.com/office/drawing/2014/main" id="{1F4577C0-D92F-4EEA-8A86-07C22D608B70}"/>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pic>
        <p:nvPicPr>
          <p:cNvPr id="16" name="圖片 15">
            <a:hlinkClick r:id="rId2" action="ppaction://hlinksldjump"/>
            <a:extLst>
              <a:ext uri="{FF2B5EF4-FFF2-40B4-BE49-F238E27FC236}">
                <a16:creationId xmlns:a16="http://schemas.microsoft.com/office/drawing/2014/main" id="{E878C7AB-E452-4609-8676-6B151DB0F416}"/>
              </a:ext>
            </a:extLst>
          </p:cNvPr>
          <p:cNvPicPr>
            <a:picLocks noChangeAspect="1"/>
          </p:cNvPicPr>
          <p:nvPr/>
        </p:nvPicPr>
        <p:blipFill>
          <a:blip r:embed="rId3"/>
          <a:stretch>
            <a:fillRect/>
          </a:stretch>
        </p:blipFill>
        <p:spPr>
          <a:xfrm>
            <a:off x="295673" y="6312657"/>
            <a:ext cx="1585097" cy="506012"/>
          </a:xfrm>
          <a:prstGeom prst="rect">
            <a:avLst/>
          </a:prstGeom>
        </p:spPr>
      </p:pic>
    </p:spTree>
    <p:extLst>
      <p:ext uri="{BB962C8B-B14F-4D97-AF65-F5344CB8AC3E}">
        <p14:creationId xmlns:p14="http://schemas.microsoft.com/office/powerpoint/2010/main" val="154974068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596965" y="803259"/>
            <a:ext cx="8758002"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健康體位宣導</a:t>
            </a:r>
            <a:r>
              <a:rPr kumimoji="0" lang="en-US" altLang="zh-TW"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書包減重</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1" name="文字方塊 10">
            <a:extLst>
              <a:ext uri="{FF2B5EF4-FFF2-40B4-BE49-F238E27FC236}">
                <a16:creationId xmlns:a16="http://schemas.microsoft.com/office/drawing/2014/main" id="{7EE014A9-CE4A-0BEB-BB5A-C63F2B6E875D}"/>
              </a:ext>
            </a:extLst>
          </p:cNvPr>
          <p:cNvSpPr txBox="1"/>
          <p:nvPr/>
        </p:nvSpPr>
        <p:spPr>
          <a:xfrm>
            <a:off x="631022" y="2220852"/>
            <a:ext cx="7194132" cy="3647152"/>
          </a:xfrm>
          <a:prstGeom prst="rect">
            <a:avLst/>
          </a:prstGeom>
          <a:noFill/>
        </p:spPr>
        <p:txBody>
          <a:bodyPr wrap="square">
            <a:spAutoFit/>
          </a:bodyPr>
          <a:lstStyle/>
          <a:p>
            <a:pPr lvl="0">
              <a:lnSpc>
                <a:spcPct val="150000"/>
              </a:lnSpc>
              <a:defRPr/>
            </a:pP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根據醫學報導，學齡期的學童正處於</a:t>
            </a:r>
            <a:r>
              <a:rPr lang="zh-TW" altLang="en-US" sz="2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骨骼生長階段</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lvl="0">
              <a:lnSpc>
                <a:spcPct val="150000"/>
              </a:lnSpc>
              <a:defRPr/>
            </a:pP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女孩從</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到</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12</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歲開始快速成長，</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16</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歲左右遲滯下來；男孩則是在</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12</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到</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14</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歲開始快速成長，</a:t>
            </a:r>
            <a:r>
              <a:rPr lang="en-US" altLang="zh-TW"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18</a:t>
            </a:r>
            <a:r>
              <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rPr>
              <a:t>歲左右遲滯下來。因此，</a:t>
            </a:r>
            <a:r>
              <a:rPr lang="zh-TW" altLang="en-US" sz="2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小學階段的學童骨骼可塑性大，如果肌肉承重力、耐力不足，或者任何不正常的外力介入，例如不良的背書包方式或是書包超重等，都有可能影響脊柱的發展，甚至造成脊柱側彎和肌肉、韌帶拉傷等嚴重問題</a:t>
            </a:r>
            <a:endParaRPr lang="zh-TW" altLang="en-US" sz="22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5" action="ppaction://hlinksldjump"/>
            <a:extLst>
              <a:ext uri="{FF2B5EF4-FFF2-40B4-BE49-F238E27FC236}">
                <a16:creationId xmlns:a16="http://schemas.microsoft.com/office/drawing/2014/main" id="{30A32BCF-92C8-887F-4069-55B4F2B0D7AA}"/>
              </a:ext>
            </a:extLst>
          </p:cNvPr>
          <p:cNvPicPr>
            <a:picLocks noChangeAspect="1"/>
          </p:cNvPicPr>
          <p:nvPr/>
        </p:nvPicPr>
        <p:blipFill>
          <a:blip r:embed="rId6"/>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A9A30865-35A1-0997-5E40-17445D59C0FB}"/>
              </a:ext>
            </a:extLst>
          </p:cNvPr>
          <p:cNvPicPr>
            <a:picLocks noChangeAspect="1"/>
          </p:cNvPicPr>
          <p:nvPr/>
        </p:nvPicPr>
        <p:blipFill>
          <a:blip r:embed="rId7"/>
          <a:stretch>
            <a:fillRect/>
          </a:stretch>
        </p:blipFill>
        <p:spPr>
          <a:xfrm>
            <a:off x="0" y="11612"/>
            <a:ext cx="12192000" cy="651621"/>
          </a:xfrm>
          <a:prstGeom prst="rect">
            <a:avLst/>
          </a:prstGeom>
        </p:spPr>
      </p:pic>
      <p:pic>
        <p:nvPicPr>
          <p:cNvPr id="2050" name="Picture 2" descr="書包太重孭到寒背高低膊- 晴報- 港聞- 新聞- D171025"/>
          <p:cNvPicPr>
            <a:picLocks noChangeAspect="1" noChangeArrowheads="1"/>
          </p:cNvPicPr>
          <p:nvPr/>
        </p:nvPicPr>
        <p:blipFill>
          <a:blip r:embed="rId8">
            <a:extLst>
              <a:ext uri="{BEBA8EAE-BF5A-486C-A8C5-ECC9F3942E4B}">
                <a14:imgProps xmlns:a14="http://schemas.microsoft.com/office/drawing/2010/main">
                  <a14:imgLayer r:embed="rId9">
                    <a14:imgEffect>
                      <a14:backgroundRemoval t="0" b="100000" l="10000" r="90000">
                        <a14:foregroundMark x1="38500" y1="39333" x2="36167" y2="35778"/>
                        <a14:foregroundMark x1="41833" y1="32667" x2="33333" y2="12667"/>
                        <a14:foregroundMark x1="49833" y1="76000" x2="47500" y2="72444"/>
                        <a14:foregroundMark x1="61500" y1="49111" x2="65333" y2="34889"/>
                      </a14:backgroundRemoval>
                    </a14:imgEffect>
                  </a14:imgLayer>
                </a14:imgProps>
              </a:ext>
              <a:ext uri="{28A0092B-C50C-407E-A947-70E740481C1C}">
                <a14:useLocalDpi xmlns:a14="http://schemas.microsoft.com/office/drawing/2010/main" val="0"/>
              </a:ext>
            </a:extLst>
          </a:blip>
          <a:srcRect/>
          <a:stretch>
            <a:fillRect/>
          </a:stretch>
        </p:blipFill>
        <p:spPr bwMode="auto">
          <a:xfrm>
            <a:off x="6837729" y="1758098"/>
            <a:ext cx="5715000" cy="4286250"/>
          </a:xfrm>
          <a:prstGeom prst="rect">
            <a:avLst/>
          </a:prstGeom>
          <a:noFill/>
          <a:extLst>
            <a:ext uri="{909E8E84-426E-40DD-AFC4-6F175D3DCCD1}">
              <a14:hiddenFill xmlns:a14="http://schemas.microsoft.com/office/drawing/2010/main">
                <a:solidFill>
                  <a:srgbClr val="FFFFFF"/>
                </a:solidFill>
              </a14:hiddenFill>
            </a:ext>
          </a:extLst>
        </p:spPr>
      </p:pic>
      <p:pic>
        <p:nvPicPr>
          <p:cNvPr id="17" name="圖片 16">
            <a:extLst>
              <a:ext uri="{FF2B5EF4-FFF2-40B4-BE49-F238E27FC236}">
                <a16:creationId xmlns:a16="http://schemas.microsoft.com/office/drawing/2014/main" id="{CEB91004-B6B6-4919-AEAF-7430C14E9961}"/>
              </a:ext>
            </a:extLst>
          </p:cNvPr>
          <p:cNvPicPr>
            <a:picLocks noChangeAspect="1"/>
          </p:cNvPicPr>
          <p:nvPr/>
        </p:nvPicPr>
        <p:blipFill>
          <a:blip r:embed="rId10"/>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399166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1755418433"/>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buFont typeface="+mj-lt"/>
                        <a:buNone/>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726526" y="794398"/>
            <a:ext cx="8758002"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健康體位宣導</a:t>
            </a:r>
            <a:r>
              <a:rPr kumimoji="0" lang="en-US" altLang="zh-TW"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書包減重</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1" name="文字方塊 10">
            <a:extLst>
              <a:ext uri="{FF2B5EF4-FFF2-40B4-BE49-F238E27FC236}">
                <a16:creationId xmlns:a16="http://schemas.microsoft.com/office/drawing/2014/main" id="{7EE014A9-CE4A-0BEB-BB5A-C63F2B6E875D}"/>
              </a:ext>
            </a:extLst>
          </p:cNvPr>
          <p:cNvSpPr txBox="1"/>
          <p:nvPr/>
        </p:nvSpPr>
        <p:spPr>
          <a:xfrm>
            <a:off x="367619" y="1902027"/>
            <a:ext cx="7536666" cy="3831818"/>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教育部為減輕學童的壓力源，讓學童輕鬆上學、快樂學習，統整學者專家觀點，提供選用書包以及整理書包的原則：</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一、</a:t>
            </a:r>
            <a:r>
              <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書包重量</a:t>
            </a:r>
            <a:r>
              <a:rPr kumimoji="0" lang="en-US" altLang="zh-TW"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含手提所有物品</a:t>
            </a:r>
            <a:r>
              <a:rPr kumimoji="0" lang="en-US" altLang="zh-TW"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不宜超過體重的</a:t>
            </a:r>
            <a:r>
              <a:rPr kumimoji="0" lang="en-US" altLang="zh-TW"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12.5</a:t>
            </a:r>
            <a:r>
              <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％（即</a:t>
            </a:r>
            <a:r>
              <a:rPr kumimoji="0" lang="en-US" altLang="zh-TW"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1/8</a:t>
            </a:r>
            <a:r>
              <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二、空書包宜量輕，材質佳</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三、背書包時重量接近骨盆、緊貼腰背</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四、</a:t>
            </a:r>
            <a:r>
              <a:rPr kumimoji="0" lang="zh-TW" altLang="en-US" sz="1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每日上放學僅攜帶當日所需之文具、書籍，非必要帶回家之書籍及學用品，請置於班級個人置物櫃</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五、學生上安親班之物品請另行處理，盡量不要帶至學校，以免增加重量</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六、盡量不要使用滾輪拖拉式書包（請考慮學生上、下樓梯之不便性）</a:t>
            </a:r>
          </a:p>
        </p:txBody>
      </p:sp>
      <p:pic>
        <p:nvPicPr>
          <p:cNvPr id="5" name="圖片 4">
            <a:hlinkClick r:id="rId6" action="ppaction://hlinksldjump"/>
            <a:extLst>
              <a:ext uri="{FF2B5EF4-FFF2-40B4-BE49-F238E27FC236}">
                <a16:creationId xmlns:a16="http://schemas.microsoft.com/office/drawing/2014/main" id="{30A32BCF-92C8-887F-4069-55B4F2B0D7AA}"/>
              </a:ext>
            </a:extLst>
          </p:cNvPr>
          <p:cNvPicPr>
            <a:picLocks noChangeAspect="1"/>
          </p:cNvPicPr>
          <p:nvPr/>
        </p:nvPicPr>
        <p:blipFill>
          <a:blip r:embed="rId7"/>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A9A30865-35A1-0997-5E40-17445D59C0FB}"/>
              </a:ext>
            </a:extLst>
          </p:cNvPr>
          <p:cNvPicPr>
            <a:picLocks noChangeAspect="1"/>
          </p:cNvPicPr>
          <p:nvPr/>
        </p:nvPicPr>
        <p:blipFill>
          <a:blip r:embed="rId8"/>
          <a:stretch>
            <a:fillRect/>
          </a:stretch>
        </p:blipFill>
        <p:spPr>
          <a:xfrm>
            <a:off x="0" y="11612"/>
            <a:ext cx="12192000" cy="651621"/>
          </a:xfrm>
          <a:prstGeom prst="rect">
            <a:avLst/>
          </a:prstGeom>
        </p:spPr>
      </p:pic>
      <p:pic>
        <p:nvPicPr>
          <p:cNvPr id="3" name="線上媒體 2" title="健康促進學校-書包減重宣導">
            <a:hlinkClick r:id="" action="ppaction://media"/>
            <a:extLst>
              <a:ext uri="{FF2B5EF4-FFF2-40B4-BE49-F238E27FC236}">
                <a16:creationId xmlns:a16="http://schemas.microsoft.com/office/drawing/2014/main" id="{129F92B7-AA7A-42C7-96A8-FC8B196ED39F}"/>
              </a:ext>
            </a:extLst>
          </p:cNvPr>
          <p:cNvPicPr>
            <a:picLocks noRot="1" noChangeAspect="1"/>
          </p:cNvPicPr>
          <p:nvPr>
            <a:videoFile r:link="rId1"/>
          </p:nvPr>
        </p:nvPicPr>
        <p:blipFill>
          <a:blip r:embed="rId9"/>
          <a:stretch>
            <a:fillRect/>
          </a:stretch>
        </p:blipFill>
        <p:spPr>
          <a:xfrm>
            <a:off x="7952877" y="2045429"/>
            <a:ext cx="4051021" cy="2288827"/>
          </a:xfrm>
          <a:prstGeom prst="rect">
            <a:avLst/>
          </a:prstGeom>
        </p:spPr>
      </p:pic>
      <p:sp>
        <p:nvSpPr>
          <p:cNvPr id="10" name="文字方塊 9">
            <a:extLst>
              <a:ext uri="{FF2B5EF4-FFF2-40B4-BE49-F238E27FC236}">
                <a16:creationId xmlns:a16="http://schemas.microsoft.com/office/drawing/2014/main" id="{02FC0233-5139-4529-AF05-E61986556CB6}"/>
              </a:ext>
            </a:extLst>
          </p:cNvPr>
          <p:cNvSpPr txBox="1"/>
          <p:nvPr/>
        </p:nvSpPr>
        <p:spPr>
          <a:xfrm>
            <a:off x="8449055" y="4754880"/>
            <a:ext cx="3375325" cy="923330"/>
          </a:xfrm>
          <a:prstGeom prst="rect">
            <a:avLst/>
          </a:prstGeom>
          <a:noFill/>
        </p:spPr>
        <p:txBody>
          <a:bodyPr wrap="square" rtlCol="0">
            <a:spAutoFit/>
          </a:bodyPr>
          <a:lstStyle/>
          <a:p>
            <a:r>
              <a:rPr lang="zh-TW" altLang="en-US" dirty="0">
                <a:latin typeface="芫荽 0.94" pitchFamily="2" charset="-120"/>
                <a:ea typeface="芫荽 0.94" pitchFamily="2" charset="-120"/>
                <a:cs typeface="芫荽 0.94" pitchFamily="2" charset="-120"/>
                <a:hlinkClick r:id="rId10"/>
              </a:rPr>
              <a:t>新屋國小書包減重影片宣導</a:t>
            </a:r>
            <a:endParaRPr lang="en-US" altLang="zh-TW" dirty="0">
              <a:latin typeface="芫荽 0.94" pitchFamily="2" charset="-120"/>
              <a:ea typeface="芫荽 0.94" pitchFamily="2" charset="-120"/>
              <a:cs typeface="芫荽 0.94" pitchFamily="2" charset="-120"/>
            </a:endParaRPr>
          </a:p>
          <a:p>
            <a:r>
              <a:rPr lang="zh-TW" altLang="en-US" dirty="0">
                <a:latin typeface="芫荽 0.94" pitchFamily="2" charset="-120"/>
                <a:ea typeface="芫荽 0.94" pitchFamily="2" charset="-120"/>
                <a:cs typeface="芫荽 0.94" pitchFamily="2" charset="-120"/>
              </a:rPr>
              <a:t>請老師將影片拉至最前面讓學生觀看</a:t>
            </a:r>
          </a:p>
        </p:txBody>
      </p:sp>
      <p:pic>
        <p:nvPicPr>
          <p:cNvPr id="19" name="圖片 18">
            <a:extLst>
              <a:ext uri="{FF2B5EF4-FFF2-40B4-BE49-F238E27FC236}">
                <a16:creationId xmlns:a16="http://schemas.microsoft.com/office/drawing/2014/main" id="{46ADB89F-485A-4AAF-AD55-CE434A0D9BD9}"/>
              </a:ext>
            </a:extLst>
          </p:cNvPr>
          <p:cNvPicPr>
            <a:picLocks noChangeAspect="1"/>
          </p:cNvPicPr>
          <p:nvPr/>
        </p:nvPicPr>
        <p:blipFill>
          <a:blip r:embed="rId11"/>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2884528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716999" y="812075"/>
            <a:ext cx="8758002"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健康體位宣導</a:t>
            </a:r>
            <a:r>
              <a:rPr kumimoji="0" lang="en-US" altLang="zh-TW"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書包減重</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5" action="ppaction://hlinksldjump"/>
            <a:extLst>
              <a:ext uri="{FF2B5EF4-FFF2-40B4-BE49-F238E27FC236}">
                <a16:creationId xmlns:a16="http://schemas.microsoft.com/office/drawing/2014/main" id="{30A32BCF-92C8-887F-4069-55B4F2B0D7AA}"/>
              </a:ext>
            </a:extLst>
          </p:cNvPr>
          <p:cNvPicPr>
            <a:picLocks noChangeAspect="1"/>
          </p:cNvPicPr>
          <p:nvPr/>
        </p:nvPicPr>
        <p:blipFill>
          <a:blip r:embed="rId6"/>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A9A30865-35A1-0997-5E40-17445D59C0FB}"/>
              </a:ext>
            </a:extLst>
          </p:cNvPr>
          <p:cNvPicPr>
            <a:picLocks noChangeAspect="1"/>
          </p:cNvPicPr>
          <p:nvPr/>
        </p:nvPicPr>
        <p:blipFill>
          <a:blip r:embed="rId7"/>
          <a:stretch>
            <a:fillRect/>
          </a:stretch>
        </p:blipFill>
        <p:spPr>
          <a:xfrm>
            <a:off x="0" y="11612"/>
            <a:ext cx="12192000" cy="651621"/>
          </a:xfrm>
          <a:prstGeom prst="rect">
            <a:avLst/>
          </a:prstGeom>
        </p:spPr>
      </p:pic>
      <p:pic>
        <p:nvPicPr>
          <p:cNvPr id="3" name="圖片 2"/>
          <p:cNvPicPr>
            <a:picLocks noChangeAspect="1"/>
          </p:cNvPicPr>
          <p:nvPr/>
        </p:nvPicPr>
        <p:blipFill rotWithShape="1">
          <a:blip r:embed="rId8">
            <a:extLst>
              <a:ext uri="{28A0092B-C50C-407E-A947-70E740481C1C}">
                <a14:useLocalDpi xmlns:a14="http://schemas.microsoft.com/office/drawing/2010/main" val="0"/>
              </a:ext>
            </a:extLst>
          </a:blip>
          <a:srcRect t="53222"/>
          <a:stretch/>
        </p:blipFill>
        <p:spPr>
          <a:xfrm>
            <a:off x="5711709" y="1917048"/>
            <a:ext cx="6430823" cy="3948901"/>
          </a:xfrm>
          <a:prstGeom prst="rect">
            <a:avLst/>
          </a:prstGeom>
        </p:spPr>
      </p:pic>
      <p:pic>
        <p:nvPicPr>
          <p:cNvPr id="17" name="圖片 16"/>
          <p:cNvPicPr>
            <a:picLocks noChangeAspect="1"/>
          </p:cNvPicPr>
          <p:nvPr/>
        </p:nvPicPr>
        <p:blipFill rotWithShape="1">
          <a:blip r:embed="rId8">
            <a:extLst>
              <a:ext uri="{28A0092B-C50C-407E-A947-70E740481C1C}">
                <a14:useLocalDpi xmlns:a14="http://schemas.microsoft.com/office/drawing/2010/main" val="0"/>
              </a:ext>
            </a:extLst>
          </a:blip>
          <a:srcRect b="46443"/>
          <a:stretch/>
        </p:blipFill>
        <p:spPr>
          <a:xfrm>
            <a:off x="203765" y="1852205"/>
            <a:ext cx="5709028" cy="4013744"/>
          </a:xfrm>
          <a:prstGeom prst="rect">
            <a:avLst/>
          </a:prstGeom>
        </p:spPr>
      </p:pic>
      <p:pic>
        <p:nvPicPr>
          <p:cNvPr id="19" name="圖片 18">
            <a:extLst>
              <a:ext uri="{FF2B5EF4-FFF2-40B4-BE49-F238E27FC236}">
                <a16:creationId xmlns:a16="http://schemas.microsoft.com/office/drawing/2014/main" id="{047CD5FF-1B36-478A-927B-18DADDC14C64}"/>
              </a:ext>
            </a:extLst>
          </p:cNvPr>
          <p:cNvPicPr>
            <a:picLocks noChangeAspect="1"/>
          </p:cNvPicPr>
          <p:nvPr/>
        </p:nvPicPr>
        <p:blipFill>
          <a:blip r:embed="rId9"/>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3058015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grpSp>
        <p:nvGrpSpPr>
          <p:cNvPr id="10" name="群組 9">
            <a:extLst>
              <a:ext uri="{FF2B5EF4-FFF2-40B4-BE49-F238E27FC236}">
                <a16:creationId xmlns:a16="http://schemas.microsoft.com/office/drawing/2014/main" id="{91004587-E84F-B6BE-4C0E-42E8712A0C42}"/>
              </a:ext>
            </a:extLst>
          </p:cNvPr>
          <p:cNvGrpSpPr/>
          <p:nvPr/>
        </p:nvGrpSpPr>
        <p:grpSpPr>
          <a:xfrm>
            <a:off x="239663" y="2018890"/>
            <a:ext cx="1107996" cy="3805237"/>
            <a:chOff x="1218233" y="1457975"/>
            <a:chExt cx="1107996" cy="3805237"/>
          </a:xfrm>
        </p:grpSpPr>
        <p:sp>
          <p:nvSpPr>
            <p:cNvPr id="5" name="矩形: 圓角 4">
              <a:extLst>
                <a:ext uri="{FF2B5EF4-FFF2-40B4-BE49-F238E27FC236}">
                  <a16:creationId xmlns:a16="http://schemas.microsoft.com/office/drawing/2014/main" id="{7A1EAB9E-2D8E-C76B-D6A8-898CF499F185}"/>
                </a:ext>
              </a:extLst>
            </p:cNvPr>
            <p:cNvSpPr/>
            <p:nvPr/>
          </p:nvSpPr>
          <p:spPr>
            <a:xfrm>
              <a:off x="1218233" y="1457975"/>
              <a:ext cx="1107996" cy="3805237"/>
            </a:xfrm>
            <a:prstGeom prst="roundRect">
              <a:avLst>
                <a:gd name="adj" fmla="val 40947"/>
              </a:avLst>
            </a:prstGeom>
            <a:solidFill>
              <a:srgbClr val="FF9999"/>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8" name="文字方塊 7">
              <a:hlinkClick r:id="rId5" action="ppaction://hlinksldjump"/>
              <a:extLst>
                <a:ext uri="{FF2B5EF4-FFF2-40B4-BE49-F238E27FC236}">
                  <a16:creationId xmlns:a16="http://schemas.microsoft.com/office/drawing/2014/main" id="{C6AEDF36-3885-4146-7BAE-8762765E3805}"/>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a:t>
              </a:r>
            </a:p>
          </p:txBody>
        </p:sp>
      </p:grpSp>
      <p:grpSp>
        <p:nvGrpSpPr>
          <p:cNvPr id="11" name="群組 10">
            <a:extLst>
              <a:ext uri="{FF2B5EF4-FFF2-40B4-BE49-F238E27FC236}">
                <a16:creationId xmlns:a16="http://schemas.microsoft.com/office/drawing/2014/main" id="{D95666A4-309D-2C64-1ED8-ABAF81135CCE}"/>
              </a:ext>
            </a:extLst>
          </p:cNvPr>
          <p:cNvGrpSpPr/>
          <p:nvPr/>
        </p:nvGrpSpPr>
        <p:grpSpPr>
          <a:xfrm>
            <a:off x="1568831" y="2018890"/>
            <a:ext cx="1107996" cy="3805237"/>
            <a:chOff x="1218233" y="1457975"/>
            <a:chExt cx="1107996" cy="3805237"/>
          </a:xfrm>
        </p:grpSpPr>
        <p:sp>
          <p:nvSpPr>
            <p:cNvPr id="13" name="矩形: 圓角 12">
              <a:extLst>
                <a:ext uri="{FF2B5EF4-FFF2-40B4-BE49-F238E27FC236}">
                  <a16:creationId xmlns:a16="http://schemas.microsoft.com/office/drawing/2014/main" id="{383EA4E6-B0EB-9CBE-1E28-8422B0079727}"/>
                </a:ext>
              </a:extLst>
            </p:cNvPr>
            <p:cNvSpPr/>
            <p:nvPr/>
          </p:nvSpPr>
          <p:spPr>
            <a:xfrm>
              <a:off x="1218233" y="1457975"/>
              <a:ext cx="1107996" cy="3805237"/>
            </a:xfrm>
            <a:prstGeom prst="roundRect">
              <a:avLst>
                <a:gd name="adj" fmla="val 40947"/>
              </a:avLst>
            </a:prstGeom>
            <a:solidFill>
              <a:srgbClr val="FF5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4" name="文字方塊 13">
              <a:hlinkClick r:id="rId6" action="ppaction://hlinksldjump"/>
              <a:extLst>
                <a:ext uri="{FF2B5EF4-FFF2-40B4-BE49-F238E27FC236}">
                  <a16:creationId xmlns:a16="http://schemas.microsoft.com/office/drawing/2014/main" id="{93802252-ACB5-2769-C5A0-B8C0DF378062}"/>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視力保健</a:t>
              </a:r>
            </a:p>
          </p:txBody>
        </p:sp>
      </p:grpSp>
      <p:grpSp>
        <p:nvGrpSpPr>
          <p:cNvPr id="15" name="群組 14">
            <a:extLst>
              <a:ext uri="{FF2B5EF4-FFF2-40B4-BE49-F238E27FC236}">
                <a16:creationId xmlns:a16="http://schemas.microsoft.com/office/drawing/2014/main" id="{DB34930C-E088-54B0-94DA-01AB5579CBD7}"/>
              </a:ext>
            </a:extLst>
          </p:cNvPr>
          <p:cNvGrpSpPr/>
          <p:nvPr/>
        </p:nvGrpSpPr>
        <p:grpSpPr>
          <a:xfrm>
            <a:off x="2897999" y="2018890"/>
            <a:ext cx="1107996" cy="3805237"/>
            <a:chOff x="1218233" y="1457975"/>
            <a:chExt cx="1107996" cy="3805237"/>
          </a:xfrm>
        </p:grpSpPr>
        <p:sp>
          <p:nvSpPr>
            <p:cNvPr id="16" name="矩形: 圓角 15">
              <a:extLst>
                <a:ext uri="{FF2B5EF4-FFF2-40B4-BE49-F238E27FC236}">
                  <a16:creationId xmlns:a16="http://schemas.microsoft.com/office/drawing/2014/main" id="{7DA1DCC7-1928-0838-2355-523E0D2F7729}"/>
                </a:ext>
              </a:extLst>
            </p:cNvPr>
            <p:cNvSpPr/>
            <p:nvPr/>
          </p:nvSpPr>
          <p:spPr>
            <a:xfrm>
              <a:off x="1218233" y="1457975"/>
              <a:ext cx="1107996" cy="3805237"/>
            </a:xfrm>
            <a:prstGeom prst="roundRect">
              <a:avLst>
                <a:gd name="adj" fmla="val 40947"/>
              </a:avLst>
            </a:prstGeom>
            <a:solidFill>
              <a:srgbClr val="FF66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7" name="文字方塊 16">
              <a:hlinkClick r:id="rId7" action="ppaction://hlinksldjump"/>
              <a:extLst>
                <a:ext uri="{FF2B5EF4-FFF2-40B4-BE49-F238E27FC236}">
                  <a16:creationId xmlns:a16="http://schemas.microsoft.com/office/drawing/2014/main" id="{BC308390-C992-40DB-DBBF-0391084F090F}"/>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口腔保健</a:t>
              </a:r>
            </a:p>
          </p:txBody>
        </p:sp>
      </p:grpSp>
      <p:grpSp>
        <p:nvGrpSpPr>
          <p:cNvPr id="19" name="群組 18">
            <a:extLst>
              <a:ext uri="{FF2B5EF4-FFF2-40B4-BE49-F238E27FC236}">
                <a16:creationId xmlns:a16="http://schemas.microsoft.com/office/drawing/2014/main" id="{ABB836B6-EE4B-3FD5-E7D1-8E859CDF382A}"/>
              </a:ext>
            </a:extLst>
          </p:cNvPr>
          <p:cNvGrpSpPr/>
          <p:nvPr/>
        </p:nvGrpSpPr>
        <p:grpSpPr>
          <a:xfrm>
            <a:off x="4227167" y="2018890"/>
            <a:ext cx="1107996" cy="3805237"/>
            <a:chOff x="1218233" y="1457975"/>
            <a:chExt cx="1107996" cy="3805237"/>
          </a:xfrm>
        </p:grpSpPr>
        <p:sp>
          <p:nvSpPr>
            <p:cNvPr id="20" name="矩形: 圓角 19">
              <a:extLst>
                <a:ext uri="{FF2B5EF4-FFF2-40B4-BE49-F238E27FC236}">
                  <a16:creationId xmlns:a16="http://schemas.microsoft.com/office/drawing/2014/main" id="{0194BE16-DFDE-5DB1-749E-68DDB55B2BFB}"/>
                </a:ext>
              </a:extLst>
            </p:cNvPr>
            <p:cNvSpPr/>
            <p:nvPr/>
          </p:nvSpPr>
          <p:spPr>
            <a:xfrm>
              <a:off x="1218233" y="1457975"/>
              <a:ext cx="1107996" cy="3805237"/>
            </a:xfrm>
            <a:prstGeom prst="roundRect">
              <a:avLst>
                <a:gd name="adj" fmla="val 40947"/>
              </a:avLst>
            </a:prstGeom>
            <a:solidFill>
              <a:schemeClr val="accent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21" name="文字方塊 20">
              <a:hlinkClick r:id="rId8" action="ppaction://hlinksldjump"/>
              <a:extLst>
                <a:ext uri="{FF2B5EF4-FFF2-40B4-BE49-F238E27FC236}">
                  <a16:creationId xmlns:a16="http://schemas.microsoft.com/office/drawing/2014/main" id="{8049B431-C156-2BA6-F284-1E7962DD7CC4}"/>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健康體位</a:t>
              </a:r>
              <a:endParaRPr kumimoji="0" lang="en-US" altLang="zh-TW"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grpSp>
      <p:grpSp>
        <p:nvGrpSpPr>
          <p:cNvPr id="24" name="群組 23">
            <a:extLst>
              <a:ext uri="{FF2B5EF4-FFF2-40B4-BE49-F238E27FC236}">
                <a16:creationId xmlns:a16="http://schemas.microsoft.com/office/drawing/2014/main" id="{F0F9BD12-8A3A-D9F0-1DE3-1DDEEF8C150B}"/>
              </a:ext>
            </a:extLst>
          </p:cNvPr>
          <p:cNvGrpSpPr/>
          <p:nvPr/>
        </p:nvGrpSpPr>
        <p:grpSpPr>
          <a:xfrm>
            <a:off x="5556335" y="2018890"/>
            <a:ext cx="1107996" cy="3805237"/>
            <a:chOff x="1218233" y="1457975"/>
            <a:chExt cx="1107996" cy="3805237"/>
          </a:xfrm>
        </p:grpSpPr>
        <p:sp>
          <p:nvSpPr>
            <p:cNvPr id="25" name="矩形: 圓角 24">
              <a:extLst>
                <a:ext uri="{FF2B5EF4-FFF2-40B4-BE49-F238E27FC236}">
                  <a16:creationId xmlns:a16="http://schemas.microsoft.com/office/drawing/2014/main" id="{62DC9E98-A6FD-530B-4601-90874C454977}"/>
                </a:ext>
              </a:extLst>
            </p:cNvPr>
            <p:cNvSpPr/>
            <p:nvPr/>
          </p:nvSpPr>
          <p:spPr>
            <a:xfrm>
              <a:off x="1218233" y="1457975"/>
              <a:ext cx="1107996" cy="3805237"/>
            </a:xfrm>
            <a:prstGeom prst="roundRect">
              <a:avLst>
                <a:gd name="adj" fmla="val 40947"/>
              </a:avLst>
            </a:prstGeom>
            <a:solidFill>
              <a:srgbClr val="92D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26" name="文字方塊 25">
              <a:hlinkClick r:id="rId9" action="ppaction://hlinksldjump"/>
              <a:extLst>
                <a:ext uri="{FF2B5EF4-FFF2-40B4-BE49-F238E27FC236}">
                  <a16:creationId xmlns:a16="http://schemas.microsoft.com/office/drawing/2014/main" id="{C6C2272A-B59C-ACE5-885F-7ED50ABBAD25}"/>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菸檳防制</a:t>
              </a:r>
            </a:p>
          </p:txBody>
        </p:sp>
      </p:grpSp>
      <p:grpSp>
        <p:nvGrpSpPr>
          <p:cNvPr id="27" name="群組 26">
            <a:extLst>
              <a:ext uri="{FF2B5EF4-FFF2-40B4-BE49-F238E27FC236}">
                <a16:creationId xmlns:a16="http://schemas.microsoft.com/office/drawing/2014/main" id="{A606B392-BA98-21B3-838E-2E49BFF5C558}"/>
              </a:ext>
            </a:extLst>
          </p:cNvPr>
          <p:cNvGrpSpPr/>
          <p:nvPr/>
        </p:nvGrpSpPr>
        <p:grpSpPr>
          <a:xfrm>
            <a:off x="6885503" y="2018890"/>
            <a:ext cx="1107996" cy="3805237"/>
            <a:chOff x="1218233" y="1457975"/>
            <a:chExt cx="1107996" cy="3805237"/>
          </a:xfrm>
        </p:grpSpPr>
        <p:sp>
          <p:nvSpPr>
            <p:cNvPr id="28" name="矩形: 圓角 27">
              <a:extLst>
                <a:ext uri="{FF2B5EF4-FFF2-40B4-BE49-F238E27FC236}">
                  <a16:creationId xmlns:a16="http://schemas.microsoft.com/office/drawing/2014/main" id="{01AF0AD6-5AAD-4A22-E813-B4E0084701C1}"/>
                </a:ext>
              </a:extLst>
            </p:cNvPr>
            <p:cNvSpPr/>
            <p:nvPr/>
          </p:nvSpPr>
          <p:spPr>
            <a:xfrm>
              <a:off x="1218233" y="1457975"/>
              <a:ext cx="1107996" cy="3805237"/>
            </a:xfrm>
            <a:prstGeom prst="roundRect">
              <a:avLst>
                <a:gd name="adj" fmla="val 40947"/>
              </a:avLst>
            </a:prstGeom>
            <a:solidFill>
              <a:srgbClr val="00B05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31" name="文字方塊 30">
              <a:hlinkClick r:id="rId10" action="ppaction://hlinksldjump"/>
              <a:extLst>
                <a:ext uri="{FF2B5EF4-FFF2-40B4-BE49-F238E27FC236}">
                  <a16:creationId xmlns:a16="http://schemas.microsoft.com/office/drawing/2014/main" id="{57B6A03A-F711-9EC2-A803-82E8D9AAC77B}"/>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正向心理</a:t>
              </a:r>
            </a:p>
          </p:txBody>
        </p:sp>
      </p:grpSp>
      <p:grpSp>
        <p:nvGrpSpPr>
          <p:cNvPr id="1024" name="群組 1023">
            <a:extLst>
              <a:ext uri="{FF2B5EF4-FFF2-40B4-BE49-F238E27FC236}">
                <a16:creationId xmlns:a16="http://schemas.microsoft.com/office/drawing/2014/main" id="{281C07AA-F90C-BEA0-5133-0CFD58A478F8}"/>
              </a:ext>
            </a:extLst>
          </p:cNvPr>
          <p:cNvGrpSpPr/>
          <p:nvPr/>
        </p:nvGrpSpPr>
        <p:grpSpPr>
          <a:xfrm>
            <a:off x="8214671" y="2018890"/>
            <a:ext cx="1107996" cy="3805237"/>
            <a:chOff x="1218233" y="1457975"/>
            <a:chExt cx="1107996" cy="3805237"/>
          </a:xfrm>
        </p:grpSpPr>
        <p:sp>
          <p:nvSpPr>
            <p:cNvPr id="1025" name="矩形: 圓角 1024">
              <a:extLst>
                <a:ext uri="{FF2B5EF4-FFF2-40B4-BE49-F238E27FC236}">
                  <a16:creationId xmlns:a16="http://schemas.microsoft.com/office/drawing/2014/main" id="{8D8B21FD-B760-82E5-5EF4-DDC0C3297451}"/>
                </a:ext>
              </a:extLst>
            </p:cNvPr>
            <p:cNvSpPr/>
            <p:nvPr/>
          </p:nvSpPr>
          <p:spPr>
            <a:xfrm>
              <a:off x="1218233" y="1457975"/>
              <a:ext cx="1107996" cy="3805237"/>
            </a:xfrm>
            <a:prstGeom prst="roundRect">
              <a:avLst>
                <a:gd name="adj" fmla="val 40947"/>
              </a:avLst>
            </a:prstGeom>
            <a:solidFill>
              <a:srgbClr val="00B0F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026" name="文字方塊 1025">
              <a:hlinkClick r:id="rId11" action="ppaction://hlinksldjump"/>
              <a:extLst>
                <a:ext uri="{FF2B5EF4-FFF2-40B4-BE49-F238E27FC236}">
                  <a16:creationId xmlns:a16="http://schemas.microsoft.com/office/drawing/2014/main" id="{FC9B3131-B4C6-2778-57BD-366C8F3945CC}"/>
                </a:ext>
              </a:extLst>
            </p:cNvPr>
            <p:cNvSpPr txBox="1"/>
            <p:nvPr/>
          </p:nvSpPr>
          <p:spPr>
            <a:xfrm>
              <a:off x="1218233" y="2067932"/>
              <a:ext cx="1107996" cy="258532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性教育</a:t>
              </a:r>
            </a:p>
          </p:txBody>
        </p:sp>
      </p:grpSp>
      <p:grpSp>
        <p:nvGrpSpPr>
          <p:cNvPr id="1027" name="群組 1026">
            <a:extLst>
              <a:ext uri="{FF2B5EF4-FFF2-40B4-BE49-F238E27FC236}">
                <a16:creationId xmlns:a16="http://schemas.microsoft.com/office/drawing/2014/main" id="{1F92F513-8128-F7D1-5EF3-9CFEFECB9ADB}"/>
              </a:ext>
            </a:extLst>
          </p:cNvPr>
          <p:cNvGrpSpPr/>
          <p:nvPr/>
        </p:nvGrpSpPr>
        <p:grpSpPr>
          <a:xfrm>
            <a:off x="9449076" y="2018890"/>
            <a:ext cx="1107996" cy="3805237"/>
            <a:chOff x="1218233" y="1457975"/>
            <a:chExt cx="1107996" cy="3805237"/>
          </a:xfrm>
        </p:grpSpPr>
        <p:sp>
          <p:nvSpPr>
            <p:cNvPr id="1029" name="矩形: 圓角 1028">
              <a:extLst>
                <a:ext uri="{FF2B5EF4-FFF2-40B4-BE49-F238E27FC236}">
                  <a16:creationId xmlns:a16="http://schemas.microsoft.com/office/drawing/2014/main" id="{DD75D084-67E2-FA00-8EF6-3FD43DC389A3}"/>
                </a:ext>
              </a:extLst>
            </p:cNvPr>
            <p:cNvSpPr/>
            <p:nvPr/>
          </p:nvSpPr>
          <p:spPr>
            <a:xfrm>
              <a:off x="1218233" y="1457975"/>
              <a:ext cx="1107996" cy="3805237"/>
            </a:xfrm>
            <a:prstGeom prst="roundRect">
              <a:avLst>
                <a:gd name="adj" fmla="val 40947"/>
              </a:avLst>
            </a:prstGeom>
            <a:solidFill>
              <a:srgbClr val="0070C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030" name="文字方塊 1029">
              <a:hlinkClick r:id="rId12" action="ppaction://hlinksldjump"/>
              <a:extLst>
                <a:ext uri="{FF2B5EF4-FFF2-40B4-BE49-F238E27FC236}">
                  <a16:creationId xmlns:a16="http://schemas.microsoft.com/office/drawing/2014/main" id="{F3E2F95B-81C2-16DE-E951-47E76530D6D9}"/>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全民健保</a:t>
              </a:r>
            </a:p>
          </p:txBody>
        </p:sp>
      </p:grpSp>
      <p:grpSp>
        <p:nvGrpSpPr>
          <p:cNvPr id="1031" name="群組 1030">
            <a:extLst>
              <a:ext uri="{FF2B5EF4-FFF2-40B4-BE49-F238E27FC236}">
                <a16:creationId xmlns:a16="http://schemas.microsoft.com/office/drawing/2014/main" id="{57E82AC9-7BED-FF87-6F2B-78D51D12658D}"/>
              </a:ext>
            </a:extLst>
          </p:cNvPr>
          <p:cNvGrpSpPr/>
          <p:nvPr/>
        </p:nvGrpSpPr>
        <p:grpSpPr>
          <a:xfrm>
            <a:off x="10661994" y="2018890"/>
            <a:ext cx="1107996" cy="3805237"/>
            <a:chOff x="1218233" y="1457975"/>
            <a:chExt cx="1107996" cy="3805237"/>
          </a:xfrm>
        </p:grpSpPr>
        <p:sp>
          <p:nvSpPr>
            <p:cNvPr id="1032" name="矩形: 圓角 1031">
              <a:extLst>
                <a:ext uri="{FF2B5EF4-FFF2-40B4-BE49-F238E27FC236}">
                  <a16:creationId xmlns:a16="http://schemas.microsoft.com/office/drawing/2014/main" id="{68C1AA67-6550-96FB-D48D-B9384910FB9A}"/>
                </a:ext>
              </a:extLst>
            </p:cNvPr>
            <p:cNvSpPr/>
            <p:nvPr/>
          </p:nvSpPr>
          <p:spPr>
            <a:xfrm>
              <a:off x="1218233" y="1457975"/>
              <a:ext cx="1107996" cy="3805237"/>
            </a:xfrm>
            <a:prstGeom prst="roundRect">
              <a:avLst>
                <a:gd name="adj" fmla="val 40947"/>
              </a:avLst>
            </a:prstGeom>
            <a:solidFill>
              <a:srgbClr val="7030A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新細明體" panose="02020500000000000000" pitchFamily="18" charset="-120"/>
                <a:cs typeface="+mn-cs"/>
              </a:endParaRPr>
            </a:p>
          </p:txBody>
        </p:sp>
        <p:sp>
          <p:nvSpPr>
            <p:cNvPr id="1033" name="文字方塊 1032">
              <a:hlinkClick r:id="rId13" action="ppaction://hlinksldjump"/>
              <a:extLst>
                <a:ext uri="{FF2B5EF4-FFF2-40B4-BE49-F238E27FC236}">
                  <a16:creationId xmlns:a16="http://schemas.microsoft.com/office/drawing/2014/main" id="{A591418D-485E-F053-6D59-52B8D7B4E9F7}"/>
                </a:ext>
              </a:extLst>
            </p:cNvPr>
            <p:cNvSpPr txBox="1"/>
            <p:nvPr/>
          </p:nvSpPr>
          <p:spPr>
            <a:xfrm>
              <a:off x="1218233" y="1652433"/>
              <a:ext cx="1107996" cy="34163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54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正確用藥</a:t>
              </a:r>
            </a:p>
          </p:txBody>
        </p:sp>
      </p:grpSp>
      <p:grpSp>
        <p:nvGrpSpPr>
          <p:cNvPr id="1034" name="群組 1033">
            <a:extLst>
              <a:ext uri="{FF2B5EF4-FFF2-40B4-BE49-F238E27FC236}">
                <a16:creationId xmlns:a16="http://schemas.microsoft.com/office/drawing/2014/main" id="{E2A2D73B-D4FC-0B55-DC19-374A249ED883}"/>
              </a:ext>
            </a:extLst>
          </p:cNvPr>
          <p:cNvGrpSpPr/>
          <p:nvPr/>
        </p:nvGrpSpPr>
        <p:grpSpPr>
          <a:xfrm>
            <a:off x="1568831" y="1033872"/>
            <a:ext cx="9183694" cy="883964"/>
            <a:chOff x="1218233" y="1457975"/>
            <a:chExt cx="1125185" cy="3904257"/>
          </a:xfrm>
        </p:grpSpPr>
        <p:sp>
          <p:nvSpPr>
            <p:cNvPr id="1035" name="矩形: 圓角 1034">
              <a:extLst>
                <a:ext uri="{FF2B5EF4-FFF2-40B4-BE49-F238E27FC236}">
                  <a16:creationId xmlns:a16="http://schemas.microsoft.com/office/drawing/2014/main" id="{32CCD690-E175-9E47-C632-4F1FFD6AE308}"/>
                </a:ext>
              </a:extLst>
            </p:cNvPr>
            <p:cNvSpPr/>
            <p:nvPr/>
          </p:nvSpPr>
          <p:spPr>
            <a:xfrm>
              <a:off x="1218233" y="1457975"/>
              <a:ext cx="1107996" cy="3805237"/>
            </a:xfrm>
            <a:prstGeom prst="roundRect">
              <a:avLst>
                <a:gd name="adj" fmla="val 40947"/>
              </a:avLst>
            </a:prstGeom>
            <a:solidFill>
              <a:srgbClr val="00808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p:txBody>
        </p:sp>
        <p:sp>
          <p:nvSpPr>
            <p:cNvPr id="1036" name="文字方塊 1035">
              <a:extLst>
                <a:ext uri="{FF2B5EF4-FFF2-40B4-BE49-F238E27FC236}">
                  <a16:creationId xmlns:a16="http://schemas.microsoft.com/office/drawing/2014/main" id="{32C4E7E5-7B0C-3C1F-9412-36B120A75488}"/>
                </a:ext>
              </a:extLst>
            </p:cNvPr>
            <p:cNvSpPr txBox="1"/>
            <p:nvPr/>
          </p:nvSpPr>
          <p:spPr>
            <a:xfrm>
              <a:off x="1218233" y="1691918"/>
              <a:ext cx="1125185" cy="367031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800" b="0" i="0" u="none" strike="noStrike" kern="1200" cap="none" spc="0" normalizeH="0" baseline="0" noProof="0" dirty="0">
                  <a:ln w="28575">
                    <a:solidFill>
                      <a:srgbClr val="000000"/>
                    </a:solidFill>
                  </a:ln>
                  <a:solidFill>
                    <a:prstClr val="white"/>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  康  促  進  七  大  議  題</a:t>
              </a:r>
            </a:p>
          </p:txBody>
        </p:sp>
      </p:grpSp>
      <p:pic>
        <p:nvPicPr>
          <p:cNvPr id="1028" name="圖片 1027">
            <a:extLst>
              <a:ext uri="{FF2B5EF4-FFF2-40B4-BE49-F238E27FC236}">
                <a16:creationId xmlns:a16="http://schemas.microsoft.com/office/drawing/2014/main" id="{60A15F61-01D1-7086-0F2B-FFAEE693F92D}"/>
              </a:ext>
            </a:extLst>
          </p:cNvPr>
          <p:cNvPicPr>
            <a:picLocks noChangeAspect="1"/>
          </p:cNvPicPr>
          <p:nvPr/>
        </p:nvPicPr>
        <p:blipFill>
          <a:blip r:embed="rId14"/>
          <a:stretch>
            <a:fillRect/>
          </a:stretch>
        </p:blipFill>
        <p:spPr>
          <a:xfrm>
            <a:off x="0" y="11612"/>
            <a:ext cx="12192000" cy="651621"/>
          </a:xfrm>
          <a:prstGeom prst="rect">
            <a:avLst/>
          </a:prstGeom>
        </p:spPr>
      </p:pic>
      <p:pic>
        <p:nvPicPr>
          <p:cNvPr id="43" name="圖片 42">
            <a:extLst>
              <a:ext uri="{FF2B5EF4-FFF2-40B4-BE49-F238E27FC236}">
                <a16:creationId xmlns:a16="http://schemas.microsoft.com/office/drawing/2014/main" id="{4761557D-1A09-45D1-8AB7-CF866FACB4B9}"/>
              </a:ext>
            </a:extLst>
          </p:cNvPr>
          <p:cNvPicPr>
            <a:picLocks noChangeAspect="1"/>
          </p:cNvPicPr>
          <p:nvPr/>
        </p:nvPicPr>
        <p:blipFill>
          <a:blip r:embed="rId15"/>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1407525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472703" y="69113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菸檳害防制宣導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155183" y="5828312"/>
            <a:ext cx="1203681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國民健康署</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x</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小學課本的逆襲影片「菸害</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OUT</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戒菸</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IN</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，無菸的家好處多</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vmDYQN</a:t>
            </a:r>
            <a:endPar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26" name="Picture 2" descr="千萬別在家吸菸！跟二、三手菸說再見- Yahoo奇摩電影戲劇">
            <a:hlinkClick r:id="rId5"/>
            <a:extLst>
              <a:ext uri="{FF2B5EF4-FFF2-40B4-BE49-F238E27FC236}">
                <a16:creationId xmlns:a16="http://schemas.microsoft.com/office/drawing/2014/main" id="{B03BD6B9-76C6-C453-5B0A-DF02D223EA5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0418" y="1822276"/>
            <a:ext cx="7370618" cy="3937234"/>
          </a:xfrm>
          <a:prstGeom prst="rect">
            <a:avLst/>
          </a:prstGeom>
          <a:noFill/>
          <a:extLst>
            <a:ext uri="{909E8E84-426E-40DD-AFC4-6F175D3DCCD1}">
              <a14:hiddenFill xmlns:a14="http://schemas.microsoft.com/office/drawing/2010/main">
                <a:solidFill>
                  <a:srgbClr val="FFFFFF"/>
                </a:solidFill>
              </a14:hiddenFill>
            </a:ext>
          </a:extLst>
        </p:spPr>
      </p:pic>
      <p:sp>
        <p:nvSpPr>
          <p:cNvPr id="5" name="文字方塊 4">
            <a:extLst>
              <a:ext uri="{FF2B5EF4-FFF2-40B4-BE49-F238E27FC236}">
                <a16:creationId xmlns:a16="http://schemas.microsoft.com/office/drawing/2014/main" id="{AC5FEA96-5C7B-8706-4C18-69315E3BEBCF}"/>
              </a:ext>
            </a:extLst>
          </p:cNvPr>
          <p:cNvSpPr txBox="1"/>
          <p:nvPr/>
        </p:nvSpPr>
        <p:spPr>
          <a:xfrm>
            <a:off x="8007367" y="2182505"/>
            <a:ext cx="4076157" cy="3201069"/>
          </a:xfrm>
          <a:prstGeom prst="rect">
            <a:avLst/>
          </a:prstGeom>
          <a:noFill/>
        </p:spPr>
        <p:txBody>
          <a:bodyPr wrap="square">
            <a:spAutoFit/>
          </a:bodyPr>
          <a:lstStyle/>
          <a:p>
            <a:pPr>
              <a:lnSpc>
                <a:spcPts val="3000"/>
              </a:lnSpc>
            </a:pPr>
            <a:r>
              <a:rPr lang="zh-TW" altLang="en-US" sz="2000" dirty="0">
                <a:latin typeface="Gen Jyuu Gothic Heavy" panose="020B0702020203020207" pitchFamily="34" charset="-120"/>
                <a:ea typeface="Gen Jyuu Gothic Heavy" panose="020B0702020203020207" pitchFamily="34" charset="-120"/>
                <a:cs typeface="Gen Jyuu Gothic Heavy" panose="020B0702020203020207" pitchFamily="34" charset="-120"/>
              </a:rPr>
              <a:t>看完影片後，請說說看</a:t>
            </a: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zh-TW" altLang="en-US" sz="2000" dirty="0">
                <a:latin typeface="Gen Jyuu Gothic Heavy" panose="020B0702020203020207" pitchFamily="34" charset="-120"/>
                <a:ea typeface="Gen Jyuu Gothic Heavy" panose="020B0702020203020207" pitchFamily="34" charset="-120"/>
                <a:cs typeface="Gen Jyuu Gothic Heavy" panose="020B0702020203020207" pitchFamily="34" charset="-120"/>
              </a:rPr>
              <a:t>什麼是</a:t>
            </a: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zh-TW" altLang="en-US" sz="3600" dirty="0">
                <a:latin typeface="Gen Jyuu Gothic Heavy" panose="020B0702020203020207" pitchFamily="34" charset="-120"/>
                <a:ea typeface="Gen Jyuu Gothic Heavy" panose="020B0702020203020207" pitchFamily="34" charset="-120"/>
                <a:cs typeface="Gen Jyuu Gothic Heavy" panose="020B0702020203020207" pitchFamily="34" charset="-120"/>
              </a:rPr>
              <a:t>一手菸？</a:t>
            </a:r>
            <a:endParaRPr lang="en-US" altLang="zh-TW" sz="36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zh-TW" altLang="en-US" sz="3600" dirty="0">
                <a:latin typeface="Gen Jyuu Gothic Heavy" panose="020B0702020203020207" pitchFamily="34" charset="-120"/>
                <a:ea typeface="Gen Jyuu Gothic Heavy" panose="020B0702020203020207" pitchFamily="34" charset="-120"/>
                <a:cs typeface="Gen Jyuu Gothic Heavy" panose="020B0702020203020207" pitchFamily="34" charset="-120"/>
              </a:rPr>
              <a:t>二手煙？</a:t>
            </a:r>
            <a:endParaRPr lang="en-US" altLang="zh-TW" sz="36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endParaRPr lang="en-US" altLang="zh-TW" sz="20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zh-TW" altLang="en-US" sz="3600" dirty="0">
                <a:latin typeface="Gen Jyuu Gothic Heavy" panose="020B0702020203020207" pitchFamily="34" charset="-120"/>
                <a:ea typeface="Gen Jyuu Gothic Heavy" panose="020B0702020203020207" pitchFamily="34" charset="-120"/>
                <a:cs typeface="Gen Jyuu Gothic Heavy" panose="020B0702020203020207" pitchFamily="34" charset="-120"/>
              </a:rPr>
              <a:t>三手菸？</a:t>
            </a:r>
            <a:endParaRPr lang="en-US" altLang="zh-TW" sz="36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7" action="ppaction://hlinksldjump"/>
            <a:extLst>
              <a:ext uri="{FF2B5EF4-FFF2-40B4-BE49-F238E27FC236}">
                <a16:creationId xmlns:a16="http://schemas.microsoft.com/office/drawing/2014/main" id="{33D80A86-57D6-AA87-8340-A5539C718108}"/>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8DCD9819-61E5-4AE4-F45F-45CB170FC591}"/>
              </a:ext>
            </a:extLst>
          </p:cNvPr>
          <p:cNvPicPr>
            <a:picLocks noChangeAspect="1"/>
          </p:cNvPicPr>
          <p:nvPr/>
        </p:nvPicPr>
        <p:blipFill>
          <a:blip r:embed="rId9"/>
          <a:stretch>
            <a:fillRect/>
          </a:stretch>
        </p:blipFill>
        <p:spPr>
          <a:xfrm>
            <a:off x="0" y="11612"/>
            <a:ext cx="12192000" cy="651621"/>
          </a:xfrm>
          <a:prstGeom prst="rect">
            <a:avLst/>
          </a:prstGeom>
        </p:spPr>
      </p:pic>
      <p:pic>
        <p:nvPicPr>
          <p:cNvPr id="19" name="圖片 18">
            <a:extLst>
              <a:ext uri="{FF2B5EF4-FFF2-40B4-BE49-F238E27FC236}">
                <a16:creationId xmlns:a16="http://schemas.microsoft.com/office/drawing/2014/main" id="{635E9F77-59E2-4761-A24C-F32FD4FAA620}"/>
              </a:ext>
            </a:extLst>
          </p:cNvPr>
          <p:cNvPicPr>
            <a:picLocks noChangeAspect="1"/>
          </p:cNvPicPr>
          <p:nvPr/>
        </p:nvPicPr>
        <p:blipFill>
          <a:blip r:embed="rId10"/>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1629176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049976BE-22C0-47D9-8AD3-2ACB3C3519F8}"/>
              </a:ext>
            </a:extLst>
          </p:cNvPr>
          <p:cNvSpPr>
            <a:spLocks noGrp="1"/>
          </p:cNvSpPr>
          <p:nvPr>
            <p:ph type="title"/>
          </p:nvPr>
        </p:nvSpPr>
        <p:spPr>
          <a:xfrm>
            <a:off x="2822449" y="346839"/>
            <a:ext cx="5782055" cy="1325563"/>
          </a:xfrm>
        </p:spPr>
        <p:txBody>
          <a:bodyPr/>
          <a:lstStyle/>
          <a:p>
            <a:r>
              <a:rPr lang="zh-TW" altLang="en-US" sz="6000" b="1" dirty="0">
                <a:ln w="19050">
                  <a:solidFill>
                    <a:prstClr val="black"/>
                  </a:solidFill>
                </a:ln>
                <a:solidFill>
                  <a:srgbClr val="FFC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電子菸是違禁品</a:t>
            </a:r>
          </a:p>
        </p:txBody>
      </p:sp>
      <p:pic>
        <p:nvPicPr>
          <p:cNvPr id="4" name="376735100E_1140090419_ATTACH1">
            <a:hlinkClick r:id="" action="ppaction://media"/>
            <a:extLst>
              <a:ext uri="{FF2B5EF4-FFF2-40B4-BE49-F238E27FC236}">
                <a16:creationId xmlns:a16="http://schemas.microsoft.com/office/drawing/2014/main" id="{EE0D560F-DE95-474C-AF49-8E894A8CB43B}"/>
              </a:ext>
            </a:extLst>
          </p:cNvPr>
          <p:cNvPicPr>
            <a:picLocks noGrp="1" noChangeAspect="1"/>
          </p:cNvPicPr>
          <p:nvPr>
            <p:ph idx="1"/>
            <a:videoFile r:link="rId2"/>
            <p:extLst>
              <p:ext uri="{DAA4B4D4-6D71-4841-9C94-3DE7FCFB9230}">
                <p14:media xmlns:p14="http://schemas.microsoft.com/office/powerpoint/2010/main" r:embed="rId1"/>
              </p:ext>
            </p:extLst>
          </p:nvPr>
        </p:nvPicPr>
        <p:blipFill>
          <a:blip r:embed="rId4"/>
          <a:stretch>
            <a:fillRect/>
          </a:stretch>
        </p:blipFill>
        <p:spPr>
          <a:xfrm>
            <a:off x="1976438" y="1825625"/>
            <a:ext cx="8239125" cy="4351338"/>
          </a:xfrm>
        </p:spPr>
      </p:pic>
    </p:spTree>
    <p:extLst>
      <p:ext uri="{BB962C8B-B14F-4D97-AF65-F5344CB8AC3E}">
        <p14:creationId xmlns:p14="http://schemas.microsoft.com/office/powerpoint/2010/main" val="2770174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0069"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745985" y="723059"/>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菸檳害防制宣導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131839" y="5783754"/>
            <a:ext cx="5856247" cy="338554"/>
          </a:xfrm>
          <a:prstGeom prst="rect">
            <a:avLst/>
          </a:prstGeom>
          <a:noFill/>
        </p:spPr>
        <p:txBody>
          <a:bodyPr wrap="square">
            <a:spAutoFit/>
          </a:bodyPr>
          <a:lstStyle/>
          <a:p>
            <a:pPr>
              <a:defRPr/>
            </a:pPr>
            <a:r>
              <a:rPr lang="zh-TW" altLang="en-US"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菸怪菸怪別咬我 認識三手菸</a:t>
            </a:r>
            <a:r>
              <a:rPr lang="en-US" altLang="zh-TW"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sz="1600"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sz="1600"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sz="1600"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LX3yea</a:t>
            </a:r>
            <a:endParaRPr kumimoji="0" lang="zh-TW" altLang="en-US" sz="160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2050" name="Picture 2" descr="菸怪菸怪別咬我(三手菸危害動畫)|找教材-內容│健康九九+網站">
            <a:hlinkClick r:id="rId5"/>
            <a:extLst>
              <a:ext uri="{FF2B5EF4-FFF2-40B4-BE49-F238E27FC236}">
                <a16:creationId xmlns:a16="http://schemas.microsoft.com/office/drawing/2014/main" id="{665E67AC-6D13-4526-C5AC-53A62A01F27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1839" y="1712120"/>
            <a:ext cx="7006067" cy="3940913"/>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7" action="ppaction://hlinksldjump"/>
            <a:extLst>
              <a:ext uri="{FF2B5EF4-FFF2-40B4-BE49-F238E27FC236}">
                <a16:creationId xmlns:a16="http://schemas.microsoft.com/office/drawing/2014/main" id="{5B4AC45C-9BB8-8CD2-579B-4E2F3A713092}"/>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D494CE08-5644-5E96-67AA-C175FA91776D}"/>
              </a:ext>
            </a:extLst>
          </p:cNvPr>
          <p:cNvPicPr>
            <a:picLocks noChangeAspect="1"/>
          </p:cNvPicPr>
          <p:nvPr/>
        </p:nvPicPr>
        <p:blipFill>
          <a:blip r:embed="rId9"/>
          <a:stretch>
            <a:fillRect/>
          </a:stretch>
        </p:blipFill>
        <p:spPr>
          <a:xfrm>
            <a:off x="0" y="11612"/>
            <a:ext cx="12192000" cy="651621"/>
          </a:xfrm>
          <a:prstGeom prst="rect">
            <a:avLst/>
          </a:prstGeom>
        </p:spPr>
      </p:pic>
      <p:pic>
        <p:nvPicPr>
          <p:cNvPr id="12" name="圖片 11">
            <a:extLst>
              <a:ext uri="{FF2B5EF4-FFF2-40B4-BE49-F238E27FC236}">
                <a16:creationId xmlns:a16="http://schemas.microsoft.com/office/drawing/2014/main" id="{8A8E3685-1E59-403F-943F-5BCB2966C099}"/>
              </a:ext>
            </a:extLst>
          </p:cNvPr>
          <p:cNvPicPr>
            <a:picLocks noChangeAspect="1"/>
          </p:cNvPicPr>
          <p:nvPr/>
        </p:nvPicPr>
        <p:blipFill>
          <a:blip r:embed="rId10"/>
          <a:stretch>
            <a:fillRect/>
          </a:stretch>
        </p:blipFill>
        <p:spPr>
          <a:xfrm>
            <a:off x="7398479" y="728193"/>
            <a:ext cx="4101194" cy="5377553"/>
          </a:xfrm>
          <a:prstGeom prst="rect">
            <a:avLst/>
          </a:prstGeom>
        </p:spPr>
      </p:pic>
      <p:pic>
        <p:nvPicPr>
          <p:cNvPr id="19" name="圖片 18">
            <a:extLst>
              <a:ext uri="{FF2B5EF4-FFF2-40B4-BE49-F238E27FC236}">
                <a16:creationId xmlns:a16="http://schemas.microsoft.com/office/drawing/2014/main" id="{81C15949-7DE8-4CB2-A878-BC0B3659955D}"/>
              </a:ext>
            </a:extLst>
          </p:cNvPr>
          <p:cNvPicPr>
            <a:picLocks noChangeAspect="1"/>
          </p:cNvPicPr>
          <p:nvPr/>
        </p:nvPicPr>
        <p:blipFill>
          <a:blip r:embed="rId11"/>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508381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圓角矩形 7">
            <a:extLst>
              <a:ext uri="{FF2B5EF4-FFF2-40B4-BE49-F238E27FC236}">
                <a16:creationId xmlns:a16="http://schemas.microsoft.com/office/drawing/2014/main" id="{010223D8-5E02-4601-8E17-53E7329BF6B4}"/>
              </a:ext>
            </a:extLst>
          </p:cNvPr>
          <p:cNvSpPr/>
          <p:nvPr/>
        </p:nvSpPr>
        <p:spPr>
          <a:xfrm>
            <a:off x="262257" y="1515466"/>
            <a:ext cx="8337777" cy="791572"/>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6" name="文字方塊 5">
            <a:extLst>
              <a:ext uri="{FF2B5EF4-FFF2-40B4-BE49-F238E27FC236}">
                <a16:creationId xmlns:a16="http://schemas.microsoft.com/office/drawing/2014/main" id="{154CA652-172A-43E2-BCB5-35BD9BC6E4F3}"/>
              </a:ext>
            </a:extLst>
          </p:cNvPr>
          <p:cNvSpPr txBox="1"/>
          <p:nvPr/>
        </p:nvSpPr>
        <p:spPr>
          <a:xfrm>
            <a:off x="166884" y="170084"/>
            <a:ext cx="11358366" cy="1323439"/>
          </a:xfrm>
          <a:prstGeom prst="rect">
            <a:avLst/>
          </a:prstGeom>
          <a:noFill/>
        </p:spPr>
        <p:txBody>
          <a:bodyPr wrap="square" rtlCol="0">
            <a:spAutoFit/>
          </a:bodyPr>
          <a:lstStyle/>
          <a:p>
            <a:pPr lvl="0"/>
            <a:r>
              <a:rPr lang="zh-TW" altLang="en-US" sz="4000" dirty="0">
                <a:solidFill>
                  <a:srgbClr val="000000"/>
                </a:solidFill>
                <a:latin typeface="芫荽 0.94" pitchFamily="2" charset="-120"/>
                <a:ea typeface="芫荽 0.94" pitchFamily="2" charset="-120"/>
                <a:cs typeface="芫荽 0.94" pitchFamily="2" charset="-120"/>
              </a:rPr>
              <a:t>問卷調查</a:t>
            </a:r>
            <a:r>
              <a:rPr lang="zh-TW" altLang="en-US" sz="4000" dirty="0">
                <a:solidFill>
                  <a:srgbClr val="FF0000"/>
                </a:solidFill>
                <a:latin typeface="芫荽 0.94" pitchFamily="2" charset="-120"/>
                <a:ea typeface="芫荽 0.94" pitchFamily="2" charset="-120"/>
                <a:cs typeface="芫荽 0.94" pitchFamily="2" charset="-120"/>
              </a:rPr>
              <a:t>下學期會開始調查</a:t>
            </a:r>
            <a:r>
              <a:rPr lang="en-US" altLang="zh-TW" sz="4000" dirty="0">
                <a:solidFill>
                  <a:srgbClr val="000000"/>
                </a:solidFill>
                <a:latin typeface="芫荽 0.94" pitchFamily="2" charset="-120"/>
                <a:ea typeface="芫荽 0.94" pitchFamily="2" charset="-120"/>
                <a:cs typeface="芫荽 0.94" pitchFamily="2" charset="-120"/>
              </a:rPr>
              <a:t>~</a:t>
            </a:r>
          </a:p>
          <a:p>
            <a:pPr lvl="0"/>
            <a:r>
              <a:rPr lang="zh-TW" altLang="en-US" sz="4000" dirty="0">
                <a:solidFill>
                  <a:srgbClr val="000000"/>
                </a:solidFill>
                <a:latin typeface="芫荽 0.94" pitchFamily="2" charset="-120"/>
                <a:ea typeface="芫荽 0.94" pitchFamily="2" charset="-120"/>
                <a:cs typeface="芫荽 0.94" pitchFamily="2" charset="-120"/>
              </a:rPr>
              <a:t>這個部分</a:t>
            </a:r>
            <a:r>
              <a:rPr lang="zh-TW" altLang="en-US" sz="4000" dirty="0">
                <a:solidFill>
                  <a:schemeClr val="accent5">
                    <a:lumMod val="75000"/>
                  </a:schemeClr>
                </a:solidFill>
                <a:latin typeface="芫荽 0.94" pitchFamily="2" charset="-120"/>
                <a:ea typeface="芫荽 0.94" pitchFamily="2" charset="-120"/>
                <a:cs typeface="芫荽 0.94" pitchFamily="2" charset="-120"/>
              </a:rPr>
              <a:t>大家都應該沒有吧</a:t>
            </a:r>
            <a:r>
              <a:rPr lang="en-US" altLang="zh-TW" sz="4000" dirty="0">
                <a:solidFill>
                  <a:srgbClr val="000000"/>
                </a:solidFill>
                <a:latin typeface="芫荽 0.94" pitchFamily="2" charset="-120"/>
                <a:ea typeface="芫荽 0.94" pitchFamily="2" charset="-120"/>
                <a:cs typeface="芫荽 0.94" pitchFamily="2" charset="-120"/>
              </a:rPr>
              <a:t>!!!</a:t>
            </a:r>
            <a:endParaRPr kumimoji="0" lang="zh-TW" altLang="en-US" sz="4000" b="0" i="0" u="none" strike="noStrike" kern="1200" cap="none" spc="0" normalizeH="0" baseline="0" noProof="0" dirty="0">
              <a:ln>
                <a:noFill/>
              </a:ln>
              <a:solidFill>
                <a:srgbClr val="000000"/>
              </a:solidFill>
              <a:effectLst/>
              <a:uLnTx/>
              <a:uFillTx/>
              <a:latin typeface="芫荽 0.94" pitchFamily="2" charset="-120"/>
              <a:ea typeface="芫荽 0.94" pitchFamily="2" charset="-120"/>
              <a:cs typeface="芫荽 0.94" pitchFamily="2" charset="-120"/>
            </a:endParaRPr>
          </a:p>
        </p:txBody>
      </p:sp>
      <p:sp>
        <p:nvSpPr>
          <p:cNvPr id="10" name="圓角矩形 7">
            <a:extLst>
              <a:ext uri="{FF2B5EF4-FFF2-40B4-BE49-F238E27FC236}">
                <a16:creationId xmlns:a16="http://schemas.microsoft.com/office/drawing/2014/main" id="{C55393D7-40B1-4C12-9DED-286C8AC8A400}"/>
              </a:ext>
            </a:extLst>
          </p:cNvPr>
          <p:cNvSpPr/>
          <p:nvPr/>
        </p:nvSpPr>
        <p:spPr>
          <a:xfrm>
            <a:off x="262257" y="2440171"/>
            <a:ext cx="7784463" cy="1224234"/>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5" name="圓角矩形 16">
            <a:extLst>
              <a:ext uri="{FF2B5EF4-FFF2-40B4-BE49-F238E27FC236}">
                <a16:creationId xmlns:a16="http://schemas.microsoft.com/office/drawing/2014/main" id="{15EBA039-25D6-4B62-8CAB-1ED79F315BCA}"/>
              </a:ext>
            </a:extLst>
          </p:cNvPr>
          <p:cNvSpPr/>
          <p:nvPr/>
        </p:nvSpPr>
        <p:spPr>
          <a:xfrm>
            <a:off x="262257" y="3747654"/>
            <a:ext cx="6058342" cy="1172866"/>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sp>
        <p:nvSpPr>
          <p:cNvPr id="11" name="文字方塊 10">
            <a:extLst>
              <a:ext uri="{FF2B5EF4-FFF2-40B4-BE49-F238E27FC236}">
                <a16:creationId xmlns:a16="http://schemas.microsoft.com/office/drawing/2014/main" id="{CFAAFBE1-4FD8-41D3-8A91-2CFB64308A3A}"/>
              </a:ext>
            </a:extLst>
          </p:cNvPr>
          <p:cNvSpPr txBox="1"/>
          <p:nvPr/>
        </p:nvSpPr>
        <p:spPr>
          <a:xfrm>
            <a:off x="328697" y="1670010"/>
            <a:ext cx="9593475" cy="584775"/>
          </a:xfrm>
          <a:prstGeom prst="rect">
            <a:avLst/>
          </a:prstGeom>
          <a:noFill/>
        </p:spPr>
        <p:txBody>
          <a:bodyPr wrap="square" rtlCol="0">
            <a:spAutoFit/>
          </a:bodyPr>
          <a:lstStyle/>
          <a:p>
            <a:pPr lvl="0"/>
            <a:r>
              <a:rPr lang="en-US" altLang="zh-TW"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4-1</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你過去</a:t>
            </a:r>
            <a:r>
              <a:rPr lang="en-US" altLang="zh-TW"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天內曾經使用菸品（吸菸）嗎？</a:t>
            </a:r>
            <a:endPar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7" name="文字方塊 6">
            <a:extLst>
              <a:ext uri="{FF2B5EF4-FFF2-40B4-BE49-F238E27FC236}">
                <a16:creationId xmlns:a16="http://schemas.microsoft.com/office/drawing/2014/main" id="{ED4427A3-18B0-4E89-B532-FEDB3BD45FCA}"/>
              </a:ext>
            </a:extLst>
          </p:cNvPr>
          <p:cNvSpPr txBox="1"/>
          <p:nvPr/>
        </p:nvSpPr>
        <p:spPr>
          <a:xfrm>
            <a:off x="305882" y="2514595"/>
            <a:ext cx="8146239" cy="584775"/>
          </a:xfrm>
          <a:prstGeom prst="rect">
            <a:avLst/>
          </a:prstGeom>
          <a:noFill/>
        </p:spPr>
        <p:txBody>
          <a:bodyPr wrap="square" rtlCol="0">
            <a:spAutoFit/>
          </a:bodyPr>
          <a:lstStyle/>
          <a:p>
            <a:pPr lvl="0"/>
            <a:r>
              <a:rPr lang="en-US" altLang="zh-TW"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4-2</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你曾上過菸害防制教育課程</a:t>
            </a:r>
            <a:r>
              <a:rPr lang="en-US" altLang="zh-TW"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9" name="文字方塊 8">
            <a:extLst>
              <a:ext uri="{FF2B5EF4-FFF2-40B4-BE49-F238E27FC236}">
                <a16:creationId xmlns:a16="http://schemas.microsoft.com/office/drawing/2014/main" id="{5D7DFE90-82B9-4ABA-B2E6-1B4F08A16834}"/>
              </a:ext>
            </a:extLst>
          </p:cNvPr>
          <p:cNvSpPr txBox="1"/>
          <p:nvPr/>
        </p:nvSpPr>
        <p:spPr>
          <a:xfrm>
            <a:off x="2623502" y="3057529"/>
            <a:ext cx="6124574" cy="584775"/>
          </a:xfrm>
          <a:prstGeom prst="rect">
            <a:avLst/>
          </a:prstGeom>
          <a:noFill/>
        </p:spPr>
        <p:txBody>
          <a:bodyPr wrap="square">
            <a:spAutoFit/>
          </a:bodyPr>
          <a:lstStyle/>
          <a:p>
            <a:r>
              <a:rPr kumimoji="0" lang="zh-TW" altLang="en-US" sz="3200" b="0" i="0" u="none" strike="noStrike" kern="1200" cap="none" spc="0" normalizeH="0" baseline="0" noProof="0" dirty="0">
                <a:ln>
                  <a:noFill/>
                </a:ln>
                <a:solidFill>
                  <a:schemeClr val="accent1"/>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健促宣導跟健康課都會上到</a:t>
            </a:r>
            <a:endParaRPr lang="zh-TW" altLang="en-US" sz="3200" dirty="0">
              <a:solidFill>
                <a:schemeClr val="accent1"/>
              </a:solidFill>
            </a:endParaRPr>
          </a:p>
        </p:txBody>
      </p:sp>
      <p:sp>
        <p:nvSpPr>
          <p:cNvPr id="12" name="文字方塊 11">
            <a:extLst>
              <a:ext uri="{FF2B5EF4-FFF2-40B4-BE49-F238E27FC236}">
                <a16:creationId xmlns:a16="http://schemas.microsoft.com/office/drawing/2014/main" id="{5E607551-B829-4A19-AE50-B779BFCED853}"/>
              </a:ext>
            </a:extLst>
          </p:cNvPr>
          <p:cNvSpPr txBox="1"/>
          <p:nvPr/>
        </p:nvSpPr>
        <p:spPr>
          <a:xfrm>
            <a:off x="305882" y="3830623"/>
            <a:ext cx="5910429" cy="584775"/>
          </a:xfrm>
          <a:prstGeom prst="rect">
            <a:avLst/>
          </a:prstGeom>
          <a:noFill/>
        </p:spPr>
        <p:txBody>
          <a:bodyPr wrap="square" rtlCol="0">
            <a:spAutoFit/>
          </a:bodyPr>
          <a:lstStyle/>
          <a:p>
            <a:pPr lvl="0"/>
            <a:r>
              <a:rPr lang="en-US" altLang="zh-TW"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4-4</a:t>
            </a:r>
            <a:r>
              <a:rPr lang="zh-TW" altLang="en-US"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 </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你過去</a:t>
            </a:r>
            <a:r>
              <a:rPr lang="en-US" altLang="zh-TW"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日曾使用電子菸？</a:t>
            </a:r>
            <a:endPar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CD064BAA-79AA-4758-A1FA-BD5CFF72AAAA}"/>
              </a:ext>
            </a:extLst>
          </p:cNvPr>
          <p:cNvSpPr txBox="1"/>
          <p:nvPr/>
        </p:nvSpPr>
        <p:spPr>
          <a:xfrm>
            <a:off x="2831620" y="4326097"/>
            <a:ext cx="483176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3200" dirty="0">
                <a:solidFill>
                  <a:schemeClr val="accent1"/>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全面禁止電子菸</a:t>
            </a:r>
          </a:p>
        </p:txBody>
      </p:sp>
      <p:sp>
        <p:nvSpPr>
          <p:cNvPr id="14" name="圓角矩形 16">
            <a:extLst>
              <a:ext uri="{FF2B5EF4-FFF2-40B4-BE49-F238E27FC236}">
                <a16:creationId xmlns:a16="http://schemas.microsoft.com/office/drawing/2014/main" id="{54808520-AE8E-432E-96FC-1D430BA8CF4B}"/>
              </a:ext>
            </a:extLst>
          </p:cNvPr>
          <p:cNvSpPr/>
          <p:nvPr/>
        </p:nvSpPr>
        <p:spPr>
          <a:xfrm>
            <a:off x="262257" y="5025724"/>
            <a:ext cx="7173910" cy="1172866"/>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sp>
        <p:nvSpPr>
          <p:cNvPr id="16" name="文字方塊 15">
            <a:extLst>
              <a:ext uri="{FF2B5EF4-FFF2-40B4-BE49-F238E27FC236}">
                <a16:creationId xmlns:a16="http://schemas.microsoft.com/office/drawing/2014/main" id="{D95D8B21-FA55-4FE2-9B1C-A454830F9AE9}"/>
              </a:ext>
            </a:extLst>
          </p:cNvPr>
          <p:cNvSpPr txBox="1"/>
          <p:nvPr/>
        </p:nvSpPr>
        <p:spPr>
          <a:xfrm>
            <a:off x="328697" y="5160209"/>
            <a:ext cx="8146239" cy="584775"/>
          </a:xfrm>
          <a:prstGeom prst="rect">
            <a:avLst/>
          </a:prstGeom>
          <a:noFill/>
        </p:spPr>
        <p:txBody>
          <a:bodyPr wrap="square" rtlCol="0">
            <a:spAutoFit/>
          </a:bodyPr>
          <a:lstStyle/>
          <a:p>
            <a:pPr lvl="0"/>
            <a:r>
              <a:rPr lang="en-US" altLang="zh-TW"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4-5</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過去</a:t>
            </a:r>
            <a:r>
              <a:rPr lang="en-US" altLang="zh-TW"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7</a:t>
            </a:r>
            <a:r>
              <a:rPr lang="zh-TW" altLang="en-US" sz="32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日校園內有人在你面前吸菸？</a:t>
            </a:r>
            <a:endParaRPr kumimoji="0" lang="zh-TW" altLang="en-US" sz="32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7" name="文字方塊 16">
            <a:extLst>
              <a:ext uri="{FF2B5EF4-FFF2-40B4-BE49-F238E27FC236}">
                <a16:creationId xmlns:a16="http://schemas.microsoft.com/office/drawing/2014/main" id="{362B497F-4FAF-4C35-A212-BCA6674F151C}"/>
              </a:ext>
            </a:extLst>
          </p:cNvPr>
          <p:cNvSpPr txBox="1"/>
          <p:nvPr/>
        </p:nvSpPr>
        <p:spPr>
          <a:xfrm>
            <a:off x="3077679" y="5677757"/>
            <a:ext cx="324292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3200" dirty="0">
                <a:solidFill>
                  <a:schemeClr val="accent1"/>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校園內禁止吸菸</a:t>
            </a:r>
          </a:p>
        </p:txBody>
      </p:sp>
      <p:sp>
        <p:nvSpPr>
          <p:cNvPr id="18" name="矩形 17">
            <a:extLst>
              <a:ext uri="{FF2B5EF4-FFF2-40B4-BE49-F238E27FC236}">
                <a16:creationId xmlns:a16="http://schemas.microsoft.com/office/drawing/2014/main" id="{58D3A4DE-02C9-410B-99BB-D970D65D09EE}"/>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pic>
        <p:nvPicPr>
          <p:cNvPr id="19" name="圖片 18">
            <a:hlinkClick r:id="rId2" action="ppaction://hlinksldjump"/>
            <a:extLst>
              <a:ext uri="{FF2B5EF4-FFF2-40B4-BE49-F238E27FC236}">
                <a16:creationId xmlns:a16="http://schemas.microsoft.com/office/drawing/2014/main" id="{3C53B3B6-9CCD-41C5-83F4-C83E47F07389}"/>
              </a:ext>
            </a:extLst>
          </p:cNvPr>
          <p:cNvPicPr>
            <a:picLocks noChangeAspect="1"/>
          </p:cNvPicPr>
          <p:nvPr/>
        </p:nvPicPr>
        <p:blipFill>
          <a:blip r:embed="rId3"/>
          <a:stretch>
            <a:fillRect/>
          </a:stretch>
        </p:blipFill>
        <p:spPr>
          <a:xfrm>
            <a:off x="295673" y="6312657"/>
            <a:ext cx="1585097" cy="506012"/>
          </a:xfrm>
          <a:prstGeom prst="rect">
            <a:avLst/>
          </a:prstGeom>
        </p:spPr>
      </p:pic>
    </p:spTree>
    <p:extLst>
      <p:ext uri="{BB962C8B-B14F-4D97-AF65-F5344CB8AC3E}">
        <p14:creationId xmlns:p14="http://schemas.microsoft.com/office/powerpoint/2010/main" val="317697221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880770" y="788947"/>
            <a:ext cx="8269187"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菸檳害防制宣導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2614259" y="5821727"/>
            <a:ext cx="7341734" cy="338554"/>
          </a:xfrm>
          <a:prstGeom prst="rect">
            <a:avLst/>
          </a:prstGeom>
          <a:noFill/>
        </p:spPr>
        <p:txBody>
          <a:bodyPr wrap="square">
            <a:spAutoFit/>
          </a:bodyPr>
          <a:lstStyle/>
          <a:p>
            <a:pPr algn="l"/>
            <a:r>
              <a:rPr lang="zh-TW" altLang="en-US"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「壞壞爭地盤」菸酒檳榔防制宣導影片</a:t>
            </a:r>
            <a:r>
              <a:rPr lang="en-US" altLang="zh-TW"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5</a:t>
            </a:r>
            <a:r>
              <a:rPr lang="zh-TW" altLang="en-US"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分鐘 </a:t>
            </a:r>
            <a:r>
              <a:rPr lang="en-US" altLang="zh-TW"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sz="1600" b="1"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sz="1600" b="1"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KXkmKj</a:t>
            </a:r>
            <a:endParaRPr lang="zh-TW" altLang="en-US" sz="1600" b="1"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6146" name="Picture 2" descr="壞壞爭地盤」菸酒檳榔防制宣導影片5分鐘- YouTube">
            <a:hlinkClick r:id="rId5"/>
            <a:extLst>
              <a:ext uri="{FF2B5EF4-FFF2-40B4-BE49-F238E27FC236}">
                <a16:creationId xmlns:a16="http://schemas.microsoft.com/office/drawing/2014/main" id="{36CECB3F-B00F-F812-3FC8-AEE705561827}"/>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477" t="9043" r="3470" b="1233"/>
          <a:stretch/>
        </p:blipFill>
        <p:spPr bwMode="auto">
          <a:xfrm>
            <a:off x="2498244" y="1956248"/>
            <a:ext cx="6954982" cy="3772194"/>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7" action="ppaction://hlinksldjump"/>
            <a:extLst>
              <a:ext uri="{FF2B5EF4-FFF2-40B4-BE49-F238E27FC236}">
                <a16:creationId xmlns:a16="http://schemas.microsoft.com/office/drawing/2014/main" id="{AD96171D-5650-FCC7-C9AE-B3BB21584A21}"/>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0F4FD2B5-7CA7-4667-3740-91946065A0F8}"/>
              </a:ext>
            </a:extLst>
          </p:cNvPr>
          <p:cNvPicPr>
            <a:picLocks noChangeAspect="1"/>
          </p:cNvPicPr>
          <p:nvPr/>
        </p:nvPicPr>
        <p:blipFill>
          <a:blip r:embed="rId9"/>
          <a:stretch>
            <a:fillRect/>
          </a:stretch>
        </p:blipFill>
        <p:spPr>
          <a:xfrm>
            <a:off x="0" y="11612"/>
            <a:ext cx="12192000" cy="651621"/>
          </a:xfrm>
          <a:prstGeom prst="rect">
            <a:avLst/>
          </a:prstGeom>
        </p:spPr>
      </p:pic>
      <p:pic>
        <p:nvPicPr>
          <p:cNvPr id="17" name="圖片 16">
            <a:extLst>
              <a:ext uri="{FF2B5EF4-FFF2-40B4-BE49-F238E27FC236}">
                <a16:creationId xmlns:a16="http://schemas.microsoft.com/office/drawing/2014/main" id="{251CE804-1A47-477E-A8B7-EECBB006F950}"/>
              </a:ext>
            </a:extLst>
          </p:cNvPr>
          <p:cNvPicPr>
            <a:picLocks noChangeAspect="1"/>
          </p:cNvPicPr>
          <p:nvPr/>
        </p:nvPicPr>
        <p:blipFill>
          <a:blip r:embed="rId10"/>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830650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圓角矩形 7">
            <a:extLst>
              <a:ext uri="{FF2B5EF4-FFF2-40B4-BE49-F238E27FC236}">
                <a16:creationId xmlns:a16="http://schemas.microsoft.com/office/drawing/2014/main" id="{010223D8-5E02-4601-8E17-53E7329BF6B4}"/>
              </a:ext>
            </a:extLst>
          </p:cNvPr>
          <p:cNvSpPr/>
          <p:nvPr/>
        </p:nvSpPr>
        <p:spPr>
          <a:xfrm>
            <a:off x="362227" y="1684779"/>
            <a:ext cx="10048598" cy="833166"/>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0" name="圓角矩形 7">
            <a:extLst>
              <a:ext uri="{FF2B5EF4-FFF2-40B4-BE49-F238E27FC236}">
                <a16:creationId xmlns:a16="http://schemas.microsoft.com/office/drawing/2014/main" id="{C55393D7-40B1-4C12-9DED-286C8AC8A400}"/>
              </a:ext>
            </a:extLst>
          </p:cNvPr>
          <p:cNvSpPr/>
          <p:nvPr/>
        </p:nvSpPr>
        <p:spPr>
          <a:xfrm>
            <a:off x="236325" y="2782635"/>
            <a:ext cx="11565150" cy="1224234"/>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8" name="文字方塊 17">
            <a:extLst>
              <a:ext uri="{FF2B5EF4-FFF2-40B4-BE49-F238E27FC236}">
                <a16:creationId xmlns:a16="http://schemas.microsoft.com/office/drawing/2014/main" id="{A32A66E7-0302-4F84-BE21-743BA64CD244}"/>
              </a:ext>
            </a:extLst>
          </p:cNvPr>
          <p:cNvSpPr txBox="1"/>
          <p:nvPr/>
        </p:nvSpPr>
        <p:spPr>
          <a:xfrm>
            <a:off x="362227" y="1746139"/>
            <a:ext cx="9593475"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5-1</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你過去</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天內曾經使用檳榔嗎？</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9" name="文字方塊 18">
            <a:extLst>
              <a:ext uri="{FF2B5EF4-FFF2-40B4-BE49-F238E27FC236}">
                <a16:creationId xmlns:a16="http://schemas.microsoft.com/office/drawing/2014/main" id="{4778F19F-0E0D-4642-A638-EC171C6B3B86}"/>
              </a:ext>
            </a:extLst>
          </p:cNvPr>
          <p:cNvSpPr txBox="1"/>
          <p:nvPr/>
        </p:nvSpPr>
        <p:spPr>
          <a:xfrm>
            <a:off x="362227" y="2805330"/>
            <a:ext cx="11096348"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5-2</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你曾上過檳榔防制教育課程</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0" name="文字方塊 19">
            <a:extLst>
              <a:ext uri="{FF2B5EF4-FFF2-40B4-BE49-F238E27FC236}">
                <a16:creationId xmlns:a16="http://schemas.microsoft.com/office/drawing/2014/main" id="{E9EB1C3D-91B4-4EC0-8201-6EDC6627DF9B}"/>
              </a:ext>
            </a:extLst>
          </p:cNvPr>
          <p:cNvSpPr txBox="1"/>
          <p:nvPr/>
        </p:nvSpPr>
        <p:spPr>
          <a:xfrm>
            <a:off x="1993956" y="3451783"/>
            <a:ext cx="615499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i="0" u="none" strike="noStrike" kern="1200" normalizeH="0" baseline="0" noProof="0" dirty="0">
                <a:solidFill>
                  <a:schemeClr val="accent1">
                    <a:lumMod val="75000"/>
                  </a:schemeClr>
                </a:solidFill>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健促宣導跟健康課都會上到</a:t>
            </a:r>
          </a:p>
        </p:txBody>
      </p:sp>
      <p:sp>
        <p:nvSpPr>
          <p:cNvPr id="8" name="文字方塊 7">
            <a:extLst>
              <a:ext uri="{FF2B5EF4-FFF2-40B4-BE49-F238E27FC236}">
                <a16:creationId xmlns:a16="http://schemas.microsoft.com/office/drawing/2014/main" id="{83B3B0AE-9BA6-434B-8A24-EA4C84B79F6E}"/>
              </a:ext>
            </a:extLst>
          </p:cNvPr>
          <p:cNvSpPr txBox="1"/>
          <p:nvPr/>
        </p:nvSpPr>
        <p:spPr>
          <a:xfrm>
            <a:off x="166884" y="170084"/>
            <a:ext cx="11358366" cy="1323439"/>
          </a:xfrm>
          <a:prstGeom prst="rect">
            <a:avLst/>
          </a:prstGeom>
          <a:noFill/>
        </p:spPr>
        <p:txBody>
          <a:bodyPr wrap="square" rtlCol="0">
            <a:spAutoFit/>
          </a:bodyPr>
          <a:lstStyle/>
          <a:p>
            <a:pPr lvl="0"/>
            <a:r>
              <a:rPr lang="zh-TW" altLang="en-US" sz="4000" dirty="0">
                <a:solidFill>
                  <a:srgbClr val="000000"/>
                </a:solidFill>
                <a:latin typeface="芫荽 0.94" pitchFamily="2" charset="-120"/>
                <a:ea typeface="芫荽 0.94" pitchFamily="2" charset="-120"/>
                <a:cs typeface="芫荽 0.94" pitchFamily="2" charset="-120"/>
              </a:rPr>
              <a:t>問卷調查</a:t>
            </a:r>
            <a:r>
              <a:rPr lang="zh-TW" altLang="en-US" sz="4000" dirty="0">
                <a:solidFill>
                  <a:srgbClr val="FF0000"/>
                </a:solidFill>
                <a:latin typeface="芫荽 0.94" pitchFamily="2" charset="-120"/>
                <a:ea typeface="芫荽 0.94" pitchFamily="2" charset="-120"/>
                <a:cs typeface="芫荽 0.94" pitchFamily="2" charset="-120"/>
              </a:rPr>
              <a:t>下學期會開始調查</a:t>
            </a:r>
            <a:r>
              <a:rPr lang="en-US" altLang="zh-TW" sz="4000" dirty="0">
                <a:solidFill>
                  <a:srgbClr val="000000"/>
                </a:solidFill>
                <a:latin typeface="芫荽 0.94" pitchFamily="2" charset="-120"/>
                <a:ea typeface="芫荽 0.94" pitchFamily="2" charset="-120"/>
                <a:cs typeface="芫荽 0.94" pitchFamily="2" charset="-120"/>
              </a:rPr>
              <a:t>~</a:t>
            </a:r>
          </a:p>
          <a:p>
            <a:pPr lvl="0"/>
            <a:r>
              <a:rPr lang="zh-TW" altLang="en-US" sz="4000" dirty="0">
                <a:solidFill>
                  <a:srgbClr val="000000"/>
                </a:solidFill>
                <a:latin typeface="芫荽 0.94" pitchFamily="2" charset="-120"/>
                <a:ea typeface="芫荽 0.94" pitchFamily="2" charset="-120"/>
                <a:cs typeface="芫荽 0.94" pitchFamily="2" charset="-120"/>
              </a:rPr>
              <a:t>這個部分</a:t>
            </a:r>
            <a:r>
              <a:rPr lang="zh-TW" altLang="en-US" sz="4000" dirty="0">
                <a:solidFill>
                  <a:schemeClr val="accent5">
                    <a:lumMod val="75000"/>
                  </a:schemeClr>
                </a:solidFill>
                <a:latin typeface="芫荽 0.94" pitchFamily="2" charset="-120"/>
                <a:ea typeface="芫荽 0.94" pitchFamily="2" charset="-120"/>
                <a:cs typeface="芫荽 0.94" pitchFamily="2" charset="-120"/>
              </a:rPr>
              <a:t>大家都應該沒有吧</a:t>
            </a:r>
            <a:r>
              <a:rPr lang="en-US" altLang="zh-TW" sz="4000" dirty="0">
                <a:solidFill>
                  <a:srgbClr val="000000"/>
                </a:solidFill>
                <a:latin typeface="芫荽 0.94" pitchFamily="2" charset="-120"/>
                <a:ea typeface="芫荽 0.94" pitchFamily="2" charset="-120"/>
                <a:cs typeface="芫荽 0.94" pitchFamily="2" charset="-120"/>
              </a:rPr>
              <a:t>!!!</a:t>
            </a:r>
            <a:endParaRPr kumimoji="0" lang="zh-TW" altLang="en-US" sz="4000" b="0" i="0" u="none" strike="noStrike" kern="1200" cap="none" spc="0" normalizeH="0" baseline="0" noProof="0" dirty="0">
              <a:ln>
                <a:noFill/>
              </a:ln>
              <a:solidFill>
                <a:srgbClr val="000000"/>
              </a:solidFill>
              <a:effectLst/>
              <a:uLnTx/>
              <a:uFillTx/>
              <a:latin typeface="芫荽 0.94" pitchFamily="2" charset="-120"/>
              <a:ea typeface="芫荽 0.94" pitchFamily="2" charset="-120"/>
              <a:cs typeface="芫荽 0.94" pitchFamily="2" charset="-120"/>
            </a:endParaRPr>
          </a:p>
        </p:txBody>
      </p:sp>
      <p:sp>
        <p:nvSpPr>
          <p:cNvPr id="9" name="矩形 8">
            <a:extLst>
              <a:ext uri="{FF2B5EF4-FFF2-40B4-BE49-F238E27FC236}">
                <a16:creationId xmlns:a16="http://schemas.microsoft.com/office/drawing/2014/main" id="{733B1646-E786-44A4-8010-48FDA7FF234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pic>
        <p:nvPicPr>
          <p:cNvPr id="11" name="圖片 10">
            <a:hlinkClick r:id="rId2" action="ppaction://hlinksldjump"/>
            <a:extLst>
              <a:ext uri="{FF2B5EF4-FFF2-40B4-BE49-F238E27FC236}">
                <a16:creationId xmlns:a16="http://schemas.microsoft.com/office/drawing/2014/main" id="{C6FBFC24-3B92-41C7-A12A-D37C376896A2}"/>
              </a:ext>
            </a:extLst>
          </p:cNvPr>
          <p:cNvPicPr>
            <a:picLocks noChangeAspect="1"/>
          </p:cNvPicPr>
          <p:nvPr/>
        </p:nvPicPr>
        <p:blipFill>
          <a:blip r:embed="rId3"/>
          <a:stretch>
            <a:fillRect/>
          </a:stretch>
        </p:blipFill>
        <p:spPr>
          <a:xfrm>
            <a:off x="295673" y="6312657"/>
            <a:ext cx="1585097" cy="506012"/>
          </a:xfrm>
          <a:prstGeom prst="rect">
            <a:avLst/>
          </a:prstGeom>
        </p:spPr>
      </p:pic>
    </p:spTree>
    <p:extLst>
      <p:ext uri="{BB962C8B-B14F-4D97-AF65-F5344CB8AC3E}">
        <p14:creationId xmlns:p14="http://schemas.microsoft.com/office/powerpoint/2010/main" val="83810931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125657" y="883977"/>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正向心理宣導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8434" name="Picture 2" descr="心健康心幸福">
            <a:hlinkClick r:id="rId5"/>
            <a:extLst>
              <a:ext uri="{FF2B5EF4-FFF2-40B4-BE49-F238E27FC236}">
                <a16:creationId xmlns:a16="http://schemas.microsoft.com/office/drawing/2014/main" id="{D7EC29DC-2C6C-045D-C3E8-21D56B17DAB2}"/>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454167" y="788976"/>
            <a:ext cx="3543402" cy="5068708"/>
          </a:xfrm>
          <a:prstGeom prst="rect">
            <a:avLst/>
          </a:prstGeom>
          <a:noFill/>
          <a:extLst>
            <a:ext uri="{909E8E84-426E-40DD-AFC4-6F175D3DCCD1}">
              <a14:hiddenFill xmlns:a14="http://schemas.microsoft.com/office/drawing/2010/main">
                <a:solidFill>
                  <a:srgbClr val="FFFFFF"/>
                </a:solidFill>
              </a14:hiddenFill>
            </a:ext>
          </a:extLst>
        </p:spPr>
      </p:pic>
      <p:sp>
        <p:nvSpPr>
          <p:cNvPr id="10" name="文字方塊 9">
            <a:hlinkClick r:id="rId5"/>
            <a:extLst>
              <a:ext uri="{FF2B5EF4-FFF2-40B4-BE49-F238E27FC236}">
                <a16:creationId xmlns:a16="http://schemas.microsoft.com/office/drawing/2014/main" id="{BFF17B1F-25C5-C18D-F4AB-1383FC1BB212}"/>
              </a:ext>
            </a:extLst>
          </p:cNvPr>
          <p:cNvSpPr txBox="1"/>
          <p:nvPr/>
        </p:nvSpPr>
        <p:spPr>
          <a:xfrm>
            <a:off x="4125657" y="5640019"/>
            <a:ext cx="8590187" cy="369332"/>
          </a:xfrm>
          <a:prstGeom prst="rect">
            <a:avLst/>
          </a:prstGeom>
          <a:noFill/>
        </p:spPr>
        <p:txBody>
          <a:bodyPr wrap="square">
            <a:spAutoFit/>
          </a:bodyPr>
          <a:lstStyle/>
          <a:p>
            <a:pPr algn="l"/>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心健康心幸福</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小學生的正向心理健康</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GXVKmv</a:t>
            </a:r>
            <a:endPar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3F4DDF8F-89E5-200C-44B9-3401FD00BDFB}"/>
              </a:ext>
            </a:extLst>
          </p:cNvPr>
          <p:cNvSpPr txBox="1"/>
          <p:nvPr/>
        </p:nvSpPr>
        <p:spPr>
          <a:xfrm>
            <a:off x="4195297" y="2019581"/>
            <a:ext cx="7872566" cy="2375137"/>
          </a:xfrm>
          <a:prstGeom prst="rect">
            <a:avLst/>
          </a:prstGeom>
          <a:noFill/>
        </p:spPr>
        <p:txBody>
          <a:bodyPr wrap="square">
            <a:spAutoFit/>
          </a:bodyPr>
          <a:lstStyle/>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適度的壓力能形成動力，激發潛能</a:t>
            </a:r>
            <a:endParaRPr lang="en-US" altLang="zh-TW" sz="1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良好的友誼不會因為拒絕對方而有所改變</a:t>
            </a:r>
          </a:p>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長期壓力會產生肌肉緊繃、容易疲累、頭痛等身體症狀</a:t>
            </a:r>
          </a:p>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4.</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心情低落、生活失去興趣或愉悅感或學習注意力降低的情形持續二週以上未改善，就要尋求心理健康專業人員協助</a:t>
            </a:r>
          </a:p>
          <a:p>
            <a:pPr>
              <a:lnSpc>
                <a:spcPts val="3000"/>
              </a:lnSpc>
            </a:pPr>
            <a:r>
              <a:rPr lang="en-US" altLang="zh-TW"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5.</a:t>
            </a:r>
            <a:r>
              <a:rPr lang="zh-TW" altLang="en-US" sz="20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憂鬱是心理困擾，但是不會影響正常的食慾和睡眠狀況</a:t>
            </a:r>
          </a:p>
        </p:txBody>
      </p:sp>
      <p:pic>
        <p:nvPicPr>
          <p:cNvPr id="5" name="圖片 4">
            <a:hlinkClick r:id="rId7" action="ppaction://hlinksldjump"/>
            <a:extLst>
              <a:ext uri="{FF2B5EF4-FFF2-40B4-BE49-F238E27FC236}">
                <a16:creationId xmlns:a16="http://schemas.microsoft.com/office/drawing/2014/main" id="{25CF733B-03B2-C349-B6CA-967049DCD712}"/>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7" name="圖片 16">
            <a:extLst>
              <a:ext uri="{FF2B5EF4-FFF2-40B4-BE49-F238E27FC236}">
                <a16:creationId xmlns:a16="http://schemas.microsoft.com/office/drawing/2014/main" id="{B068E259-008B-E4F1-E717-ED7F12D61317}"/>
              </a:ext>
            </a:extLst>
          </p:cNvPr>
          <p:cNvPicPr>
            <a:picLocks noChangeAspect="1"/>
          </p:cNvPicPr>
          <p:nvPr/>
        </p:nvPicPr>
        <p:blipFill>
          <a:blip r:embed="rId9"/>
          <a:stretch>
            <a:fillRect/>
          </a:stretch>
        </p:blipFill>
        <p:spPr>
          <a:xfrm>
            <a:off x="0" y="11612"/>
            <a:ext cx="12192000" cy="651621"/>
          </a:xfrm>
          <a:prstGeom prst="rect">
            <a:avLst/>
          </a:prstGeom>
        </p:spPr>
      </p:pic>
      <p:pic>
        <p:nvPicPr>
          <p:cNvPr id="19" name="圖片 18">
            <a:extLst>
              <a:ext uri="{FF2B5EF4-FFF2-40B4-BE49-F238E27FC236}">
                <a16:creationId xmlns:a16="http://schemas.microsoft.com/office/drawing/2014/main" id="{78F1CD5F-3BE4-46F2-9A5A-3AB1F0D2B0CE}"/>
              </a:ext>
            </a:extLst>
          </p:cNvPr>
          <p:cNvPicPr>
            <a:picLocks noChangeAspect="1"/>
          </p:cNvPicPr>
          <p:nvPr/>
        </p:nvPicPr>
        <p:blipFill>
          <a:blip r:embed="rId10"/>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1192249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02297" y="778045"/>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正向心理宣導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3F4DDF8F-89E5-200C-44B9-3401FD00BDFB}"/>
              </a:ext>
            </a:extLst>
          </p:cNvPr>
          <p:cNvSpPr txBox="1"/>
          <p:nvPr/>
        </p:nvSpPr>
        <p:spPr>
          <a:xfrm>
            <a:off x="288315" y="1728460"/>
            <a:ext cx="7872566" cy="451534"/>
          </a:xfrm>
          <a:prstGeom prst="rect">
            <a:avLst/>
          </a:prstGeom>
          <a:noFill/>
        </p:spPr>
        <p:txBody>
          <a:bodyPr wrap="square">
            <a:spAutoFit/>
          </a:bodyPr>
          <a:lstStyle/>
          <a:p>
            <a:pPr marL="0" marR="0" lvl="0" indent="0" algn="l" defTabSz="914400" rtl="0" eaLnBrk="1" fontAlgn="auto" latinLnBrk="0" hangingPunct="1">
              <a:lnSpc>
                <a:spcPts val="3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想想看下面的題目，跟大家分享吧</a:t>
            </a:r>
          </a:p>
        </p:txBody>
      </p:sp>
      <p:sp>
        <p:nvSpPr>
          <p:cNvPr id="11" name="文字方塊 10">
            <a:extLst>
              <a:ext uri="{FF2B5EF4-FFF2-40B4-BE49-F238E27FC236}">
                <a16:creationId xmlns:a16="http://schemas.microsoft.com/office/drawing/2014/main" id="{D9DD4F76-0AA7-EAD0-3489-13E94787D2F0}"/>
              </a:ext>
            </a:extLst>
          </p:cNvPr>
          <p:cNvSpPr txBox="1"/>
          <p:nvPr/>
        </p:nvSpPr>
        <p:spPr>
          <a:xfrm>
            <a:off x="288315" y="2215278"/>
            <a:ext cx="9055190" cy="3785652"/>
          </a:xfrm>
          <a:prstGeom prst="rect">
            <a:avLst/>
          </a:prstGeom>
          <a:noFill/>
        </p:spPr>
        <p:txBody>
          <a:bodyPr wrap="square">
            <a:spAutoFit/>
          </a:bodyPr>
          <a:lstStyle/>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你覺得很健康、身體很好嗎？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你覺得精力充沛嗎？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你感到難過嗎？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4.</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你感到寂寞嗎？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5.</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你有足夠的時間給自己嗎？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6.</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你能在空閒時間做自己想做的事情嗎？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7.</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你的父母或主要照顧者有公平地對待你嗎？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8.</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你有時間和朋友在一起嗎？</a:t>
            </a: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9.</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你在學校過得愉快嗎？</a:t>
            </a:r>
            <a:endPar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r>
              <a:rPr lang="en-US" altLang="zh-TW"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lang="zh-TW" altLang="en-US" sz="2400" b="0" i="0" u="none" strike="noStrike" baseline="0" dirty="0">
                <a:latin typeface="Gen Jyuu Gothic Heavy" panose="020B0702020203020207" pitchFamily="34" charset="-120"/>
                <a:ea typeface="Gen Jyuu Gothic Heavy" panose="020B0702020203020207" pitchFamily="34" charset="-120"/>
                <a:cs typeface="Gen Jyuu Gothic Heavy" panose="020B0702020203020207" pitchFamily="34" charset="-120"/>
              </a:rPr>
              <a:t>你在學校學習能夠專心嗎？</a:t>
            </a:r>
          </a:p>
        </p:txBody>
      </p:sp>
      <p:sp>
        <p:nvSpPr>
          <p:cNvPr id="14" name="文字方塊 13">
            <a:extLst>
              <a:ext uri="{FF2B5EF4-FFF2-40B4-BE49-F238E27FC236}">
                <a16:creationId xmlns:a16="http://schemas.microsoft.com/office/drawing/2014/main" id="{19E2A061-849C-8B40-A7B4-E4872BC7363F}"/>
              </a:ext>
            </a:extLst>
          </p:cNvPr>
          <p:cNvSpPr txBox="1"/>
          <p:nvPr/>
        </p:nvSpPr>
        <p:spPr>
          <a:xfrm>
            <a:off x="7069035" y="1652804"/>
            <a:ext cx="4699347" cy="2236703"/>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zh-TW" altLang="en-US" sz="32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如果你經常覺得不快樂時，請你一定要馬上告訴老師跟家人喔！</a:t>
            </a:r>
            <a:endParaRPr kumimoji="0" lang="zh-TW" altLang="en-US" sz="32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5" action="ppaction://hlinksldjump"/>
            <a:extLst>
              <a:ext uri="{FF2B5EF4-FFF2-40B4-BE49-F238E27FC236}">
                <a16:creationId xmlns:a16="http://schemas.microsoft.com/office/drawing/2014/main" id="{0FB56B92-91C7-20A0-548E-BE0777DAA866}"/>
              </a:ext>
            </a:extLst>
          </p:cNvPr>
          <p:cNvPicPr>
            <a:picLocks noChangeAspect="1"/>
          </p:cNvPicPr>
          <p:nvPr/>
        </p:nvPicPr>
        <p:blipFill>
          <a:blip r:embed="rId6"/>
          <a:stretch>
            <a:fillRect/>
          </a:stretch>
        </p:blipFill>
        <p:spPr>
          <a:xfrm>
            <a:off x="295673" y="6312657"/>
            <a:ext cx="1585097" cy="506012"/>
          </a:xfrm>
          <a:prstGeom prst="rect">
            <a:avLst/>
          </a:prstGeom>
        </p:spPr>
      </p:pic>
      <p:pic>
        <p:nvPicPr>
          <p:cNvPr id="19" name="圖片 18">
            <a:extLst>
              <a:ext uri="{FF2B5EF4-FFF2-40B4-BE49-F238E27FC236}">
                <a16:creationId xmlns:a16="http://schemas.microsoft.com/office/drawing/2014/main" id="{EE1169E1-DE0C-B534-F1AD-6BEBBFEBF986}"/>
              </a:ext>
            </a:extLst>
          </p:cNvPr>
          <p:cNvPicPr>
            <a:picLocks noChangeAspect="1"/>
          </p:cNvPicPr>
          <p:nvPr/>
        </p:nvPicPr>
        <p:blipFill>
          <a:blip r:embed="rId7"/>
          <a:stretch>
            <a:fillRect/>
          </a:stretch>
        </p:blipFill>
        <p:spPr>
          <a:xfrm>
            <a:off x="0" y="11612"/>
            <a:ext cx="12192000" cy="651621"/>
          </a:xfrm>
          <a:prstGeom prst="rect">
            <a:avLst/>
          </a:prstGeom>
        </p:spPr>
      </p:pic>
      <p:pic>
        <p:nvPicPr>
          <p:cNvPr id="20" name="圖片 19">
            <a:extLst>
              <a:ext uri="{FF2B5EF4-FFF2-40B4-BE49-F238E27FC236}">
                <a16:creationId xmlns:a16="http://schemas.microsoft.com/office/drawing/2014/main" id="{FACC5559-7A62-4E5F-8E8C-0CA205A4845C}"/>
              </a:ext>
            </a:extLst>
          </p:cNvPr>
          <p:cNvPicPr>
            <a:picLocks noChangeAspect="1"/>
          </p:cNvPicPr>
          <p:nvPr/>
        </p:nvPicPr>
        <p:blipFill>
          <a:blip r:embed="rId8"/>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2603450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172116" y="82033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正向心理宣導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5"/>
            <a:extLst>
              <a:ext uri="{FF2B5EF4-FFF2-40B4-BE49-F238E27FC236}">
                <a16:creationId xmlns:a16="http://schemas.microsoft.com/office/drawing/2014/main" id="{96952F58-97AC-B79B-2861-75FDC46724D4}"/>
              </a:ext>
            </a:extLst>
          </p:cNvPr>
          <p:cNvPicPr>
            <a:picLocks noChangeAspect="1"/>
          </p:cNvPicPr>
          <p:nvPr/>
        </p:nvPicPr>
        <p:blipFill>
          <a:blip r:embed="rId6"/>
          <a:stretch>
            <a:fillRect/>
          </a:stretch>
        </p:blipFill>
        <p:spPr>
          <a:xfrm>
            <a:off x="367619" y="1956248"/>
            <a:ext cx="5588000" cy="3143250"/>
          </a:xfrm>
          <a:prstGeom prst="rect">
            <a:avLst/>
          </a:prstGeom>
        </p:spPr>
      </p:pic>
      <p:sp>
        <p:nvSpPr>
          <p:cNvPr id="15" name="文字方塊 14">
            <a:extLst>
              <a:ext uri="{FF2B5EF4-FFF2-40B4-BE49-F238E27FC236}">
                <a16:creationId xmlns:a16="http://schemas.microsoft.com/office/drawing/2014/main" id="{6CA3C801-E8A6-FAD5-15CB-892817BFE4BD}"/>
              </a:ext>
            </a:extLst>
          </p:cNvPr>
          <p:cNvSpPr txBox="1"/>
          <p:nvPr/>
        </p:nvSpPr>
        <p:spPr>
          <a:xfrm>
            <a:off x="6236383" y="2019022"/>
            <a:ext cx="5729663" cy="2615011"/>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2800" b="0" i="0" u="none" strike="noStrike" kern="1200" cap="none" spc="0" normalizeH="0" baseline="0" noProof="0" dirty="0">
                <a:ln>
                  <a:noFill/>
                </a:ln>
                <a:solidFill>
                  <a:srgbClr val="00206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每個人都有優點和缺點，請大家多放大他人的優點、縮小缺點</a:t>
            </a:r>
            <a:endParaRPr kumimoji="0" lang="en-US" altLang="zh-TW" sz="2800" b="0" i="0" u="none" strike="noStrike" kern="1200" cap="none" spc="0" normalizeH="0" baseline="0" noProof="0" dirty="0">
              <a:ln>
                <a:noFill/>
              </a:ln>
              <a:solidFill>
                <a:srgbClr val="00206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lang="zh-TW" altLang="en-US" sz="28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多看見自己以及他人的好！能夠增進和同學之間的正向關係喔！</a:t>
            </a:r>
            <a:endParaRPr kumimoji="0" lang="zh-TW" altLang="en-US" sz="28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7" name="文字方塊 16">
            <a:hlinkClick r:id="rId5"/>
            <a:extLst>
              <a:ext uri="{FF2B5EF4-FFF2-40B4-BE49-F238E27FC236}">
                <a16:creationId xmlns:a16="http://schemas.microsoft.com/office/drawing/2014/main" id="{41ADD059-BA78-57B7-C81F-C3EEBEA198B2}"/>
              </a:ext>
            </a:extLst>
          </p:cNvPr>
          <p:cNvSpPr txBox="1"/>
          <p:nvPr/>
        </p:nvSpPr>
        <p:spPr>
          <a:xfrm>
            <a:off x="225954" y="5391335"/>
            <a:ext cx="6109854" cy="646331"/>
          </a:xfrm>
          <a:prstGeom prst="rect">
            <a:avLst/>
          </a:prstGeom>
          <a:noFill/>
        </p:spPr>
        <p:txBody>
          <a:bodyPr wrap="square">
            <a:spAutoFit/>
          </a:bodyPr>
          <a:lstStyle/>
          <a:p>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心靈環保兒童生活教育動畫</a:t>
            </a:r>
            <a:endPar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endParaRPr>
          </a:p>
          <a:p>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2-11 </a:t>
            </a:r>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看見你的好</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aarOL9</a:t>
            </a: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hlinkClick r:id="rId7" action="ppaction://hlinksldjump"/>
            <a:extLst>
              <a:ext uri="{FF2B5EF4-FFF2-40B4-BE49-F238E27FC236}">
                <a16:creationId xmlns:a16="http://schemas.microsoft.com/office/drawing/2014/main" id="{596F859A-050A-AE29-5971-96CD6AF61F2E}"/>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9" name="圖片 18">
            <a:extLst>
              <a:ext uri="{FF2B5EF4-FFF2-40B4-BE49-F238E27FC236}">
                <a16:creationId xmlns:a16="http://schemas.microsoft.com/office/drawing/2014/main" id="{8EB7FA1A-132B-F6A9-12CA-EA01582BEE3F}"/>
              </a:ext>
            </a:extLst>
          </p:cNvPr>
          <p:cNvPicPr>
            <a:picLocks noChangeAspect="1"/>
          </p:cNvPicPr>
          <p:nvPr/>
        </p:nvPicPr>
        <p:blipFill>
          <a:blip r:embed="rId9"/>
          <a:stretch>
            <a:fillRect/>
          </a:stretch>
        </p:blipFill>
        <p:spPr>
          <a:xfrm>
            <a:off x="0" y="11612"/>
            <a:ext cx="12192000" cy="651621"/>
          </a:xfrm>
          <a:prstGeom prst="rect">
            <a:avLst/>
          </a:prstGeom>
        </p:spPr>
      </p:pic>
      <p:pic>
        <p:nvPicPr>
          <p:cNvPr id="20" name="圖片 19">
            <a:extLst>
              <a:ext uri="{FF2B5EF4-FFF2-40B4-BE49-F238E27FC236}">
                <a16:creationId xmlns:a16="http://schemas.microsoft.com/office/drawing/2014/main" id="{D93FA1EC-5254-4EA6-9D1E-029DB7993C57}"/>
              </a:ext>
            </a:extLst>
          </p:cNvPr>
          <p:cNvPicPr>
            <a:picLocks noChangeAspect="1"/>
          </p:cNvPicPr>
          <p:nvPr/>
        </p:nvPicPr>
        <p:blipFill>
          <a:blip r:embed="rId10"/>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3028136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圓角矩形 7">
            <a:extLst>
              <a:ext uri="{FF2B5EF4-FFF2-40B4-BE49-F238E27FC236}">
                <a16:creationId xmlns:a16="http://schemas.microsoft.com/office/drawing/2014/main" id="{010223D8-5E02-4601-8E17-53E7329BF6B4}"/>
              </a:ext>
            </a:extLst>
          </p:cNvPr>
          <p:cNvSpPr/>
          <p:nvPr/>
        </p:nvSpPr>
        <p:spPr>
          <a:xfrm>
            <a:off x="295552" y="2733435"/>
            <a:ext cx="10504164" cy="1323439"/>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4" name="文字方塊 13">
            <a:extLst>
              <a:ext uri="{FF2B5EF4-FFF2-40B4-BE49-F238E27FC236}">
                <a16:creationId xmlns:a16="http://schemas.microsoft.com/office/drawing/2014/main" id="{4CA092F9-86EC-4396-934D-3D7ADD1894A6}"/>
              </a:ext>
            </a:extLst>
          </p:cNvPr>
          <p:cNvSpPr txBox="1"/>
          <p:nvPr/>
        </p:nvSpPr>
        <p:spPr>
          <a:xfrm>
            <a:off x="2891913" y="3429000"/>
            <a:ext cx="7117227"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i="0" u="none" strike="noStrike" kern="1200" normalizeH="0" baseline="0" noProof="0" dirty="0">
                <a:solidFill>
                  <a:srgbClr val="0070C0"/>
                </a:solidFill>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健促宣導和健康課有上過</a:t>
            </a:r>
          </a:p>
        </p:txBody>
      </p:sp>
      <p:sp>
        <p:nvSpPr>
          <p:cNvPr id="7" name="文字方塊 6">
            <a:extLst>
              <a:ext uri="{FF2B5EF4-FFF2-40B4-BE49-F238E27FC236}">
                <a16:creationId xmlns:a16="http://schemas.microsoft.com/office/drawing/2014/main" id="{80B5DF10-93AF-421B-A4F1-45E68E5425C7}"/>
              </a:ext>
            </a:extLst>
          </p:cNvPr>
          <p:cNvSpPr txBox="1"/>
          <p:nvPr/>
        </p:nvSpPr>
        <p:spPr>
          <a:xfrm>
            <a:off x="417521" y="2833462"/>
            <a:ext cx="1107887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9</a:t>
            </a:r>
            <a:r>
              <a:rPr kumimoji="0" lang="en-US" altLang="zh-TW" sz="40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你（妳）曾上過正向心理健康促進課程</a:t>
            </a:r>
            <a:r>
              <a:rPr kumimoji="0" lang="en-US" altLang="zh-TW"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6" name="文字方塊 5">
            <a:extLst>
              <a:ext uri="{FF2B5EF4-FFF2-40B4-BE49-F238E27FC236}">
                <a16:creationId xmlns:a16="http://schemas.microsoft.com/office/drawing/2014/main" id="{AA213499-8885-4447-88D4-00FB064C0105}"/>
              </a:ext>
            </a:extLst>
          </p:cNvPr>
          <p:cNvSpPr txBox="1"/>
          <p:nvPr/>
        </p:nvSpPr>
        <p:spPr>
          <a:xfrm>
            <a:off x="194316" y="87815"/>
            <a:ext cx="10504164" cy="1323439"/>
          </a:xfrm>
          <a:prstGeom prst="rect">
            <a:avLst/>
          </a:prstGeom>
          <a:noFill/>
        </p:spPr>
        <p:txBody>
          <a:bodyPr wrap="square" rtlCol="0">
            <a:spAutoFit/>
          </a:bodyPr>
          <a:lstStyle/>
          <a:p>
            <a:pPr lvl="0"/>
            <a:r>
              <a:rPr lang="zh-TW" altLang="en-US" sz="4000" dirty="0">
                <a:solidFill>
                  <a:srgbClr val="FF0000"/>
                </a:solidFill>
                <a:latin typeface="芫荽 0.94" pitchFamily="2" charset="-120"/>
                <a:ea typeface="芫荽 0.94" pitchFamily="2" charset="-120"/>
                <a:cs typeface="芫荽 0.94" pitchFamily="2" charset="-120"/>
              </a:rPr>
              <a:t>問卷調查下學期會開始調查</a:t>
            </a:r>
            <a:r>
              <a:rPr lang="en-US" altLang="zh-TW" sz="4000" dirty="0">
                <a:solidFill>
                  <a:srgbClr val="FF0000"/>
                </a:solidFill>
                <a:latin typeface="芫荽 0.94" pitchFamily="2" charset="-120"/>
                <a:ea typeface="芫荽 0.94" pitchFamily="2" charset="-120"/>
                <a:cs typeface="芫荽 0.94" pitchFamily="2" charset="-120"/>
              </a:rPr>
              <a:t>~</a:t>
            </a:r>
            <a:r>
              <a:rPr lang="zh-TW" altLang="en-US" sz="4000" dirty="0">
                <a:solidFill>
                  <a:srgbClr val="FF0000"/>
                </a:solidFill>
                <a:latin typeface="芫荽 0.94" pitchFamily="2" charset="-120"/>
                <a:ea typeface="芫荽 0.94" pitchFamily="2" charset="-120"/>
                <a:cs typeface="芫荽 0.94" pitchFamily="2" charset="-120"/>
              </a:rPr>
              <a:t>如果沒有做到</a:t>
            </a:r>
            <a:endParaRPr lang="en-US" altLang="zh-TW" sz="4000" dirty="0">
              <a:solidFill>
                <a:srgbClr val="FF0000"/>
              </a:solidFill>
              <a:latin typeface="芫荽 0.94" pitchFamily="2" charset="-120"/>
              <a:ea typeface="芫荽 0.94" pitchFamily="2" charset="-120"/>
              <a:cs typeface="芫荽 0.94" pitchFamily="2" charset="-120"/>
            </a:endParaRPr>
          </a:p>
          <a:p>
            <a:pPr lvl="0"/>
            <a:r>
              <a:rPr lang="zh-TW" altLang="en-US" sz="4000" dirty="0">
                <a:solidFill>
                  <a:srgbClr val="FF0000"/>
                </a:solidFill>
                <a:latin typeface="芫荽 0.94" pitchFamily="2" charset="-120"/>
                <a:ea typeface="芫荽 0.94" pitchFamily="2" charset="-120"/>
                <a:cs typeface="芫荽 0.94" pitchFamily="2" charset="-120"/>
              </a:rPr>
              <a:t>請同學</a:t>
            </a:r>
            <a:r>
              <a:rPr lang="zh-TW" altLang="en-US" sz="4000" dirty="0">
                <a:solidFill>
                  <a:schemeClr val="accent1"/>
                </a:solidFill>
                <a:latin typeface="芫荽 0.94" pitchFamily="2" charset="-120"/>
                <a:ea typeface="芫荽 0.94" pitchFamily="2" charset="-120"/>
                <a:cs typeface="芫荽 0.94" pitchFamily="2" charset="-120"/>
              </a:rPr>
              <a:t>現在開始保持這些好習慣唷</a:t>
            </a:r>
            <a:r>
              <a:rPr lang="en-US" altLang="zh-TW" sz="4000" dirty="0">
                <a:solidFill>
                  <a:schemeClr val="accent1"/>
                </a:solidFill>
                <a:latin typeface="芫荽 0.94" pitchFamily="2" charset="-120"/>
                <a:ea typeface="芫荽 0.94" pitchFamily="2" charset="-120"/>
                <a:cs typeface="芫荽 0.94" pitchFamily="2" charset="-120"/>
              </a:rPr>
              <a:t>!!!</a:t>
            </a:r>
            <a:endParaRPr kumimoji="0" lang="zh-TW" altLang="en-US" sz="4000" b="0" i="0" u="none" strike="noStrike" kern="1200" cap="none" spc="0" normalizeH="0" baseline="0" noProof="0" dirty="0">
              <a:ln>
                <a:noFill/>
              </a:ln>
              <a:solidFill>
                <a:schemeClr val="accent1"/>
              </a:solidFill>
              <a:effectLst/>
              <a:uLnTx/>
              <a:uFillTx/>
              <a:latin typeface="芫荽 0.94" pitchFamily="2" charset="-120"/>
              <a:ea typeface="芫荽 0.94" pitchFamily="2" charset="-120"/>
              <a:cs typeface="芫荽 0.94" pitchFamily="2" charset="-120"/>
            </a:endParaRPr>
          </a:p>
        </p:txBody>
      </p:sp>
      <p:sp>
        <p:nvSpPr>
          <p:cNvPr id="9" name="矩形 8">
            <a:extLst>
              <a:ext uri="{FF2B5EF4-FFF2-40B4-BE49-F238E27FC236}">
                <a16:creationId xmlns:a16="http://schemas.microsoft.com/office/drawing/2014/main" id="{3CC62AB5-82B7-4B97-A0DC-C2D0BFD4B6C5}"/>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pic>
        <p:nvPicPr>
          <p:cNvPr id="10" name="圖片 9">
            <a:hlinkClick r:id="rId2" action="ppaction://hlinksldjump"/>
            <a:extLst>
              <a:ext uri="{FF2B5EF4-FFF2-40B4-BE49-F238E27FC236}">
                <a16:creationId xmlns:a16="http://schemas.microsoft.com/office/drawing/2014/main" id="{F49725D6-A77D-4F20-8F41-58F5570CBA80}"/>
              </a:ext>
            </a:extLst>
          </p:cNvPr>
          <p:cNvPicPr>
            <a:picLocks noChangeAspect="1"/>
          </p:cNvPicPr>
          <p:nvPr/>
        </p:nvPicPr>
        <p:blipFill>
          <a:blip r:embed="rId3"/>
          <a:stretch>
            <a:fillRect/>
          </a:stretch>
        </p:blipFill>
        <p:spPr>
          <a:xfrm>
            <a:off x="295673" y="6312657"/>
            <a:ext cx="1585097" cy="506012"/>
          </a:xfrm>
          <a:prstGeom prst="rect">
            <a:avLst/>
          </a:prstGeom>
        </p:spPr>
      </p:pic>
    </p:spTree>
    <p:extLst>
      <p:ext uri="{BB962C8B-B14F-4D97-AF65-F5344CB8AC3E}">
        <p14:creationId xmlns:p14="http://schemas.microsoft.com/office/powerpoint/2010/main" val="422865849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3296999499"/>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544042" y="897747"/>
            <a:ext cx="775738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營養教育宣導</a:t>
            </a:r>
            <a:endParaRPr kumimoji="0" lang="zh-TW" altLang="en-US" b="1" i="0" u="none" strike="noStrike" kern="1200" cap="none" spc="0" normalizeH="0" baseline="0" noProof="0" dirty="0">
              <a:ln w="19050">
                <a:solidFill>
                  <a:prstClr val="black"/>
                </a:solidFill>
              </a:ln>
              <a:solidFill>
                <a:srgbClr val="FFCC00"/>
              </a:solidFill>
              <a:effectLst>
                <a:outerShdw blurRad="38100" dist="38100" dir="2700000" algn="tl">
                  <a:srgbClr val="000000">
                    <a:alpha val="43137"/>
                  </a:srgbClr>
                </a:outerShdw>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6669302" y="975389"/>
            <a:ext cx="510714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4800" dirty="0">
                <a:ln w="38100">
                  <a:noFill/>
                </a:ln>
                <a:solidFill>
                  <a:srgbClr val="0070C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省水十大好習慣</a:t>
            </a:r>
            <a:endParaRPr kumimoji="0" lang="zh-TW" altLang="en-US" sz="1100" i="0" u="none" strike="noStrike" kern="1200" cap="none" spc="0" normalizeH="0" baseline="0" noProof="0" dirty="0">
              <a:solidFill>
                <a:srgbClr val="0070C0"/>
              </a:solidFill>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4" name="矩形: 圓角 13">
            <a:extLst>
              <a:ext uri="{FF2B5EF4-FFF2-40B4-BE49-F238E27FC236}">
                <a16:creationId xmlns:a16="http://schemas.microsoft.com/office/drawing/2014/main" id="{A459D776-BF19-3BC2-DF8E-AE2225343767}"/>
              </a:ext>
            </a:extLst>
          </p:cNvPr>
          <p:cNvSpPr/>
          <p:nvPr/>
        </p:nvSpPr>
        <p:spPr>
          <a:xfrm>
            <a:off x="210602" y="2089273"/>
            <a:ext cx="5275798" cy="3759200"/>
          </a:xfrm>
          <a:prstGeom prst="roundRect">
            <a:avLst>
              <a:gd name="adj" fmla="val 4757"/>
            </a:avLst>
          </a:prstGeom>
          <a:solidFill>
            <a:schemeClr val="accent2">
              <a:lumMod val="40000"/>
              <a:lumOff val="60000"/>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a:extLst>
              <a:ext uri="{FF2B5EF4-FFF2-40B4-BE49-F238E27FC236}">
                <a16:creationId xmlns:a16="http://schemas.microsoft.com/office/drawing/2014/main" id="{34C41467-3EDA-3A05-D4D6-02A85D5524F7}"/>
              </a:ext>
            </a:extLst>
          </p:cNvPr>
          <p:cNvSpPr txBox="1"/>
          <p:nvPr/>
        </p:nvSpPr>
        <p:spPr>
          <a:xfrm>
            <a:off x="379250" y="2343011"/>
            <a:ext cx="5107150" cy="3251724"/>
          </a:xfrm>
          <a:prstGeom prst="rect">
            <a:avLst/>
          </a:prstGeom>
          <a:noFill/>
        </p:spPr>
        <p:txBody>
          <a:bodyPr wrap="square">
            <a:spAutoFit/>
          </a:bodyPr>
          <a:lstStyle/>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熱水流出前的冷水再利用</a:t>
            </a:r>
          </a:p>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盆浴改淋浴</a:t>
            </a:r>
          </a:p>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洗菜以盆槽代替水沖</a:t>
            </a:r>
          </a:p>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刷牙使用漱口杯</a:t>
            </a:r>
          </a:p>
          <a:p>
            <a:pPr marL="457200" marR="0" lvl="0" indent="-457200" algn="l" defTabSz="914400" rtl="0" eaLnBrk="0" fontAlgn="base" latinLnBrk="0" hangingPunct="0">
              <a:lnSpc>
                <a:spcPct val="150000"/>
              </a:lnSpc>
              <a:spcBef>
                <a:spcPct val="0"/>
              </a:spcBef>
              <a:spcAft>
                <a:spcPct val="0"/>
              </a:spcAft>
              <a:buClrTx/>
              <a:buSzTx/>
              <a:buFont typeface="Arial" panose="020B0604020202020204" pitchFamily="34" charset="0"/>
              <a:buChar char="•"/>
              <a:tabLst/>
              <a:defRPr/>
            </a:pPr>
            <a:r>
              <a:rPr kumimoji="0" lang="zh-TW" altLang="en-US" sz="2800" i="0" u="none" strike="noStrike" kern="1200" cap="none" spc="0" normalizeH="0" baseline="0" noProof="0" dirty="0">
                <a:ln>
                  <a:noFill/>
                </a:ln>
                <a:solidFill>
                  <a:srgbClr val="00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洗臉以盆槽代替水流</a:t>
            </a:r>
          </a:p>
        </p:txBody>
      </p:sp>
      <p:sp>
        <p:nvSpPr>
          <p:cNvPr id="13" name="矩形: 圓角 12">
            <a:extLst>
              <a:ext uri="{FF2B5EF4-FFF2-40B4-BE49-F238E27FC236}">
                <a16:creationId xmlns:a16="http://schemas.microsoft.com/office/drawing/2014/main" id="{F3507FF6-BB65-81A2-E781-E0C8E3D128AD}"/>
              </a:ext>
            </a:extLst>
          </p:cNvPr>
          <p:cNvSpPr/>
          <p:nvPr/>
        </p:nvSpPr>
        <p:spPr>
          <a:xfrm>
            <a:off x="5914902" y="2144466"/>
            <a:ext cx="5897848" cy="3759200"/>
          </a:xfrm>
          <a:prstGeom prst="roundRect">
            <a:avLst>
              <a:gd name="adj" fmla="val 4757"/>
            </a:avLst>
          </a:prstGeom>
          <a:solidFill>
            <a:schemeClr val="accent2">
              <a:lumMod val="40000"/>
              <a:lumOff val="60000"/>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a:extLst>
              <a:ext uri="{FF2B5EF4-FFF2-40B4-BE49-F238E27FC236}">
                <a16:creationId xmlns:a16="http://schemas.microsoft.com/office/drawing/2014/main" id="{B0A05F46-98AA-FCF4-C4FE-175AD8A8E285}"/>
              </a:ext>
            </a:extLst>
          </p:cNvPr>
          <p:cNvSpPr txBox="1"/>
          <p:nvPr/>
        </p:nvSpPr>
        <p:spPr>
          <a:xfrm>
            <a:off x="5931358" y="2382867"/>
            <a:ext cx="5881392" cy="3261342"/>
          </a:xfrm>
          <a:prstGeom prst="rect">
            <a:avLst/>
          </a:prstGeom>
          <a:noFill/>
        </p:spPr>
        <p:txBody>
          <a:bodyPr wrap="square">
            <a:spAutoFit/>
          </a:bodyPr>
          <a:lstStyle/>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澆水以洗菜洗米水代替</a:t>
            </a:r>
            <a:endParaRPr lang="zh-TW"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沖馬桶改用省水二段式</a:t>
            </a:r>
            <a:endParaRPr lang="zh-TW"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洗衣服改用省水流程</a:t>
            </a:r>
            <a:endParaRPr lang="en-US"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洗手抹肥皂及搓揉將水龍頭關緊</a:t>
            </a:r>
            <a:endParaRPr lang="zh-TW"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457200" indent="-457200" eaLnBrk="0" fontAlgn="base" hangingPunct="0">
              <a:lnSpc>
                <a:spcPct val="150000"/>
              </a:lnSpc>
              <a:spcBef>
                <a:spcPct val="0"/>
              </a:spcBef>
              <a:buFont typeface="Arial" panose="020B0604020202020204" pitchFamily="34" charset="0"/>
              <a:buChar char="•"/>
              <a:defRPr/>
            </a:pPr>
            <a:r>
              <a:rPr lang="zh-TW" altLang="zh-TW" sz="2800" kern="1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洗車時用水桶代替水沖</a:t>
            </a:r>
            <a:endParaRPr lang="zh-TW" altLang="zh-TW" sz="1050" kern="100" dirty="0">
              <a:solidFill>
                <a:srgbClr val="006699"/>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26" name="Picture 2" descr="卡通精美图标水滴png素材透明免抠图片-装饰效果-三元素3png.com">
            <a:extLst>
              <a:ext uri="{FF2B5EF4-FFF2-40B4-BE49-F238E27FC236}">
                <a16:creationId xmlns:a16="http://schemas.microsoft.com/office/drawing/2014/main" id="{1F0F7CF6-7803-6ED5-DC87-BB92CC91BA4A}"/>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9847798" y="2246743"/>
            <a:ext cx="2133600" cy="213360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卡通精美图标水滴png素材透明免抠图片-装饰效果-三元素3png.com">
            <a:extLst>
              <a:ext uri="{FF2B5EF4-FFF2-40B4-BE49-F238E27FC236}">
                <a16:creationId xmlns:a16="http://schemas.microsoft.com/office/drawing/2014/main" id="{602AD229-070A-90DC-DB35-586D7FA8CD65}"/>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158757" y="3969899"/>
            <a:ext cx="1207570" cy="1207570"/>
          </a:xfrm>
          <a:prstGeom prst="rect">
            <a:avLst/>
          </a:prstGeom>
          <a:noFill/>
          <a:extLst>
            <a:ext uri="{909E8E84-426E-40DD-AFC4-6F175D3DCCD1}">
              <a14:hiddenFill xmlns:a14="http://schemas.microsoft.com/office/drawing/2010/main">
                <a:solidFill>
                  <a:srgbClr val="FFFFFF"/>
                </a:solidFill>
              </a14:hiddenFill>
            </a:ext>
          </a:extLst>
        </p:spPr>
      </p:pic>
      <p:pic>
        <p:nvPicPr>
          <p:cNvPr id="16" name="圖片 15">
            <a:hlinkClick r:id="rId7" action="ppaction://hlinksldjump"/>
            <a:extLst>
              <a:ext uri="{FF2B5EF4-FFF2-40B4-BE49-F238E27FC236}">
                <a16:creationId xmlns:a16="http://schemas.microsoft.com/office/drawing/2014/main" id="{AA8FA720-1159-C391-F2B4-B67807F199C9}"/>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23" name="圖片 22">
            <a:extLst>
              <a:ext uri="{FF2B5EF4-FFF2-40B4-BE49-F238E27FC236}">
                <a16:creationId xmlns:a16="http://schemas.microsoft.com/office/drawing/2014/main" id="{BE5E89B2-A0C0-C35E-7105-95350125FE66}"/>
              </a:ext>
            </a:extLst>
          </p:cNvPr>
          <p:cNvPicPr>
            <a:picLocks noChangeAspect="1"/>
          </p:cNvPicPr>
          <p:nvPr/>
        </p:nvPicPr>
        <p:blipFill>
          <a:blip r:embed="rId9"/>
          <a:stretch>
            <a:fillRect/>
          </a:stretch>
        </p:blipFill>
        <p:spPr>
          <a:xfrm>
            <a:off x="0" y="11612"/>
            <a:ext cx="12192000" cy="651621"/>
          </a:xfrm>
          <a:prstGeom prst="rect">
            <a:avLst/>
          </a:prstGeom>
        </p:spPr>
      </p:pic>
      <p:pic>
        <p:nvPicPr>
          <p:cNvPr id="24" name="圖片 23">
            <a:extLst>
              <a:ext uri="{FF2B5EF4-FFF2-40B4-BE49-F238E27FC236}">
                <a16:creationId xmlns:a16="http://schemas.microsoft.com/office/drawing/2014/main" id="{430F7D62-A941-450E-B73E-CBEA62767C97}"/>
              </a:ext>
            </a:extLst>
          </p:cNvPr>
          <p:cNvPicPr>
            <a:picLocks noChangeAspect="1"/>
          </p:cNvPicPr>
          <p:nvPr/>
        </p:nvPicPr>
        <p:blipFill>
          <a:blip r:embed="rId10"/>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3335400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1465050" y="824093"/>
            <a:ext cx="942362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性教育</a:t>
            </a:r>
            <a:r>
              <a:rPr kumimoji="0" lang="en-US" altLang="zh-TW"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含愛滋病</a:t>
            </a:r>
            <a:r>
              <a:rPr kumimoji="0" lang="en-US" altLang="zh-TW"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防治宣導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2472702" y="5772815"/>
            <a:ext cx="7884635" cy="369332"/>
          </a:xfrm>
          <a:prstGeom prst="rect">
            <a:avLst/>
          </a:prstGeom>
          <a:noFill/>
        </p:spPr>
        <p:txBody>
          <a:bodyPr wrap="square">
            <a:spAutoFit/>
          </a:bodyPr>
          <a:lstStyle/>
          <a:p>
            <a:r>
              <a:rPr lang="zh-TW" altLang="en-US" b="1"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愛滋病到底怎麼傳染的？｜臺灣吧</a:t>
            </a:r>
            <a:r>
              <a:rPr lang="en-US" altLang="zh-TW" b="1"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TaiwanBar</a:t>
            </a:r>
            <a:r>
              <a:rPr lang="zh-TW" altLang="en-US" b="1"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  </a:t>
            </a:r>
            <a:r>
              <a:rPr lang="en-US" altLang="zh-TW" b="1"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https://reurl.cc/vm1bbk</a:t>
            </a:r>
            <a:endParaRPr lang="en-US" altLang="zh-TW" b="1"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extLst>
              <a:ext uri="{FF2B5EF4-FFF2-40B4-BE49-F238E27FC236}">
                <a16:creationId xmlns:a16="http://schemas.microsoft.com/office/drawing/2014/main" id="{BAF23D58-2A7F-B3DF-E54B-F700085D09D9}"/>
              </a:ext>
            </a:extLst>
          </p:cNvPr>
          <p:cNvPicPr>
            <a:picLocks noChangeAspect="1"/>
          </p:cNvPicPr>
          <p:nvPr/>
        </p:nvPicPr>
        <p:blipFill>
          <a:blip r:embed="rId6"/>
          <a:stretch>
            <a:fillRect/>
          </a:stretch>
        </p:blipFill>
        <p:spPr>
          <a:xfrm>
            <a:off x="10752524" y="6339795"/>
            <a:ext cx="1390008" cy="518205"/>
          </a:xfrm>
          <a:prstGeom prst="rect">
            <a:avLst/>
          </a:prstGeom>
        </p:spPr>
      </p:pic>
      <p:pic>
        <p:nvPicPr>
          <p:cNvPr id="11" name="圖片 10">
            <a:extLst>
              <a:ext uri="{FF2B5EF4-FFF2-40B4-BE49-F238E27FC236}">
                <a16:creationId xmlns:a16="http://schemas.microsoft.com/office/drawing/2014/main" id="{42E1C84E-F36A-7AC3-B56C-A2BC1A3EBB16}"/>
              </a:ext>
            </a:extLst>
          </p:cNvPr>
          <p:cNvPicPr>
            <a:picLocks noChangeAspect="1"/>
          </p:cNvPicPr>
          <p:nvPr/>
        </p:nvPicPr>
        <p:blipFill>
          <a:blip r:embed="rId7"/>
          <a:stretch>
            <a:fillRect/>
          </a:stretch>
        </p:blipFill>
        <p:spPr>
          <a:xfrm>
            <a:off x="0" y="15383"/>
            <a:ext cx="12192000" cy="651621"/>
          </a:xfrm>
          <a:prstGeom prst="rect">
            <a:avLst/>
          </a:prstGeom>
        </p:spPr>
      </p:pic>
      <p:pic>
        <p:nvPicPr>
          <p:cNvPr id="14" name="圖片 13">
            <a:hlinkClick r:id="rId8" action="ppaction://hlinksldjump"/>
            <a:extLst>
              <a:ext uri="{FF2B5EF4-FFF2-40B4-BE49-F238E27FC236}">
                <a16:creationId xmlns:a16="http://schemas.microsoft.com/office/drawing/2014/main" id="{AB1579D3-DA82-BBE8-F15D-184A46C250EA}"/>
              </a:ext>
            </a:extLst>
          </p:cNvPr>
          <p:cNvPicPr>
            <a:picLocks noChangeAspect="1"/>
          </p:cNvPicPr>
          <p:nvPr/>
        </p:nvPicPr>
        <p:blipFill>
          <a:blip r:embed="rId9"/>
          <a:stretch>
            <a:fillRect/>
          </a:stretch>
        </p:blipFill>
        <p:spPr>
          <a:xfrm>
            <a:off x="295673" y="6312657"/>
            <a:ext cx="1585097" cy="506012"/>
          </a:xfrm>
          <a:prstGeom prst="rect">
            <a:avLst/>
          </a:prstGeom>
        </p:spPr>
      </p:pic>
      <p:pic>
        <p:nvPicPr>
          <p:cNvPr id="3" name="Picture 2" descr="愛滋病到底怎麼傳染的？｜臺灣吧TaiwanBar - YouTube">
            <a:hlinkClick r:id="rId5"/>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714228" y="1905643"/>
            <a:ext cx="6763540" cy="38044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17028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842575" y="5503359"/>
            <a:ext cx="5817075"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感到不舒服，就算性騷擾！勇敢拒絕適時求助</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lZVmbd</a:t>
            </a:r>
            <a:endPar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3074" name="Picture 2" descr="感到不舒服，就算性騷擾！勇敢拒絕適時求助- YouTube">
            <a:hlinkClick r:id="rId5"/>
            <a:extLst>
              <a:ext uri="{FF2B5EF4-FFF2-40B4-BE49-F238E27FC236}">
                <a16:creationId xmlns:a16="http://schemas.microsoft.com/office/drawing/2014/main" id="{21A448DD-EF30-3757-A16A-03D9AE5ECF2A}"/>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13958" b="13125"/>
          <a:stretch/>
        </p:blipFill>
        <p:spPr bwMode="auto">
          <a:xfrm>
            <a:off x="478876" y="2012519"/>
            <a:ext cx="6096000" cy="3333751"/>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007性別平等教育22分鐘- YouTube">
            <a:hlinkClick r:id="rId7"/>
            <a:extLst>
              <a:ext uri="{FF2B5EF4-FFF2-40B4-BE49-F238E27FC236}">
                <a16:creationId xmlns:a16="http://schemas.microsoft.com/office/drawing/2014/main" id="{81364438-127E-C6A5-365C-1AD0E74CBAB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770253" y="2410384"/>
            <a:ext cx="5025883" cy="2827059"/>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hlinkClick r:id="rId7"/>
            <a:extLst>
              <a:ext uri="{FF2B5EF4-FFF2-40B4-BE49-F238E27FC236}">
                <a16:creationId xmlns:a16="http://schemas.microsoft.com/office/drawing/2014/main" id="{F1D7909D-38F2-4780-6948-D562651CE837}"/>
              </a:ext>
            </a:extLst>
          </p:cNvPr>
          <p:cNvSpPr txBox="1"/>
          <p:nvPr/>
        </p:nvSpPr>
        <p:spPr>
          <a:xfrm>
            <a:off x="6964916" y="5503359"/>
            <a:ext cx="4664365" cy="646331"/>
          </a:xfrm>
          <a:prstGeom prst="rect">
            <a:avLst/>
          </a:prstGeom>
          <a:noFill/>
        </p:spPr>
        <p:txBody>
          <a:bodyPr wrap="square">
            <a:spAutoFit/>
          </a:bodyPr>
          <a:lstStyle/>
          <a:p>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性別平等教育 22分鐘</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https://</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reurl.cc</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7"/>
              </a:rPr>
              <a:t>GXV8zZ</a:t>
            </a: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 name="圖片 4">
            <a:extLst>
              <a:ext uri="{FF2B5EF4-FFF2-40B4-BE49-F238E27FC236}">
                <a16:creationId xmlns:a16="http://schemas.microsoft.com/office/drawing/2014/main" id="{202D975F-A753-A3A2-2E87-8DF6B5D0831D}"/>
              </a:ext>
            </a:extLst>
          </p:cNvPr>
          <p:cNvPicPr>
            <a:picLocks noChangeAspect="1"/>
          </p:cNvPicPr>
          <p:nvPr/>
        </p:nvPicPr>
        <p:blipFill>
          <a:blip r:embed="rId9"/>
          <a:stretch>
            <a:fillRect/>
          </a:stretch>
        </p:blipFill>
        <p:spPr>
          <a:xfrm>
            <a:off x="10752524" y="6339795"/>
            <a:ext cx="1390008" cy="518205"/>
          </a:xfrm>
          <a:prstGeom prst="rect">
            <a:avLst/>
          </a:prstGeom>
        </p:spPr>
      </p:pic>
      <p:pic>
        <p:nvPicPr>
          <p:cNvPr id="10" name="圖片 9">
            <a:extLst>
              <a:ext uri="{FF2B5EF4-FFF2-40B4-BE49-F238E27FC236}">
                <a16:creationId xmlns:a16="http://schemas.microsoft.com/office/drawing/2014/main" id="{F4009170-24D3-254D-110D-D84E6394D288}"/>
              </a:ext>
            </a:extLst>
          </p:cNvPr>
          <p:cNvPicPr>
            <a:picLocks noChangeAspect="1"/>
          </p:cNvPicPr>
          <p:nvPr/>
        </p:nvPicPr>
        <p:blipFill>
          <a:blip r:embed="rId10"/>
          <a:stretch>
            <a:fillRect/>
          </a:stretch>
        </p:blipFill>
        <p:spPr>
          <a:xfrm>
            <a:off x="0" y="15383"/>
            <a:ext cx="12192000" cy="651621"/>
          </a:xfrm>
          <a:prstGeom prst="rect">
            <a:avLst/>
          </a:prstGeom>
        </p:spPr>
      </p:pic>
      <p:pic>
        <p:nvPicPr>
          <p:cNvPr id="13" name="圖片 12">
            <a:hlinkClick r:id="rId11" action="ppaction://hlinksldjump"/>
            <a:extLst>
              <a:ext uri="{FF2B5EF4-FFF2-40B4-BE49-F238E27FC236}">
                <a16:creationId xmlns:a16="http://schemas.microsoft.com/office/drawing/2014/main" id="{42D3A571-7C06-F595-AEF1-FCF2A95E4053}"/>
              </a:ext>
            </a:extLst>
          </p:cNvPr>
          <p:cNvPicPr>
            <a:picLocks noChangeAspect="1"/>
          </p:cNvPicPr>
          <p:nvPr/>
        </p:nvPicPr>
        <p:blipFill>
          <a:blip r:embed="rId12"/>
          <a:stretch>
            <a:fillRect/>
          </a:stretch>
        </p:blipFill>
        <p:spPr>
          <a:xfrm>
            <a:off x="295673" y="6312657"/>
            <a:ext cx="1585097" cy="506012"/>
          </a:xfrm>
          <a:prstGeom prst="rect">
            <a:avLst/>
          </a:prstGeom>
        </p:spPr>
      </p:pic>
      <p:sp>
        <p:nvSpPr>
          <p:cNvPr id="19" name="文字方塊 18">
            <a:extLst>
              <a:ext uri="{FF2B5EF4-FFF2-40B4-BE49-F238E27FC236}">
                <a16:creationId xmlns:a16="http://schemas.microsoft.com/office/drawing/2014/main" id="{EAA15837-53B1-EBDC-BB47-8EFF805CC781}"/>
              </a:ext>
            </a:extLst>
          </p:cNvPr>
          <p:cNvSpPr txBox="1"/>
          <p:nvPr/>
        </p:nvSpPr>
        <p:spPr>
          <a:xfrm>
            <a:off x="1465050" y="824093"/>
            <a:ext cx="942362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性教育</a:t>
            </a:r>
            <a:r>
              <a:rPr kumimoji="0" lang="en-US" altLang="zh-TW"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含愛滋病</a:t>
            </a:r>
            <a:r>
              <a:rPr kumimoji="0" lang="en-US" altLang="zh-TW"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防治宣導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Tree>
    <p:extLst>
      <p:ext uri="{BB962C8B-B14F-4D97-AF65-F5344CB8AC3E}">
        <p14:creationId xmlns:p14="http://schemas.microsoft.com/office/powerpoint/2010/main" val="1648238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圓角矩形 7">
            <a:extLst>
              <a:ext uri="{FF2B5EF4-FFF2-40B4-BE49-F238E27FC236}">
                <a16:creationId xmlns:a16="http://schemas.microsoft.com/office/drawing/2014/main" id="{010223D8-5E02-4601-8E17-53E7329BF6B4}"/>
              </a:ext>
            </a:extLst>
          </p:cNvPr>
          <p:cNvSpPr/>
          <p:nvPr/>
        </p:nvSpPr>
        <p:spPr>
          <a:xfrm>
            <a:off x="362226" y="1684778"/>
            <a:ext cx="11829774" cy="1323439"/>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4" name="文字方塊 13">
            <a:extLst>
              <a:ext uri="{FF2B5EF4-FFF2-40B4-BE49-F238E27FC236}">
                <a16:creationId xmlns:a16="http://schemas.microsoft.com/office/drawing/2014/main" id="{4CA092F9-86EC-4396-934D-3D7ADD1894A6}"/>
              </a:ext>
            </a:extLst>
          </p:cNvPr>
          <p:cNvSpPr txBox="1"/>
          <p:nvPr/>
        </p:nvSpPr>
        <p:spPr>
          <a:xfrm>
            <a:off x="3682488" y="2441048"/>
            <a:ext cx="7117227"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i="0" u="none" strike="noStrike" kern="1200" normalizeH="0" baseline="0" noProof="0" dirty="0">
                <a:solidFill>
                  <a:srgbClr val="0070C0"/>
                </a:solidFill>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輔導室性平宣導和健康課有上過</a:t>
            </a:r>
          </a:p>
        </p:txBody>
      </p:sp>
      <p:sp>
        <p:nvSpPr>
          <p:cNvPr id="15" name="文字方塊 14">
            <a:extLst>
              <a:ext uri="{FF2B5EF4-FFF2-40B4-BE49-F238E27FC236}">
                <a16:creationId xmlns:a16="http://schemas.microsoft.com/office/drawing/2014/main" id="{6C20BBDC-3CF9-45EF-A663-1BDC245463D9}"/>
              </a:ext>
            </a:extLst>
          </p:cNvPr>
          <p:cNvSpPr txBox="1"/>
          <p:nvPr/>
        </p:nvSpPr>
        <p:spPr>
          <a:xfrm>
            <a:off x="569320" y="1641931"/>
            <a:ext cx="11260454"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7-1</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你曾上過性教育</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含愛滋防制</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教育課程</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6" name="文字方塊 5">
            <a:extLst>
              <a:ext uri="{FF2B5EF4-FFF2-40B4-BE49-F238E27FC236}">
                <a16:creationId xmlns:a16="http://schemas.microsoft.com/office/drawing/2014/main" id="{72718608-CF39-4D6A-879F-2CD8127070C3}"/>
              </a:ext>
            </a:extLst>
          </p:cNvPr>
          <p:cNvSpPr txBox="1"/>
          <p:nvPr/>
        </p:nvSpPr>
        <p:spPr>
          <a:xfrm>
            <a:off x="194316" y="87815"/>
            <a:ext cx="10504164" cy="1323439"/>
          </a:xfrm>
          <a:prstGeom prst="rect">
            <a:avLst/>
          </a:prstGeom>
          <a:noFill/>
        </p:spPr>
        <p:txBody>
          <a:bodyPr wrap="square" rtlCol="0">
            <a:spAutoFit/>
          </a:bodyPr>
          <a:lstStyle/>
          <a:p>
            <a:pPr lvl="0"/>
            <a:r>
              <a:rPr lang="zh-TW" altLang="en-US" sz="4000" dirty="0">
                <a:solidFill>
                  <a:srgbClr val="FF0000"/>
                </a:solidFill>
                <a:latin typeface="芫荽 0.94" pitchFamily="2" charset="-120"/>
                <a:ea typeface="芫荽 0.94" pitchFamily="2" charset="-120"/>
                <a:cs typeface="芫荽 0.94" pitchFamily="2" charset="-120"/>
              </a:rPr>
              <a:t>問卷調查下學期會開始調查</a:t>
            </a:r>
            <a:r>
              <a:rPr lang="en-US" altLang="zh-TW" sz="4000" dirty="0">
                <a:solidFill>
                  <a:srgbClr val="FF0000"/>
                </a:solidFill>
                <a:latin typeface="芫荽 0.94" pitchFamily="2" charset="-120"/>
                <a:ea typeface="芫荽 0.94" pitchFamily="2" charset="-120"/>
                <a:cs typeface="芫荽 0.94" pitchFamily="2" charset="-120"/>
              </a:rPr>
              <a:t>~</a:t>
            </a:r>
            <a:r>
              <a:rPr lang="zh-TW" altLang="en-US" sz="4000" dirty="0">
                <a:solidFill>
                  <a:srgbClr val="FF0000"/>
                </a:solidFill>
                <a:latin typeface="芫荽 0.94" pitchFamily="2" charset="-120"/>
                <a:ea typeface="芫荽 0.94" pitchFamily="2" charset="-120"/>
                <a:cs typeface="芫荽 0.94" pitchFamily="2" charset="-120"/>
              </a:rPr>
              <a:t>如果沒有做到</a:t>
            </a:r>
            <a:endParaRPr lang="en-US" altLang="zh-TW" sz="4000" dirty="0">
              <a:solidFill>
                <a:srgbClr val="FF0000"/>
              </a:solidFill>
              <a:latin typeface="芫荽 0.94" pitchFamily="2" charset="-120"/>
              <a:ea typeface="芫荽 0.94" pitchFamily="2" charset="-120"/>
              <a:cs typeface="芫荽 0.94" pitchFamily="2" charset="-120"/>
            </a:endParaRPr>
          </a:p>
          <a:p>
            <a:pPr lvl="0"/>
            <a:r>
              <a:rPr lang="zh-TW" altLang="en-US" sz="4000" dirty="0">
                <a:solidFill>
                  <a:srgbClr val="FF0000"/>
                </a:solidFill>
                <a:latin typeface="芫荽 0.94" pitchFamily="2" charset="-120"/>
                <a:ea typeface="芫荽 0.94" pitchFamily="2" charset="-120"/>
                <a:cs typeface="芫荽 0.94" pitchFamily="2" charset="-120"/>
              </a:rPr>
              <a:t>請同學</a:t>
            </a:r>
            <a:r>
              <a:rPr lang="zh-TW" altLang="en-US" sz="4000" dirty="0">
                <a:solidFill>
                  <a:schemeClr val="accent1"/>
                </a:solidFill>
                <a:latin typeface="芫荽 0.94" pitchFamily="2" charset="-120"/>
                <a:ea typeface="芫荽 0.94" pitchFamily="2" charset="-120"/>
                <a:cs typeface="芫荽 0.94" pitchFamily="2" charset="-120"/>
              </a:rPr>
              <a:t>現在開始保持這些好習慣唷</a:t>
            </a:r>
            <a:r>
              <a:rPr lang="en-US" altLang="zh-TW" sz="4000" dirty="0">
                <a:solidFill>
                  <a:schemeClr val="accent1"/>
                </a:solidFill>
                <a:latin typeface="芫荽 0.94" pitchFamily="2" charset="-120"/>
                <a:ea typeface="芫荽 0.94" pitchFamily="2" charset="-120"/>
                <a:cs typeface="芫荽 0.94" pitchFamily="2" charset="-120"/>
              </a:rPr>
              <a:t>!!!</a:t>
            </a:r>
            <a:endParaRPr kumimoji="0" lang="zh-TW" altLang="en-US" sz="4000" b="0" i="0" u="none" strike="noStrike" kern="1200" cap="none" spc="0" normalizeH="0" baseline="0" noProof="0" dirty="0">
              <a:ln>
                <a:noFill/>
              </a:ln>
              <a:solidFill>
                <a:schemeClr val="accent1"/>
              </a:solidFill>
              <a:effectLst/>
              <a:uLnTx/>
              <a:uFillTx/>
              <a:latin typeface="芫荽 0.94" pitchFamily="2" charset="-120"/>
              <a:ea typeface="芫荽 0.94" pitchFamily="2" charset="-120"/>
              <a:cs typeface="芫荽 0.94" pitchFamily="2" charset="-120"/>
            </a:endParaRPr>
          </a:p>
        </p:txBody>
      </p:sp>
      <p:sp>
        <p:nvSpPr>
          <p:cNvPr id="7" name="矩形 6">
            <a:extLst>
              <a:ext uri="{FF2B5EF4-FFF2-40B4-BE49-F238E27FC236}">
                <a16:creationId xmlns:a16="http://schemas.microsoft.com/office/drawing/2014/main" id="{93D4210F-4474-4D3C-BC34-36FC58CE7BCE}"/>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pic>
        <p:nvPicPr>
          <p:cNvPr id="9" name="圖片 8">
            <a:hlinkClick r:id="rId2" action="ppaction://hlinksldjump"/>
            <a:extLst>
              <a:ext uri="{FF2B5EF4-FFF2-40B4-BE49-F238E27FC236}">
                <a16:creationId xmlns:a16="http://schemas.microsoft.com/office/drawing/2014/main" id="{C01CF071-6C94-49C1-9EA3-4FA8DF067DFA}"/>
              </a:ext>
            </a:extLst>
          </p:cNvPr>
          <p:cNvPicPr>
            <a:picLocks noChangeAspect="1"/>
          </p:cNvPicPr>
          <p:nvPr/>
        </p:nvPicPr>
        <p:blipFill>
          <a:blip r:embed="rId3"/>
          <a:stretch>
            <a:fillRect/>
          </a:stretch>
        </p:blipFill>
        <p:spPr>
          <a:xfrm>
            <a:off x="295673" y="6312657"/>
            <a:ext cx="1585097" cy="506012"/>
          </a:xfrm>
          <a:prstGeom prst="rect">
            <a:avLst/>
          </a:prstGeom>
        </p:spPr>
      </p:pic>
    </p:spTree>
    <p:extLst>
      <p:ext uri="{BB962C8B-B14F-4D97-AF65-F5344CB8AC3E}">
        <p14:creationId xmlns:p14="http://schemas.microsoft.com/office/powerpoint/2010/main" val="359242055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2432531878"/>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3134795" y="909394"/>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全民健保宣導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5362" name="Picture 2" descr="臺南健促小超人-全民健保- YouTube">
            <a:extLst>
              <a:ext uri="{FF2B5EF4-FFF2-40B4-BE49-F238E27FC236}">
                <a16:creationId xmlns:a16="http://schemas.microsoft.com/office/drawing/2014/main" id="{605B2798-564F-8EF5-7459-2BE404CD3800}"/>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6504" r="10582" b="9159"/>
          <a:stretch/>
        </p:blipFill>
        <p:spPr bwMode="auto">
          <a:xfrm>
            <a:off x="292044" y="2227684"/>
            <a:ext cx="5422588" cy="3341805"/>
          </a:xfrm>
          <a:prstGeom prst="rect">
            <a:avLst/>
          </a:prstGeom>
          <a:noFill/>
          <a:extLst>
            <a:ext uri="{909E8E84-426E-40DD-AFC4-6F175D3DCCD1}">
              <a14:hiddenFill xmlns:a14="http://schemas.microsoft.com/office/drawing/2010/main">
                <a:solidFill>
                  <a:srgbClr val="FFFFFF"/>
                </a:solidFill>
              </a14:hiddenFill>
            </a:ext>
          </a:extLst>
        </p:spPr>
      </p:pic>
      <p:pic>
        <p:nvPicPr>
          <p:cNvPr id="20" name="圖片 19">
            <a:hlinkClick r:id="rId6"/>
            <a:extLst>
              <a:ext uri="{FF2B5EF4-FFF2-40B4-BE49-F238E27FC236}">
                <a16:creationId xmlns:a16="http://schemas.microsoft.com/office/drawing/2014/main" id="{D8681B79-D4D2-929E-8EF1-D78D6000051C}"/>
              </a:ext>
            </a:extLst>
          </p:cNvPr>
          <p:cNvPicPr>
            <a:picLocks noChangeAspect="1"/>
          </p:cNvPicPr>
          <p:nvPr/>
        </p:nvPicPr>
        <p:blipFill rotWithShape="1">
          <a:blip r:embed="rId7"/>
          <a:srcRect l="14389" t="20930" r="16191" b="5581"/>
          <a:stretch/>
        </p:blipFill>
        <p:spPr>
          <a:xfrm>
            <a:off x="5918120" y="2227684"/>
            <a:ext cx="5817075" cy="3463938"/>
          </a:xfrm>
          <a:prstGeom prst="rect">
            <a:avLst/>
          </a:prstGeom>
        </p:spPr>
      </p:pic>
      <p:sp>
        <p:nvSpPr>
          <p:cNvPr id="23" name="文字方塊 22">
            <a:hlinkClick r:id="rId6"/>
            <a:extLst>
              <a:ext uri="{FF2B5EF4-FFF2-40B4-BE49-F238E27FC236}">
                <a16:creationId xmlns:a16="http://schemas.microsoft.com/office/drawing/2014/main" id="{82859C65-F389-E24E-EF4D-F248E55C8DF3}"/>
              </a:ext>
            </a:extLst>
          </p:cNvPr>
          <p:cNvSpPr txBox="1"/>
          <p:nvPr/>
        </p:nvSpPr>
        <p:spPr>
          <a:xfrm>
            <a:off x="5957500" y="5771701"/>
            <a:ext cx="5817075" cy="338554"/>
          </a:xfrm>
          <a:prstGeom prst="rect">
            <a:avLst/>
          </a:prstGeom>
          <a:noFill/>
        </p:spPr>
        <p:txBody>
          <a:bodyPr wrap="square">
            <a:spAutoFit/>
          </a:bodyPr>
          <a:lstStyle/>
          <a:p>
            <a:r>
              <a:rPr lang="zh-TW" altLang="en-US"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兒童健保園地</a:t>
            </a:r>
            <a:r>
              <a:rPr lang="en-US" altLang="zh-TW"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a:t>
            </a:r>
            <a:r>
              <a:rPr lang="zh-TW" altLang="en-US"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生病了怎麼辦</a:t>
            </a:r>
            <a:r>
              <a:rPr lang="en-US" altLang="zh-TW"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https://</a:t>
            </a:r>
            <a:r>
              <a:rPr lang="en-US" altLang="zh-TW" sz="1600"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reurl.cc</a:t>
            </a:r>
            <a:r>
              <a:rPr lang="en-US" altLang="zh-TW" sz="1600"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a:t>
            </a:r>
            <a:r>
              <a:rPr lang="en-US" altLang="zh-TW" sz="1600"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kqdX23</a:t>
            </a:r>
            <a:endParaRPr lang="zh-TW" altLang="en-US" sz="1600"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5368" name="Picture 8" descr="全民健康保險- 维基百科，自由的百科全书">
            <a:extLst>
              <a:ext uri="{FF2B5EF4-FFF2-40B4-BE49-F238E27FC236}">
                <a16:creationId xmlns:a16="http://schemas.microsoft.com/office/drawing/2014/main" id="{FDF1FE95-7A99-275C-8A54-6E4D08B8D38F}"/>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2010730" y="874711"/>
            <a:ext cx="1124065" cy="1124065"/>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9" action="ppaction://hlinksldjump"/>
            <a:extLst>
              <a:ext uri="{FF2B5EF4-FFF2-40B4-BE49-F238E27FC236}">
                <a16:creationId xmlns:a16="http://schemas.microsoft.com/office/drawing/2014/main" id="{65B6C8B6-2377-0CBA-4127-41B7CE0BC3D0}"/>
              </a:ext>
            </a:extLst>
          </p:cNvPr>
          <p:cNvPicPr>
            <a:picLocks noChangeAspect="1"/>
          </p:cNvPicPr>
          <p:nvPr/>
        </p:nvPicPr>
        <p:blipFill>
          <a:blip r:embed="rId10"/>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7EA031E6-E500-CA34-2E0D-1566F6AFBF5A}"/>
              </a:ext>
            </a:extLst>
          </p:cNvPr>
          <p:cNvPicPr>
            <a:picLocks noChangeAspect="1"/>
          </p:cNvPicPr>
          <p:nvPr/>
        </p:nvPicPr>
        <p:blipFill>
          <a:blip r:embed="rId11"/>
          <a:stretch>
            <a:fillRect/>
          </a:stretch>
        </p:blipFill>
        <p:spPr>
          <a:xfrm>
            <a:off x="0" y="11612"/>
            <a:ext cx="12192000" cy="651621"/>
          </a:xfrm>
          <a:prstGeom prst="rect">
            <a:avLst/>
          </a:prstGeom>
        </p:spPr>
      </p:pic>
      <p:pic>
        <p:nvPicPr>
          <p:cNvPr id="19" name="圖片 18">
            <a:extLst>
              <a:ext uri="{FF2B5EF4-FFF2-40B4-BE49-F238E27FC236}">
                <a16:creationId xmlns:a16="http://schemas.microsoft.com/office/drawing/2014/main" id="{0462C351-C845-46C8-8D29-3AEE6906C249}"/>
              </a:ext>
            </a:extLst>
          </p:cNvPr>
          <p:cNvPicPr>
            <a:picLocks noChangeAspect="1"/>
          </p:cNvPicPr>
          <p:nvPr/>
        </p:nvPicPr>
        <p:blipFill>
          <a:blip r:embed="rId12"/>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1275832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圓角矩形 7">
            <a:extLst>
              <a:ext uri="{FF2B5EF4-FFF2-40B4-BE49-F238E27FC236}">
                <a16:creationId xmlns:a16="http://schemas.microsoft.com/office/drawing/2014/main" id="{010223D8-5E02-4601-8E17-53E7329BF6B4}"/>
              </a:ext>
            </a:extLst>
          </p:cNvPr>
          <p:cNvSpPr/>
          <p:nvPr/>
        </p:nvSpPr>
        <p:spPr>
          <a:xfrm>
            <a:off x="295673" y="2178554"/>
            <a:ext cx="11829774" cy="1323439"/>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4" name="文字方塊 13">
            <a:extLst>
              <a:ext uri="{FF2B5EF4-FFF2-40B4-BE49-F238E27FC236}">
                <a16:creationId xmlns:a16="http://schemas.microsoft.com/office/drawing/2014/main" id="{4CA092F9-86EC-4396-934D-3D7ADD1894A6}"/>
              </a:ext>
            </a:extLst>
          </p:cNvPr>
          <p:cNvSpPr txBox="1"/>
          <p:nvPr/>
        </p:nvSpPr>
        <p:spPr>
          <a:xfrm>
            <a:off x="4633464" y="2938810"/>
            <a:ext cx="7117227"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i="0" u="none" strike="noStrike" kern="1200" normalizeH="0" baseline="0" noProof="0" dirty="0">
                <a:solidFill>
                  <a:srgbClr val="0070C0"/>
                </a:solidFill>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健促宣導和健康課有上過</a:t>
            </a:r>
          </a:p>
        </p:txBody>
      </p:sp>
      <p:sp>
        <p:nvSpPr>
          <p:cNvPr id="6" name="文字方塊 5">
            <a:extLst>
              <a:ext uri="{FF2B5EF4-FFF2-40B4-BE49-F238E27FC236}">
                <a16:creationId xmlns:a16="http://schemas.microsoft.com/office/drawing/2014/main" id="{FFA950B4-9726-4047-AB9D-246C91F3FB35}"/>
              </a:ext>
            </a:extLst>
          </p:cNvPr>
          <p:cNvSpPr txBox="1"/>
          <p:nvPr/>
        </p:nvSpPr>
        <p:spPr>
          <a:xfrm>
            <a:off x="518314" y="2233568"/>
            <a:ext cx="959347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8</a:t>
            </a:r>
            <a:r>
              <a:rPr kumimoji="0" lang="en-US" altLang="zh-TW" sz="400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你曾上過全民健保教育課程</a:t>
            </a:r>
            <a:r>
              <a:rPr kumimoji="0" lang="en-US" altLang="zh-TW"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7" name="文字方塊 6">
            <a:extLst>
              <a:ext uri="{FF2B5EF4-FFF2-40B4-BE49-F238E27FC236}">
                <a16:creationId xmlns:a16="http://schemas.microsoft.com/office/drawing/2014/main" id="{C3E85351-5FEB-4692-B1D0-B1AFB2AE5207}"/>
              </a:ext>
            </a:extLst>
          </p:cNvPr>
          <p:cNvSpPr txBox="1"/>
          <p:nvPr/>
        </p:nvSpPr>
        <p:spPr>
          <a:xfrm>
            <a:off x="194316" y="87815"/>
            <a:ext cx="10504164" cy="1323439"/>
          </a:xfrm>
          <a:prstGeom prst="rect">
            <a:avLst/>
          </a:prstGeom>
          <a:noFill/>
        </p:spPr>
        <p:txBody>
          <a:bodyPr wrap="square" rtlCol="0">
            <a:spAutoFit/>
          </a:bodyPr>
          <a:lstStyle/>
          <a:p>
            <a:pPr lvl="0"/>
            <a:r>
              <a:rPr lang="zh-TW" altLang="en-US" sz="4000" dirty="0">
                <a:solidFill>
                  <a:srgbClr val="FF0000"/>
                </a:solidFill>
                <a:latin typeface="芫荽 0.94" pitchFamily="2" charset="-120"/>
                <a:ea typeface="芫荽 0.94" pitchFamily="2" charset="-120"/>
                <a:cs typeface="芫荽 0.94" pitchFamily="2" charset="-120"/>
              </a:rPr>
              <a:t>問卷調查下學期會開始調查</a:t>
            </a:r>
            <a:r>
              <a:rPr lang="en-US" altLang="zh-TW" sz="4000" dirty="0">
                <a:solidFill>
                  <a:srgbClr val="FF0000"/>
                </a:solidFill>
                <a:latin typeface="芫荽 0.94" pitchFamily="2" charset="-120"/>
                <a:ea typeface="芫荽 0.94" pitchFamily="2" charset="-120"/>
                <a:cs typeface="芫荽 0.94" pitchFamily="2" charset="-120"/>
              </a:rPr>
              <a:t>~</a:t>
            </a:r>
            <a:r>
              <a:rPr lang="zh-TW" altLang="en-US" sz="4000" dirty="0">
                <a:solidFill>
                  <a:srgbClr val="FF0000"/>
                </a:solidFill>
                <a:latin typeface="芫荽 0.94" pitchFamily="2" charset="-120"/>
                <a:ea typeface="芫荽 0.94" pitchFamily="2" charset="-120"/>
                <a:cs typeface="芫荽 0.94" pitchFamily="2" charset="-120"/>
              </a:rPr>
              <a:t>如果沒有做到</a:t>
            </a:r>
            <a:endParaRPr lang="en-US" altLang="zh-TW" sz="4000" dirty="0">
              <a:solidFill>
                <a:srgbClr val="FF0000"/>
              </a:solidFill>
              <a:latin typeface="芫荽 0.94" pitchFamily="2" charset="-120"/>
              <a:ea typeface="芫荽 0.94" pitchFamily="2" charset="-120"/>
              <a:cs typeface="芫荽 0.94" pitchFamily="2" charset="-120"/>
            </a:endParaRPr>
          </a:p>
          <a:p>
            <a:pPr lvl="0"/>
            <a:r>
              <a:rPr lang="zh-TW" altLang="en-US" sz="4000" dirty="0">
                <a:solidFill>
                  <a:srgbClr val="FF0000"/>
                </a:solidFill>
                <a:latin typeface="芫荽 0.94" pitchFamily="2" charset="-120"/>
                <a:ea typeface="芫荽 0.94" pitchFamily="2" charset="-120"/>
                <a:cs typeface="芫荽 0.94" pitchFamily="2" charset="-120"/>
              </a:rPr>
              <a:t>請同學</a:t>
            </a:r>
            <a:r>
              <a:rPr lang="zh-TW" altLang="en-US" sz="4000" dirty="0">
                <a:solidFill>
                  <a:schemeClr val="accent1"/>
                </a:solidFill>
                <a:latin typeface="芫荽 0.94" pitchFamily="2" charset="-120"/>
                <a:ea typeface="芫荽 0.94" pitchFamily="2" charset="-120"/>
                <a:cs typeface="芫荽 0.94" pitchFamily="2" charset="-120"/>
              </a:rPr>
              <a:t>現在開始保持這些好習慣唷</a:t>
            </a:r>
            <a:r>
              <a:rPr lang="en-US" altLang="zh-TW" sz="4000" dirty="0">
                <a:solidFill>
                  <a:schemeClr val="accent1"/>
                </a:solidFill>
                <a:latin typeface="芫荽 0.94" pitchFamily="2" charset="-120"/>
                <a:ea typeface="芫荽 0.94" pitchFamily="2" charset="-120"/>
                <a:cs typeface="芫荽 0.94" pitchFamily="2" charset="-120"/>
              </a:rPr>
              <a:t>!!!</a:t>
            </a:r>
            <a:endParaRPr kumimoji="0" lang="zh-TW" altLang="en-US" sz="4000" b="0" i="0" u="none" strike="noStrike" kern="1200" cap="none" spc="0" normalizeH="0" baseline="0" noProof="0" dirty="0">
              <a:ln>
                <a:noFill/>
              </a:ln>
              <a:solidFill>
                <a:schemeClr val="accent1"/>
              </a:solidFill>
              <a:effectLst/>
              <a:uLnTx/>
              <a:uFillTx/>
              <a:latin typeface="芫荽 0.94" pitchFamily="2" charset="-120"/>
              <a:ea typeface="芫荽 0.94" pitchFamily="2" charset="-120"/>
              <a:cs typeface="芫荽 0.94" pitchFamily="2" charset="-120"/>
            </a:endParaRPr>
          </a:p>
        </p:txBody>
      </p:sp>
      <p:sp>
        <p:nvSpPr>
          <p:cNvPr id="9" name="矩形 8">
            <a:extLst>
              <a:ext uri="{FF2B5EF4-FFF2-40B4-BE49-F238E27FC236}">
                <a16:creationId xmlns:a16="http://schemas.microsoft.com/office/drawing/2014/main" id="{D3FF24D9-F71D-4D58-AF90-6A959BA4F1E1}"/>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pic>
        <p:nvPicPr>
          <p:cNvPr id="10" name="圖片 9">
            <a:hlinkClick r:id="rId2" action="ppaction://hlinksldjump"/>
            <a:extLst>
              <a:ext uri="{FF2B5EF4-FFF2-40B4-BE49-F238E27FC236}">
                <a16:creationId xmlns:a16="http://schemas.microsoft.com/office/drawing/2014/main" id="{03D3263C-1FB2-45FD-A0DE-6E4D2D25CDAD}"/>
              </a:ext>
            </a:extLst>
          </p:cNvPr>
          <p:cNvPicPr>
            <a:picLocks noChangeAspect="1"/>
          </p:cNvPicPr>
          <p:nvPr/>
        </p:nvPicPr>
        <p:blipFill>
          <a:blip r:embed="rId3"/>
          <a:stretch>
            <a:fillRect/>
          </a:stretch>
        </p:blipFill>
        <p:spPr>
          <a:xfrm>
            <a:off x="295673" y="6312657"/>
            <a:ext cx="1585097" cy="506012"/>
          </a:xfrm>
          <a:prstGeom prst="rect">
            <a:avLst/>
          </a:prstGeom>
        </p:spPr>
      </p:pic>
    </p:spTree>
    <p:extLst>
      <p:ext uri="{BB962C8B-B14F-4D97-AF65-F5344CB8AC3E}">
        <p14:creationId xmlns:p14="http://schemas.microsoft.com/office/powerpoint/2010/main" val="38803359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720125" y="900493"/>
            <a:ext cx="7246593"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用藥正確宣導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23" name="文字方塊 22">
            <a:hlinkClick r:id="rId5"/>
            <a:extLst>
              <a:ext uri="{FF2B5EF4-FFF2-40B4-BE49-F238E27FC236}">
                <a16:creationId xmlns:a16="http://schemas.microsoft.com/office/drawing/2014/main" id="{82859C65-F389-E24E-EF4D-F248E55C8DF3}"/>
              </a:ext>
            </a:extLst>
          </p:cNvPr>
          <p:cNvSpPr txBox="1"/>
          <p:nvPr/>
        </p:nvSpPr>
        <p:spPr>
          <a:xfrm>
            <a:off x="5408938" y="4791623"/>
            <a:ext cx="607677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用藥安全宣導教材</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a:t>
            </a: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高年級版</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 https://</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reurl.cc</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KXk0nM</a:t>
            </a:r>
            <a:endPar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6386" name="Picture 2" descr="桃園市政府衛生局用藥安全網">
            <a:hlinkClick r:id="rId6"/>
            <a:extLst>
              <a:ext uri="{FF2B5EF4-FFF2-40B4-BE49-F238E27FC236}">
                <a16:creationId xmlns:a16="http://schemas.microsoft.com/office/drawing/2014/main" id="{1F8D709B-9CA1-6C11-9E36-AA12313A4EE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31944" y="2245504"/>
            <a:ext cx="7473273" cy="2406394"/>
          </a:xfrm>
          <a:prstGeom prst="rect">
            <a:avLst/>
          </a:prstGeom>
          <a:noFill/>
          <a:extLst>
            <a:ext uri="{909E8E84-426E-40DD-AFC4-6F175D3DCCD1}">
              <a14:hiddenFill xmlns:a14="http://schemas.microsoft.com/office/drawing/2010/main">
                <a:solidFill>
                  <a:srgbClr val="FFFFFF"/>
                </a:solidFill>
              </a14:hiddenFill>
            </a:ext>
          </a:extLst>
        </p:spPr>
      </p:pic>
      <p:pic>
        <p:nvPicPr>
          <p:cNvPr id="16388" name="Picture 4" descr="衛生署：用藥安全五不原則─阿貴篇(廣告) - YouTube">
            <a:hlinkClick r:id="rId8"/>
            <a:extLst>
              <a:ext uri="{FF2B5EF4-FFF2-40B4-BE49-F238E27FC236}">
                <a16:creationId xmlns:a16="http://schemas.microsoft.com/office/drawing/2014/main" id="{76742666-4704-5857-61AC-9D19478642F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7088" y="2073245"/>
            <a:ext cx="3978059" cy="2983544"/>
          </a:xfrm>
          <a:prstGeom prst="rect">
            <a:avLst/>
          </a:prstGeom>
          <a:noFill/>
          <a:extLst>
            <a:ext uri="{909E8E84-426E-40DD-AFC4-6F175D3DCCD1}">
              <a14:hiddenFill xmlns:a14="http://schemas.microsoft.com/office/drawing/2010/main">
                <a:solidFill>
                  <a:srgbClr val="FFFFFF"/>
                </a:solidFill>
              </a14:hiddenFill>
            </a:ext>
          </a:extLst>
        </p:spPr>
      </p:pic>
      <p:sp>
        <p:nvSpPr>
          <p:cNvPr id="5" name="文字方塊 4">
            <a:hlinkClick r:id="rId5"/>
            <a:extLst>
              <a:ext uri="{FF2B5EF4-FFF2-40B4-BE49-F238E27FC236}">
                <a16:creationId xmlns:a16="http://schemas.microsoft.com/office/drawing/2014/main" id="{E5AC1555-1861-F44A-63F5-D405DD7FE146}"/>
              </a:ext>
            </a:extLst>
          </p:cNvPr>
          <p:cNvSpPr txBox="1"/>
          <p:nvPr/>
        </p:nvSpPr>
        <p:spPr>
          <a:xfrm>
            <a:off x="367088" y="5290151"/>
            <a:ext cx="607677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用藥安全五不原則</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 https://</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reurl.cc</a:t>
            </a:r>
            <a:r>
              <a:rPr kumimoji="0" lang="en-US" altLang="zh-TW"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a:t>
            </a:r>
            <a:r>
              <a:rPr kumimoji="0" lang="en-US" altLang="zh-TW" sz="1600" b="0" i="0" u="none" strike="noStrike" kern="1200" cap="none" spc="0" normalizeH="0" baseline="0" noProof="0" dirty="0" err="1">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8"/>
              </a:rPr>
              <a:t>LX3AOL</a:t>
            </a:r>
            <a:endParaRPr kumimoji="0" lang="zh-TW" altLang="en-US" sz="16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extLst>
              <a:ext uri="{FF2B5EF4-FFF2-40B4-BE49-F238E27FC236}">
                <a16:creationId xmlns:a16="http://schemas.microsoft.com/office/drawing/2014/main" id="{79DEAC92-BE82-AB87-E64C-406937904627}"/>
              </a:ext>
            </a:extLst>
          </p:cNvPr>
          <p:cNvPicPr>
            <a:picLocks noChangeAspect="1"/>
          </p:cNvPicPr>
          <p:nvPr/>
        </p:nvPicPr>
        <p:blipFill>
          <a:blip r:embed="rId10"/>
          <a:stretch>
            <a:fillRect/>
          </a:stretch>
        </p:blipFill>
        <p:spPr>
          <a:xfrm>
            <a:off x="10752524" y="6339795"/>
            <a:ext cx="1390008" cy="518205"/>
          </a:xfrm>
          <a:prstGeom prst="rect">
            <a:avLst/>
          </a:prstGeom>
        </p:spPr>
      </p:pic>
      <p:pic>
        <p:nvPicPr>
          <p:cNvPr id="11" name="圖片 10">
            <a:extLst>
              <a:ext uri="{FF2B5EF4-FFF2-40B4-BE49-F238E27FC236}">
                <a16:creationId xmlns:a16="http://schemas.microsoft.com/office/drawing/2014/main" id="{DA5AA11C-74D4-B754-098C-191249F61640}"/>
              </a:ext>
            </a:extLst>
          </p:cNvPr>
          <p:cNvPicPr>
            <a:picLocks noChangeAspect="1"/>
          </p:cNvPicPr>
          <p:nvPr/>
        </p:nvPicPr>
        <p:blipFill>
          <a:blip r:embed="rId11"/>
          <a:stretch>
            <a:fillRect/>
          </a:stretch>
        </p:blipFill>
        <p:spPr>
          <a:xfrm>
            <a:off x="0" y="15383"/>
            <a:ext cx="12192000" cy="651621"/>
          </a:xfrm>
          <a:prstGeom prst="rect">
            <a:avLst/>
          </a:prstGeom>
        </p:spPr>
      </p:pic>
      <p:pic>
        <p:nvPicPr>
          <p:cNvPr id="13" name="圖片 12">
            <a:hlinkClick r:id="rId12" action="ppaction://hlinksldjump"/>
            <a:extLst>
              <a:ext uri="{FF2B5EF4-FFF2-40B4-BE49-F238E27FC236}">
                <a16:creationId xmlns:a16="http://schemas.microsoft.com/office/drawing/2014/main" id="{9C6B2239-0D19-C8B3-C8F8-711CCC27CC1A}"/>
              </a:ext>
            </a:extLst>
          </p:cNvPr>
          <p:cNvPicPr>
            <a:picLocks noChangeAspect="1"/>
          </p:cNvPicPr>
          <p:nvPr/>
        </p:nvPicPr>
        <p:blipFill>
          <a:blip r:embed="rId13"/>
          <a:stretch>
            <a:fillRect/>
          </a:stretch>
        </p:blipFill>
        <p:spPr>
          <a:xfrm>
            <a:off x="295673" y="6312657"/>
            <a:ext cx="1585097" cy="506012"/>
          </a:xfrm>
          <a:prstGeom prst="rect">
            <a:avLst/>
          </a:prstGeom>
        </p:spPr>
      </p:pic>
    </p:spTree>
    <p:extLst>
      <p:ext uri="{BB962C8B-B14F-4D97-AF65-F5344CB8AC3E}">
        <p14:creationId xmlns:p14="http://schemas.microsoft.com/office/powerpoint/2010/main" val="609283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圓角矩形 7">
            <a:extLst>
              <a:ext uri="{FF2B5EF4-FFF2-40B4-BE49-F238E27FC236}">
                <a16:creationId xmlns:a16="http://schemas.microsoft.com/office/drawing/2014/main" id="{010223D8-5E02-4601-8E17-53E7329BF6B4}"/>
              </a:ext>
            </a:extLst>
          </p:cNvPr>
          <p:cNvSpPr/>
          <p:nvPr/>
        </p:nvSpPr>
        <p:spPr>
          <a:xfrm>
            <a:off x="362226" y="1684778"/>
            <a:ext cx="11498475" cy="1064705"/>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0" name="圓角矩形 7">
            <a:extLst>
              <a:ext uri="{FF2B5EF4-FFF2-40B4-BE49-F238E27FC236}">
                <a16:creationId xmlns:a16="http://schemas.microsoft.com/office/drawing/2014/main" id="{C55393D7-40B1-4C12-9DED-286C8AC8A400}"/>
              </a:ext>
            </a:extLst>
          </p:cNvPr>
          <p:cNvSpPr/>
          <p:nvPr/>
        </p:nvSpPr>
        <p:spPr>
          <a:xfrm>
            <a:off x="295551" y="3181258"/>
            <a:ext cx="11565150" cy="1224234"/>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9" name="文字方塊 8">
            <a:extLst>
              <a:ext uri="{FF2B5EF4-FFF2-40B4-BE49-F238E27FC236}">
                <a16:creationId xmlns:a16="http://schemas.microsoft.com/office/drawing/2014/main" id="{A5DD8EEA-F447-4DF5-9A8C-6481D696A56D}"/>
              </a:ext>
            </a:extLst>
          </p:cNvPr>
          <p:cNvSpPr txBox="1"/>
          <p:nvPr/>
        </p:nvSpPr>
        <p:spPr>
          <a:xfrm>
            <a:off x="484676" y="1863187"/>
            <a:ext cx="11186901"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6-1</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你看醫師後有沒有遵照醫師囑咐吃藥？</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1" name="文字方塊 10">
            <a:extLst>
              <a:ext uri="{FF2B5EF4-FFF2-40B4-BE49-F238E27FC236}">
                <a16:creationId xmlns:a16="http://schemas.microsoft.com/office/drawing/2014/main" id="{E1CEEBA7-54D9-49E6-B9EF-46D0FDB3FDCF}"/>
              </a:ext>
            </a:extLst>
          </p:cNvPr>
          <p:cNvSpPr txBox="1"/>
          <p:nvPr/>
        </p:nvSpPr>
        <p:spPr>
          <a:xfrm>
            <a:off x="331299" y="3139022"/>
            <a:ext cx="10778661"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6-2</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你有沒有在服用藥品前看清藥袋與藥盒標示？</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2" name="圓角矩形 7">
            <a:extLst>
              <a:ext uri="{FF2B5EF4-FFF2-40B4-BE49-F238E27FC236}">
                <a16:creationId xmlns:a16="http://schemas.microsoft.com/office/drawing/2014/main" id="{EF466E67-0E98-4BB5-8379-F4A791D431DB}"/>
              </a:ext>
            </a:extLst>
          </p:cNvPr>
          <p:cNvSpPr/>
          <p:nvPr/>
        </p:nvSpPr>
        <p:spPr>
          <a:xfrm>
            <a:off x="313425" y="4739545"/>
            <a:ext cx="11565150" cy="1224234"/>
          </a:xfrm>
          <a:prstGeom prst="roundRect">
            <a:avLst/>
          </a:prstGeom>
          <a:solidFill>
            <a:schemeClr val="accent4">
              <a:alpha val="3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TW" altLang="en-US"/>
          </a:p>
        </p:txBody>
      </p:sp>
      <p:sp>
        <p:nvSpPr>
          <p:cNvPr id="13" name="文字方塊 12">
            <a:extLst>
              <a:ext uri="{FF2B5EF4-FFF2-40B4-BE49-F238E27FC236}">
                <a16:creationId xmlns:a16="http://schemas.microsoft.com/office/drawing/2014/main" id="{BB7D5C4F-362B-4645-B04A-E08D73E12B20}"/>
              </a:ext>
            </a:extLst>
          </p:cNvPr>
          <p:cNvSpPr txBox="1"/>
          <p:nvPr/>
        </p:nvSpPr>
        <p:spPr>
          <a:xfrm>
            <a:off x="443239" y="4689942"/>
            <a:ext cx="9593475" cy="707886"/>
          </a:xfrm>
          <a:prstGeom prst="rect">
            <a:avLst/>
          </a:prstGeom>
          <a:noFill/>
        </p:spPr>
        <p:txBody>
          <a:bodyPr wrap="square" rtlCol="0">
            <a:spAutoFit/>
          </a:bodyPr>
          <a:lstStyle/>
          <a:p>
            <a:pPr lvl="0"/>
            <a:r>
              <a:rPr lang="en-US" altLang="zh-TW" sz="40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6-3</a:t>
            </a:r>
            <a:r>
              <a:rPr lang="zh-TW" altLang="en-US"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你曾上過正確用藥教育課程</a:t>
            </a:r>
            <a:r>
              <a:rPr lang="en-US" altLang="zh-TW" sz="4000" dirty="0">
                <a:solidFill>
                  <a:prstClr val="black"/>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a:t>
            </a:r>
            <a:endParaRPr kumimoji="0" lang="zh-TW" altLang="en-US" sz="4000" b="0" i="0" u="none" strike="noStrike" kern="120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4" name="文字方塊 13">
            <a:extLst>
              <a:ext uri="{FF2B5EF4-FFF2-40B4-BE49-F238E27FC236}">
                <a16:creationId xmlns:a16="http://schemas.microsoft.com/office/drawing/2014/main" id="{4CA092F9-86EC-4396-934D-3D7ADD1894A6}"/>
              </a:ext>
            </a:extLst>
          </p:cNvPr>
          <p:cNvSpPr txBox="1"/>
          <p:nvPr/>
        </p:nvSpPr>
        <p:spPr>
          <a:xfrm>
            <a:off x="3578942" y="5386134"/>
            <a:ext cx="503411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3200" dirty="0">
                <a:solidFill>
                  <a:srgbClr val="0070C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健促宣導跟健康課有上過</a:t>
            </a:r>
            <a:endParaRPr kumimoji="0" lang="zh-TW" altLang="en-US" sz="3200" i="0" u="none" strike="noStrike" kern="1200" normalizeH="0" baseline="0" noProof="0" dirty="0">
              <a:solidFill>
                <a:srgbClr val="0070C0"/>
              </a:solidFill>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5" name="矩形 14">
            <a:extLst>
              <a:ext uri="{FF2B5EF4-FFF2-40B4-BE49-F238E27FC236}">
                <a16:creationId xmlns:a16="http://schemas.microsoft.com/office/drawing/2014/main" id="{7ABBB804-577E-4AC5-BD7D-5BACA7D3824E}"/>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pic>
        <p:nvPicPr>
          <p:cNvPr id="16" name="圖片 15">
            <a:hlinkClick r:id="rId2" action="ppaction://hlinksldjump"/>
            <a:extLst>
              <a:ext uri="{FF2B5EF4-FFF2-40B4-BE49-F238E27FC236}">
                <a16:creationId xmlns:a16="http://schemas.microsoft.com/office/drawing/2014/main" id="{B3181ADE-C596-4D87-BE49-F65FCD585BEF}"/>
              </a:ext>
            </a:extLst>
          </p:cNvPr>
          <p:cNvPicPr>
            <a:picLocks noChangeAspect="1"/>
          </p:cNvPicPr>
          <p:nvPr/>
        </p:nvPicPr>
        <p:blipFill>
          <a:blip r:embed="rId3"/>
          <a:stretch>
            <a:fillRect/>
          </a:stretch>
        </p:blipFill>
        <p:spPr>
          <a:xfrm>
            <a:off x="295673" y="6312657"/>
            <a:ext cx="1585097" cy="506012"/>
          </a:xfrm>
          <a:prstGeom prst="rect">
            <a:avLst/>
          </a:prstGeom>
        </p:spPr>
      </p:pic>
      <p:sp>
        <p:nvSpPr>
          <p:cNvPr id="17" name="文字方塊 16">
            <a:extLst>
              <a:ext uri="{FF2B5EF4-FFF2-40B4-BE49-F238E27FC236}">
                <a16:creationId xmlns:a16="http://schemas.microsoft.com/office/drawing/2014/main" id="{31525E62-903F-450B-B215-D40EF4DAC72B}"/>
              </a:ext>
            </a:extLst>
          </p:cNvPr>
          <p:cNvSpPr txBox="1"/>
          <p:nvPr/>
        </p:nvSpPr>
        <p:spPr>
          <a:xfrm>
            <a:off x="194316" y="87815"/>
            <a:ext cx="10504164" cy="1323439"/>
          </a:xfrm>
          <a:prstGeom prst="rect">
            <a:avLst/>
          </a:prstGeom>
          <a:noFill/>
        </p:spPr>
        <p:txBody>
          <a:bodyPr wrap="square" rtlCol="0">
            <a:spAutoFit/>
          </a:bodyPr>
          <a:lstStyle/>
          <a:p>
            <a:pPr lvl="0"/>
            <a:r>
              <a:rPr lang="zh-TW" altLang="en-US" sz="4000" dirty="0">
                <a:solidFill>
                  <a:srgbClr val="FF0000"/>
                </a:solidFill>
                <a:latin typeface="芫荽 0.94" pitchFamily="2" charset="-120"/>
                <a:ea typeface="芫荽 0.94" pitchFamily="2" charset="-120"/>
                <a:cs typeface="芫荽 0.94" pitchFamily="2" charset="-120"/>
              </a:rPr>
              <a:t>問卷調查下學期會開始調查</a:t>
            </a:r>
            <a:r>
              <a:rPr lang="en-US" altLang="zh-TW" sz="4000" dirty="0">
                <a:solidFill>
                  <a:srgbClr val="FF0000"/>
                </a:solidFill>
                <a:latin typeface="芫荽 0.94" pitchFamily="2" charset="-120"/>
                <a:ea typeface="芫荽 0.94" pitchFamily="2" charset="-120"/>
                <a:cs typeface="芫荽 0.94" pitchFamily="2" charset="-120"/>
              </a:rPr>
              <a:t>~</a:t>
            </a:r>
            <a:r>
              <a:rPr lang="zh-TW" altLang="en-US" sz="4000" dirty="0">
                <a:solidFill>
                  <a:srgbClr val="FF0000"/>
                </a:solidFill>
                <a:latin typeface="芫荽 0.94" pitchFamily="2" charset="-120"/>
                <a:ea typeface="芫荽 0.94" pitchFamily="2" charset="-120"/>
                <a:cs typeface="芫荽 0.94" pitchFamily="2" charset="-120"/>
              </a:rPr>
              <a:t>如果沒有做到</a:t>
            </a:r>
            <a:endParaRPr lang="en-US" altLang="zh-TW" sz="4000" dirty="0">
              <a:solidFill>
                <a:srgbClr val="FF0000"/>
              </a:solidFill>
              <a:latin typeface="芫荽 0.94" pitchFamily="2" charset="-120"/>
              <a:ea typeface="芫荽 0.94" pitchFamily="2" charset="-120"/>
              <a:cs typeface="芫荽 0.94" pitchFamily="2" charset="-120"/>
            </a:endParaRPr>
          </a:p>
          <a:p>
            <a:pPr lvl="0"/>
            <a:r>
              <a:rPr lang="zh-TW" altLang="en-US" sz="4000" dirty="0">
                <a:solidFill>
                  <a:srgbClr val="FF0000"/>
                </a:solidFill>
                <a:latin typeface="芫荽 0.94" pitchFamily="2" charset="-120"/>
                <a:ea typeface="芫荽 0.94" pitchFamily="2" charset="-120"/>
                <a:cs typeface="芫荽 0.94" pitchFamily="2" charset="-120"/>
              </a:rPr>
              <a:t>請同學</a:t>
            </a:r>
            <a:r>
              <a:rPr lang="zh-TW" altLang="en-US" sz="4000" dirty="0">
                <a:solidFill>
                  <a:schemeClr val="accent1"/>
                </a:solidFill>
                <a:latin typeface="芫荽 0.94" pitchFamily="2" charset="-120"/>
                <a:ea typeface="芫荽 0.94" pitchFamily="2" charset="-120"/>
                <a:cs typeface="芫荽 0.94" pitchFamily="2" charset="-120"/>
              </a:rPr>
              <a:t>現在開始保持這些好習慣唷</a:t>
            </a:r>
            <a:r>
              <a:rPr lang="en-US" altLang="zh-TW" sz="4000" dirty="0">
                <a:solidFill>
                  <a:schemeClr val="accent1"/>
                </a:solidFill>
                <a:latin typeface="芫荽 0.94" pitchFamily="2" charset="-120"/>
                <a:ea typeface="芫荽 0.94" pitchFamily="2" charset="-120"/>
                <a:cs typeface="芫荽 0.94" pitchFamily="2" charset="-120"/>
              </a:rPr>
              <a:t>!!!</a:t>
            </a:r>
            <a:endParaRPr kumimoji="0" lang="zh-TW" altLang="en-US" sz="4000" b="0" i="0" u="none" strike="noStrike" kern="1200" cap="none" spc="0" normalizeH="0" baseline="0" noProof="0" dirty="0">
              <a:ln>
                <a:noFill/>
              </a:ln>
              <a:solidFill>
                <a:schemeClr val="accent1"/>
              </a:solidFill>
              <a:effectLst/>
              <a:uLnTx/>
              <a:uFillTx/>
              <a:latin typeface="芫荽 0.94" pitchFamily="2" charset="-120"/>
              <a:ea typeface="芫荽 0.94" pitchFamily="2" charset="-120"/>
              <a:cs typeface="芫荽 0.94" pitchFamily="2" charset="-120"/>
            </a:endParaRPr>
          </a:p>
        </p:txBody>
      </p:sp>
    </p:spTree>
    <p:extLst>
      <p:ext uri="{BB962C8B-B14F-4D97-AF65-F5344CB8AC3E}">
        <p14:creationId xmlns:p14="http://schemas.microsoft.com/office/powerpoint/2010/main" val="12047497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69219" y="948367"/>
            <a:ext cx="580649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營養教育宣導</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605797" y="2148696"/>
            <a:ext cx="5806495" cy="76944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4400" dirty="0">
                <a:ln w="38100">
                  <a:noFill/>
                </a:ln>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想一想，我有做到嗎？</a:t>
            </a:r>
            <a:endParaRPr kumimoji="0" lang="zh-TW" altLang="en-US" sz="105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557DA904-81B3-87EB-A730-FBC94CA1EA71}"/>
              </a:ext>
            </a:extLst>
          </p:cNvPr>
          <p:cNvSpPr txBox="1"/>
          <p:nvPr/>
        </p:nvSpPr>
        <p:spPr>
          <a:xfrm>
            <a:off x="469219" y="2918137"/>
            <a:ext cx="5691436" cy="2254592"/>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用餐時避免不雅的動作或言語</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吃飯時姿勢要端正，椅子要坐好，不要一手撐著手吃東西</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以適當的速度用餐</a:t>
            </a:r>
          </a:p>
        </p:txBody>
      </p:sp>
      <p:sp>
        <p:nvSpPr>
          <p:cNvPr id="20" name="文字方塊 19">
            <a:hlinkClick r:id="rId5"/>
            <a:extLst>
              <a:ext uri="{FF2B5EF4-FFF2-40B4-BE49-F238E27FC236}">
                <a16:creationId xmlns:a16="http://schemas.microsoft.com/office/drawing/2014/main" id="{6047C195-CA4B-D8D1-14A8-A9A219918237}"/>
              </a:ext>
            </a:extLst>
          </p:cNvPr>
          <p:cNvSpPr txBox="1"/>
          <p:nvPr/>
        </p:nvSpPr>
        <p:spPr>
          <a:xfrm>
            <a:off x="7065176" y="4787985"/>
            <a:ext cx="412552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用心吃飯</a:t>
            </a:r>
            <a:r>
              <a:rPr kumimoji="0" lang="en-US" altLang="zh-TW" sz="1800" b="0" i="0" u="none" strike="noStrike" kern="1200" cap="none" spc="0" normalizeH="0" baseline="0" noProof="0" dirty="0">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kumimoji="0" lang="en-US" altLang="zh-TW" sz="1800" b="0" i="0" u="none" strike="noStrike" kern="1200" cap="none" spc="0" normalizeH="0" baseline="0" noProof="0" dirty="0" err="1">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kumimoji="0" lang="en-US" altLang="zh-TW" sz="1800" b="0" i="0" u="none" strike="noStrike" kern="1200" cap="none" spc="0" normalizeH="0" baseline="0" noProof="0" dirty="0">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kumimoji="0" lang="en-US" altLang="zh-TW" sz="1800" b="0" i="0" u="none" strike="noStrike" kern="1200" cap="none" spc="0" normalizeH="0" baseline="0" noProof="0" dirty="0" err="1">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Wqd5WL</a:t>
            </a:r>
            <a:endParaRPr kumimoji="0" lang="zh-TW" altLang="en-US" sz="1800" b="0" i="0" u="none" strike="noStrike" kern="1200" cap="none" spc="0" normalizeH="0" baseline="0" noProof="0" dirty="0">
              <a:ln>
                <a:noFill/>
              </a:ln>
              <a:solidFill>
                <a:srgbClr val="030303"/>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4098" name="Picture 2" descr="兒童生活教育動畫五國語版08 用心吃飯- YouTube">
            <a:hlinkClick r:id="rId5"/>
            <a:extLst>
              <a:ext uri="{FF2B5EF4-FFF2-40B4-BE49-F238E27FC236}">
                <a16:creationId xmlns:a16="http://schemas.microsoft.com/office/drawing/2014/main" id="{BC40F029-01ED-CE15-5170-93C25D2DC36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44934" y="1937187"/>
            <a:ext cx="4804947" cy="2702783"/>
          </a:xfrm>
          <a:prstGeom prst="rect">
            <a:avLst/>
          </a:prstGeom>
          <a:noFill/>
          <a:extLst>
            <a:ext uri="{909E8E84-426E-40DD-AFC4-6F175D3DCCD1}">
              <a14:hiddenFill xmlns:a14="http://schemas.microsoft.com/office/drawing/2010/main">
                <a:solidFill>
                  <a:srgbClr val="FFFFFF"/>
                </a:solidFill>
              </a14:hiddenFill>
            </a:ext>
          </a:extLst>
        </p:spPr>
      </p:pic>
      <p:pic>
        <p:nvPicPr>
          <p:cNvPr id="10" name="圖片 9">
            <a:hlinkClick r:id="rId7" action="ppaction://hlinksldjump"/>
            <a:extLst>
              <a:ext uri="{FF2B5EF4-FFF2-40B4-BE49-F238E27FC236}">
                <a16:creationId xmlns:a16="http://schemas.microsoft.com/office/drawing/2014/main" id="{28636FA2-97AE-549B-C4C3-69961CBC0B92}"/>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7" name="圖片 16">
            <a:extLst>
              <a:ext uri="{FF2B5EF4-FFF2-40B4-BE49-F238E27FC236}">
                <a16:creationId xmlns:a16="http://schemas.microsoft.com/office/drawing/2014/main" id="{5137102E-0C9E-44E4-2456-1DF2047912E3}"/>
              </a:ext>
            </a:extLst>
          </p:cNvPr>
          <p:cNvPicPr>
            <a:picLocks noChangeAspect="1"/>
          </p:cNvPicPr>
          <p:nvPr/>
        </p:nvPicPr>
        <p:blipFill>
          <a:blip r:embed="rId9"/>
          <a:stretch>
            <a:fillRect/>
          </a:stretch>
        </p:blipFill>
        <p:spPr>
          <a:xfrm>
            <a:off x="0" y="11612"/>
            <a:ext cx="12192000" cy="651621"/>
          </a:xfrm>
          <a:prstGeom prst="rect">
            <a:avLst/>
          </a:prstGeom>
        </p:spPr>
      </p:pic>
      <p:pic>
        <p:nvPicPr>
          <p:cNvPr id="19" name="圖片 18">
            <a:extLst>
              <a:ext uri="{FF2B5EF4-FFF2-40B4-BE49-F238E27FC236}">
                <a16:creationId xmlns:a16="http://schemas.microsoft.com/office/drawing/2014/main" id="{FDC59CA6-2CE0-4154-86DD-2DEBEB924A88}"/>
              </a:ext>
            </a:extLst>
          </p:cNvPr>
          <p:cNvPicPr>
            <a:picLocks noChangeAspect="1"/>
          </p:cNvPicPr>
          <p:nvPr/>
        </p:nvPicPr>
        <p:blipFill>
          <a:blip r:embed="rId10"/>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4022867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69219" y="948367"/>
            <a:ext cx="580649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營養教育宣導</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81004" y="2148696"/>
            <a:ext cx="2976234" cy="76944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4400" dirty="0">
                <a:ln w="38100">
                  <a:noFill/>
                </a:ln>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說說看</a:t>
            </a:r>
            <a:endParaRPr kumimoji="0" lang="zh-TW" altLang="en-US" sz="105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557DA904-81B3-87EB-A730-FBC94CA1EA71}"/>
              </a:ext>
            </a:extLst>
          </p:cNvPr>
          <p:cNvSpPr txBox="1"/>
          <p:nvPr/>
        </p:nvSpPr>
        <p:spPr>
          <a:xfrm>
            <a:off x="469219" y="2918137"/>
            <a:ext cx="5691436" cy="2808589"/>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我能將學校午餐所提供的食物依照六大類食物分類法加以分類嗎</a:t>
            </a: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kumimoji="0" lang="zh-TW" altLang="en-US"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我知道營養素對人體發育的重要性嗎</a:t>
            </a: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 </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3.</a:t>
            </a:r>
            <a:r>
              <a:rPr kumimoji="0" lang="zh-TW" altLang="en-US" sz="2400" i="0" u="none" strike="noStrike" kern="0" cap="none" spc="0" normalizeH="0" baseline="0" noProof="0" dirty="0">
                <a:ln>
                  <a:noFill/>
                </a:ln>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我知道澱粉、蛋白質、脂肪含量較多的食品名稱嗎 </a:t>
            </a:r>
          </a:p>
        </p:txBody>
      </p:sp>
      <p:pic>
        <p:nvPicPr>
          <p:cNvPr id="2050" name="Picture 2" descr="跟著「我的餐盤」聰明吃！落實6大口訣吃營養提升免疫力| ETtoday生活新聞| ETtoday新聞雲">
            <a:hlinkClick r:id="rId5"/>
            <a:extLst>
              <a:ext uri="{FF2B5EF4-FFF2-40B4-BE49-F238E27FC236}">
                <a16:creationId xmlns:a16="http://schemas.microsoft.com/office/drawing/2014/main" id="{AE6465E3-4EFA-2D9E-7E99-F4A79DE7884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63930" y="1220303"/>
            <a:ext cx="5083874" cy="3998241"/>
          </a:xfrm>
          <a:prstGeom prst="rect">
            <a:avLst/>
          </a:prstGeom>
          <a:noFill/>
          <a:extLst>
            <a:ext uri="{909E8E84-426E-40DD-AFC4-6F175D3DCCD1}">
              <a14:hiddenFill xmlns:a14="http://schemas.microsoft.com/office/drawing/2010/main">
                <a:solidFill>
                  <a:srgbClr val="FFFFFF"/>
                </a:solidFill>
              </a14:hiddenFill>
            </a:ext>
          </a:extLst>
        </p:spPr>
      </p:pic>
      <p:sp>
        <p:nvSpPr>
          <p:cNvPr id="20" name="文字方塊 19">
            <a:hlinkClick r:id="rId5"/>
            <a:extLst>
              <a:ext uri="{FF2B5EF4-FFF2-40B4-BE49-F238E27FC236}">
                <a16:creationId xmlns:a16="http://schemas.microsoft.com/office/drawing/2014/main" id="{6047C195-CA4B-D8D1-14A8-A9A219918237}"/>
              </a:ext>
            </a:extLst>
          </p:cNvPr>
          <p:cNvSpPr txBox="1"/>
          <p:nvPr/>
        </p:nvSpPr>
        <p:spPr>
          <a:xfrm>
            <a:off x="6670541" y="5392700"/>
            <a:ext cx="5691436" cy="369332"/>
          </a:xfrm>
          <a:prstGeom prst="rect">
            <a:avLst/>
          </a:prstGeom>
          <a:noFill/>
        </p:spPr>
        <p:txBody>
          <a:bodyPr wrap="square">
            <a:spAutoFit/>
          </a:bodyPr>
          <a:lstStyle/>
          <a:p>
            <a:pPr algn="l"/>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六大類食物</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&amp;</a:t>
            </a:r>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我的餐盤</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RO4pkg</a:t>
            </a:r>
            <a:endPar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7" action="ppaction://hlinksldjump"/>
            <a:extLst>
              <a:ext uri="{FF2B5EF4-FFF2-40B4-BE49-F238E27FC236}">
                <a16:creationId xmlns:a16="http://schemas.microsoft.com/office/drawing/2014/main" id="{197CA45E-9124-BD1A-0771-C15AFAA59ABE}"/>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7" name="圖片 16">
            <a:extLst>
              <a:ext uri="{FF2B5EF4-FFF2-40B4-BE49-F238E27FC236}">
                <a16:creationId xmlns:a16="http://schemas.microsoft.com/office/drawing/2014/main" id="{D1468819-86F1-0D28-4A2A-F7B11F21F8AA}"/>
              </a:ext>
            </a:extLst>
          </p:cNvPr>
          <p:cNvPicPr>
            <a:picLocks noChangeAspect="1"/>
          </p:cNvPicPr>
          <p:nvPr/>
        </p:nvPicPr>
        <p:blipFill>
          <a:blip r:embed="rId9"/>
          <a:stretch>
            <a:fillRect/>
          </a:stretch>
        </p:blipFill>
        <p:spPr>
          <a:xfrm>
            <a:off x="0" y="11612"/>
            <a:ext cx="12192000" cy="651621"/>
          </a:xfrm>
          <a:prstGeom prst="rect">
            <a:avLst/>
          </a:prstGeom>
        </p:spPr>
      </p:pic>
      <p:pic>
        <p:nvPicPr>
          <p:cNvPr id="19" name="圖片 18">
            <a:extLst>
              <a:ext uri="{FF2B5EF4-FFF2-40B4-BE49-F238E27FC236}">
                <a16:creationId xmlns:a16="http://schemas.microsoft.com/office/drawing/2014/main" id="{AAEDD551-7A01-4850-B095-F6715C6AC937}"/>
              </a:ext>
            </a:extLst>
          </p:cNvPr>
          <p:cNvPicPr>
            <a:picLocks noChangeAspect="1"/>
          </p:cNvPicPr>
          <p:nvPr/>
        </p:nvPicPr>
        <p:blipFill>
          <a:blip r:embed="rId10"/>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3561834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367619" y="1473315"/>
            <a:ext cx="580649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營養教育宣導</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4">
            <a:extLst>
              <a:ext uri="{FF2B5EF4-FFF2-40B4-BE49-F238E27FC236}">
                <a16:creationId xmlns:a16="http://schemas.microsoft.com/office/drawing/2014/main" id="{2616AD3E-B9C3-F636-FBE6-BC0C4ADF1CE3}"/>
              </a:ext>
            </a:extLst>
          </p:cNvPr>
          <p:cNvSpPr txBox="1"/>
          <p:nvPr/>
        </p:nvSpPr>
        <p:spPr>
          <a:xfrm>
            <a:off x="973725" y="2896782"/>
            <a:ext cx="4167723" cy="76944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4400" dirty="0">
                <a:ln w="38100">
                  <a:noFill/>
                </a:ln>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用餐時的環境</a:t>
            </a:r>
            <a:endParaRPr kumimoji="0" lang="zh-TW" altLang="en-US" sz="1050" b="0" i="0" u="none" strike="noStrike" kern="120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557DA904-81B3-87EB-A730-FBC94CA1EA71}"/>
              </a:ext>
            </a:extLst>
          </p:cNvPr>
          <p:cNvSpPr txBox="1"/>
          <p:nvPr/>
        </p:nvSpPr>
        <p:spPr>
          <a:xfrm>
            <a:off x="671395" y="3842839"/>
            <a:ext cx="5691436" cy="1146596"/>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用餐時避免掃地或清除粉筆灰</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2.</a:t>
            </a: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餐後會整理餐桌及座位四周環境  </a:t>
            </a:r>
          </a:p>
        </p:txBody>
      </p:sp>
      <p:pic>
        <p:nvPicPr>
          <p:cNvPr id="3074" name="Picture 2" descr="EP2.飲食教育動畫- 學校午餐真好吃細嚼慢嚥最健康- YouTube">
            <a:hlinkClick r:id="rId5"/>
            <a:extLst>
              <a:ext uri="{FF2B5EF4-FFF2-40B4-BE49-F238E27FC236}">
                <a16:creationId xmlns:a16="http://schemas.microsoft.com/office/drawing/2014/main" id="{0A1BF601-EB1C-EAB3-BFE9-2D29C348E3D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30550" y="1571118"/>
            <a:ext cx="5514109" cy="3101686"/>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hlinkClick r:id="rId5"/>
            <a:extLst>
              <a:ext uri="{FF2B5EF4-FFF2-40B4-BE49-F238E27FC236}">
                <a16:creationId xmlns:a16="http://schemas.microsoft.com/office/drawing/2014/main" id="{EA041DCD-50E6-65FD-0E70-CC97277C1443}"/>
              </a:ext>
            </a:extLst>
          </p:cNvPr>
          <p:cNvSpPr txBox="1"/>
          <p:nvPr/>
        </p:nvSpPr>
        <p:spPr>
          <a:xfrm>
            <a:off x="6032678" y="5128084"/>
            <a:ext cx="6109854" cy="646331"/>
          </a:xfrm>
          <a:prstGeom prst="rect">
            <a:avLst/>
          </a:prstGeom>
          <a:noFill/>
        </p:spPr>
        <p:txBody>
          <a:bodyPr wrap="square">
            <a:spAutoFit/>
          </a:bodyPr>
          <a:lstStyle/>
          <a:p>
            <a:r>
              <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EP2.飲食教育動畫 - 學校午餐真好吃 細嚼慢嚥最健康</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https://</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reurl.cc</a:t>
            </a:r>
            <a:r>
              <a:rPr lang="en-US" altLang="zh-TW" dirty="0">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a:t>
            </a:r>
            <a:r>
              <a:rPr lang="en-US" altLang="zh-TW" dirty="0" err="1">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5"/>
              </a:rPr>
              <a:t>28027O</a:t>
            </a: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0" name="圖片 9">
            <a:hlinkClick r:id="rId7" action="ppaction://hlinksldjump"/>
            <a:extLst>
              <a:ext uri="{FF2B5EF4-FFF2-40B4-BE49-F238E27FC236}">
                <a16:creationId xmlns:a16="http://schemas.microsoft.com/office/drawing/2014/main" id="{CF122A23-98A0-C077-342D-ECC88AC0C2F5}"/>
              </a:ext>
            </a:extLst>
          </p:cNvPr>
          <p:cNvPicPr>
            <a:picLocks noChangeAspect="1"/>
          </p:cNvPicPr>
          <p:nvPr/>
        </p:nvPicPr>
        <p:blipFill>
          <a:blip r:embed="rId8"/>
          <a:stretch>
            <a:fillRect/>
          </a:stretch>
        </p:blipFill>
        <p:spPr>
          <a:xfrm>
            <a:off x="295673" y="6312657"/>
            <a:ext cx="1585097" cy="506012"/>
          </a:xfrm>
          <a:prstGeom prst="rect">
            <a:avLst/>
          </a:prstGeom>
        </p:spPr>
      </p:pic>
      <p:pic>
        <p:nvPicPr>
          <p:cNvPr id="19" name="圖片 18">
            <a:extLst>
              <a:ext uri="{FF2B5EF4-FFF2-40B4-BE49-F238E27FC236}">
                <a16:creationId xmlns:a16="http://schemas.microsoft.com/office/drawing/2014/main" id="{54ABF9CE-C820-2341-8B13-22BACB17DC44}"/>
              </a:ext>
            </a:extLst>
          </p:cNvPr>
          <p:cNvPicPr>
            <a:picLocks noChangeAspect="1"/>
          </p:cNvPicPr>
          <p:nvPr/>
        </p:nvPicPr>
        <p:blipFill>
          <a:blip r:embed="rId9"/>
          <a:stretch>
            <a:fillRect/>
          </a:stretch>
        </p:blipFill>
        <p:spPr>
          <a:xfrm>
            <a:off x="0" y="11612"/>
            <a:ext cx="12192000" cy="651621"/>
          </a:xfrm>
          <a:prstGeom prst="rect">
            <a:avLst/>
          </a:prstGeom>
        </p:spPr>
      </p:pic>
      <p:pic>
        <p:nvPicPr>
          <p:cNvPr id="20" name="圖片 19">
            <a:extLst>
              <a:ext uri="{FF2B5EF4-FFF2-40B4-BE49-F238E27FC236}">
                <a16:creationId xmlns:a16="http://schemas.microsoft.com/office/drawing/2014/main" id="{EAF4ED78-7143-454C-A971-E6F22C885BF2}"/>
              </a:ext>
            </a:extLst>
          </p:cNvPr>
          <p:cNvPicPr>
            <a:picLocks noChangeAspect="1"/>
          </p:cNvPicPr>
          <p:nvPr/>
        </p:nvPicPr>
        <p:blipFill>
          <a:blip r:embed="rId10"/>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3312231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3" cstate="hqprint">
              <a:extLst>
                <a:ext uri="{BEBA8EAE-BF5A-486C-A8C5-ECC9F3942E4B}">
                  <a14:imgProps xmlns:a14="http://schemas.microsoft.com/office/drawing/2010/main">
                    <a14:imgLayer r:embed="rId4">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97090" y="890536"/>
            <a:ext cx="580649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72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登革熱防治</a:t>
            </a:r>
            <a:endParaRPr kumimoji="0" lang="zh-TW" altLang="en-US" sz="1800" b="1" i="0" u="none" strike="noStrike" kern="1200" cap="none" spc="0" normalizeH="0" baseline="0" noProof="0" dirty="0">
              <a:ln w="19050">
                <a:solidFill>
                  <a:prstClr val="black"/>
                </a:solidFill>
              </a:ln>
              <a:solidFill>
                <a:srgbClr val="FFCC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13" name="文字方塊 12">
            <a:extLst>
              <a:ext uri="{FF2B5EF4-FFF2-40B4-BE49-F238E27FC236}">
                <a16:creationId xmlns:a16="http://schemas.microsoft.com/office/drawing/2014/main" id="{557DA904-81B3-87EB-A730-FBC94CA1EA71}"/>
              </a:ext>
            </a:extLst>
          </p:cNvPr>
          <p:cNvSpPr txBox="1"/>
          <p:nvPr/>
        </p:nvSpPr>
        <p:spPr>
          <a:xfrm>
            <a:off x="810373" y="2133009"/>
            <a:ext cx="3624467" cy="3529364"/>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請每週徹底</a:t>
            </a:r>
            <a:endParaRPr kumimoji="0" lang="en-US" altLang="zh-TW" sz="2400" b="0" i="0" u="none" strike="noStrike" kern="0" cap="none" spc="0" normalizeH="0" baseline="0" noProof="0" dirty="0">
              <a:ln>
                <a:noFill/>
              </a:ln>
              <a:solidFill>
                <a:prstClr val="black"/>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「巡」居家戶內外</a:t>
            </a:r>
            <a:endParaRPr kumimoji="0" lang="en-US" altLang="zh-TW"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「倒」置積水容器</a:t>
            </a:r>
            <a:endParaRPr kumimoji="0" lang="en-US" altLang="zh-TW"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「刷」洗盛水容器</a:t>
            </a:r>
            <a:endParaRPr kumimoji="0" lang="en-US" altLang="zh-TW"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3200" b="0" i="0" u="none" strike="noStrike" kern="0" cap="none" spc="0" normalizeH="0" baseline="0" noProof="0" dirty="0">
                <a:ln>
                  <a:noFill/>
                </a:ln>
                <a:solidFill>
                  <a:srgbClr val="FF0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「清」除不要容器</a:t>
            </a:r>
          </a:p>
        </p:txBody>
      </p:sp>
      <p:sp>
        <p:nvSpPr>
          <p:cNvPr id="11" name="文字方塊 10">
            <a:hlinkClick r:id="rId6"/>
            <a:extLst>
              <a:ext uri="{FF2B5EF4-FFF2-40B4-BE49-F238E27FC236}">
                <a16:creationId xmlns:a16="http://schemas.microsoft.com/office/drawing/2014/main" id="{EA041DCD-50E6-65FD-0E70-CC97277C1443}"/>
              </a:ext>
            </a:extLst>
          </p:cNvPr>
          <p:cNvSpPr txBox="1"/>
          <p:nvPr/>
        </p:nvSpPr>
        <p:spPr>
          <a:xfrm>
            <a:off x="4907104" y="5775745"/>
            <a:ext cx="7143628" cy="369332"/>
          </a:xfrm>
          <a:prstGeom prst="rect">
            <a:avLst/>
          </a:prstGeom>
          <a:noFill/>
        </p:spPr>
        <p:txBody>
          <a:bodyPr wrap="square">
            <a:spAutoFit/>
          </a:bodyPr>
          <a:lstStyle/>
          <a:p>
            <a:pPr algn="l"/>
            <a:r>
              <a:rPr lang="zh-TW" altLang="en-US"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社區沒有孳生源 家中沒有病媒蚊</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https://</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reurl.cc</a:t>
            </a:r>
            <a:r>
              <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a:t>
            </a:r>
            <a:r>
              <a:rPr lang="en-US" altLang="zh-TW" i="0" dirty="0" err="1">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hlinkClick r:id="rId6"/>
              </a:rPr>
              <a:t>mZnV4V</a:t>
            </a:r>
            <a:endParaRPr lang="en-US" altLang="zh-TW" i="0" dirty="0">
              <a:solidFill>
                <a:srgbClr val="030303"/>
              </a:solidFill>
              <a:effectLst/>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5122" name="Picture 2" descr="社區沒有孳生源家中沒有病媒蚊(202005製) - YouTube">
            <a:hlinkClick r:id="rId6"/>
            <a:extLst>
              <a:ext uri="{FF2B5EF4-FFF2-40B4-BE49-F238E27FC236}">
                <a16:creationId xmlns:a16="http://schemas.microsoft.com/office/drawing/2014/main" id="{5F322B4F-18C0-2227-9C48-44137CA1D1A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702515" y="3365373"/>
            <a:ext cx="4279239" cy="2407072"/>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8" action="ppaction://hlinksldjump"/>
            <a:extLst>
              <a:ext uri="{FF2B5EF4-FFF2-40B4-BE49-F238E27FC236}">
                <a16:creationId xmlns:a16="http://schemas.microsoft.com/office/drawing/2014/main" id="{12E21A7E-25FD-3738-D5F0-203E2EF45ECC}"/>
              </a:ext>
            </a:extLst>
          </p:cNvPr>
          <p:cNvPicPr>
            <a:picLocks noChangeAspect="1"/>
          </p:cNvPicPr>
          <p:nvPr/>
        </p:nvPicPr>
        <p:blipFill>
          <a:blip r:embed="rId9"/>
          <a:stretch>
            <a:fillRect/>
          </a:stretch>
        </p:blipFill>
        <p:spPr>
          <a:xfrm>
            <a:off x="295673" y="6312657"/>
            <a:ext cx="1585097" cy="506012"/>
          </a:xfrm>
          <a:prstGeom prst="rect">
            <a:avLst/>
          </a:prstGeom>
        </p:spPr>
      </p:pic>
      <p:pic>
        <p:nvPicPr>
          <p:cNvPr id="17" name="圖片 16">
            <a:extLst>
              <a:ext uri="{FF2B5EF4-FFF2-40B4-BE49-F238E27FC236}">
                <a16:creationId xmlns:a16="http://schemas.microsoft.com/office/drawing/2014/main" id="{53C85F36-5006-02F7-BAFA-18C56C15F07E}"/>
              </a:ext>
            </a:extLst>
          </p:cNvPr>
          <p:cNvPicPr>
            <a:picLocks noChangeAspect="1"/>
          </p:cNvPicPr>
          <p:nvPr/>
        </p:nvPicPr>
        <p:blipFill>
          <a:blip r:embed="rId10"/>
          <a:stretch>
            <a:fillRect/>
          </a:stretch>
        </p:blipFill>
        <p:spPr>
          <a:xfrm>
            <a:off x="0" y="11612"/>
            <a:ext cx="12192000" cy="651621"/>
          </a:xfrm>
          <a:prstGeom prst="rect">
            <a:avLst/>
          </a:prstGeom>
        </p:spPr>
      </p:pic>
      <p:pic>
        <p:nvPicPr>
          <p:cNvPr id="3" name="線上媒體 2" title="打擊登革熱 SS級任務(202206製)">
            <a:hlinkClick r:id="" action="ppaction://media"/>
            <a:extLst>
              <a:ext uri="{FF2B5EF4-FFF2-40B4-BE49-F238E27FC236}">
                <a16:creationId xmlns:a16="http://schemas.microsoft.com/office/drawing/2014/main" id="{9351F2CF-B90E-41AA-930A-726B2FD94B38}"/>
              </a:ext>
            </a:extLst>
          </p:cNvPr>
          <p:cNvPicPr>
            <a:picLocks noRot="1" noChangeAspect="1"/>
          </p:cNvPicPr>
          <p:nvPr>
            <a:videoFile r:link="rId1"/>
          </p:nvPr>
        </p:nvPicPr>
        <p:blipFill>
          <a:blip r:embed="rId11"/>
          <a:stretch>
            <a:fillRect/>
          </a:stretch>
        </p:blipFill>
        <p:spPr>
          <a:xfrm>
            <a:off x="6357287" y="738847"/>
            <a:ext cx="3624467" cy="2047824"/>
          </a:xfrm>
          <a:prstGeom prst="rect">
            <a:avLst/>
          </a:prstGeom>
        </p:spPr>
      </p:pic>
      <p:sp>
        <p:nvSpPr>
          <p:cNvPr id="19" name="文字方塊 18">
            <a:hlinkClick r:id="rId6"/>
            <a:extLst>
              <a:ext uri="{FF2B5EF4-FFF2-40B4-BE49-F238E27FC236}">
                <a16:creationId xmlns:a16="http://schemas.microsoft.com/office/drawing/2014/main" id="{89F3BE62-CBA2-49B6-BC3C-7F5FCDF21924}"/>
              </a:ext>
            </a:extLst>
          </p:cNvPr>
          <p:cNvSpPr txBox="1"/>
          <p:nvPr/>
        </p:nvSpPr>
        <p:spPr>
          <a:xfrm>
            <a:off x="6357287" y="2773568"/>
            <a:ext cx="3624467" cy="369332"/>
          </a:xfrm>
          <a:prstGeom prst="rect">
            <a:avLst/>
          </a:prstGeom>
          <a:noFill/>
        </p:spPr>
        <p:txBody>
          <a:bodyPr wrap="square">
            <a:spAutoFit/>
          </a:bodyPr>
          <a:lstStyle/>
          <a:p>
            <a:pPr algn="l"/>
            <a:r>
              <a:rPr lang="zh-TW" altLang="en-US" b="1" i="0" dirty="0">
                <a:solidFill>
                  <a:srgbClr val="0F0F0F"/>
                </a:solidFill>
                <a:effectLst/>
                <a:latin typeface="芫荽 0.94" pitchFamily="2" charset="-120"/>
                <a:ea typeface="芫荽 0.94" pitchFamily="2" charset="-120"/>
                <a:cs typeface="芫荽 0.94" pitchFamily="2" charset="-120"/>
                <a:hlinkClick r:id="rId12"/>
              </a:rPr>
              <a:t>打擊登革熱 </a:t>
            </a:r>
            <a:r>
              <a:rPr lang="en-US" altLang="zh-TW" b="1" i="0" dirty="0">
                <a:solidFill>
                  <a:srgbClr val="0F0F0F"/>
                </a:solidFill>
                <a:effectLst/>
                <a:latin typeface="芫荽 0.94" pitchFamily="2" charset="-120"/>
                <a:ea typeface="芫荽 0.94" pitchFamily="2" charset="-120"/>
                <a:cs typeface="芫荽 0.94" pitchFamily="2" charset="-120"/>
                <a:hlinkClick r:id="rId12"/>
              </a:rPr>
              <a:t>SS</a:t>
            </a:r>
            <a:r>
              <a:rPr lang="zh-TW" altLang="en-US" b="1" i="0" dirty="0">
                <a:solidFill>
                  <a:srgbClr val="0F0F0F"/>
                </a:solidFill>
                <a:effectLst/>
                <a:latin typeface="芫荽 0.94" pitchFamily="2" charset="-120"/>
                <a:ea typeface="芫荽 0.94" pitchFamily="2" charset="-120"/>
                <a:cs typeface="芫荽 0.94" pitchFamily="2" charset="-120"/>
                <a:hlinkClick r:id="rId12"/>
              </a:rPr>
              <a:t>級任務</a:t>
            </a:r>
            <a:r>
              <a:rPr lang="en-US" altLang="zh-TW" b="1" i="0" dirty="0">
                <a:solidFill>
                  <a:srgbClr val="0F0F0F"/>
                </a:solidFill>
                <a:effectLst/>
                <a:latin typeface="芫荽 0.94" pitchFamily="2" charset="-120"/>
                <a:ea typeface="芫荽 0.94" pitchFamily="2" charset="-120"/>
                <a:cs typeface="芫荽 0.94" pitchFamily="2" charset="-120"/>
                <a:hlinkClick r:id="rId12"/>
              </a:rPr>
              <a:t>(202206</a:t>
            </a:r>
            <a:r>
              <a:rPr lang="zh-TW" altLang="en-US" b="1" i="0" dirty="0">
                <a:solidFill>
                  <a:srgbClr val="0F0F0F"/>
                </a:solidFill>
                <a:effectLst/>
                <a:latin typeface="芫荽 0.94" pitchFamily="2" charset="-120"/>
                <a:ea typeface="芫荽 0.94" pitchFamily="2" charset="-120"/>
                <a:cs typeface="芫荽 0.94" pitchFamily="2" charset="-120"/>
                <a:hlinkClick r:id="rId12"/>
              </a:rPr>
              <a:t>製</a:t>
            </a:r>
            <a:r>
              <a:rPr lang="en-US" altLang="zh-TW" b="1" i="0" dirty="0">
                <a:solidFill>
                  <a:srgbClr val="0F0F0F"/>
                </a:solidFill>
                <a:effectLst/>
                <a:latin typeface="芫荽 0.94" pitchFamily="2" charset="-120"/>
                <a:ea typeface="芫荽 0.94" pitchFamily="2" charset="-120"/>
                <a:cs typeface="芫荽 0.94" pitchFamily="2" charset="-120"/>
                <a:hlinkClick r:id="rId12"/>
              </a:rPr>
              <a:t>)</a:t>
            </a:r>
            <a:endParaRPr lang="en-US" altLang="zh-TW" b="1" i="0" dirty="0">
              <a:solidFill>
                <a:srgbClr val="0F0F0F"/>
              </a:solidFill>
              <a:effectLst/>
              <a:latin typeface="芫荽 0.94" pitchFamily="2" charset="-120"/>
              <a:ea typeface="芫荽 0.94" pitchFamily="2" charset="-120"/>
              <a:cs typeface="芫荽 0.94" pitchFamily="2" charset="-120"/>
            </a:endParaRPr>
          </a:p>
        </p:txBody>
      </p:sp>
      <p:pic>
        <p:nvPicPr>
          <p:cNvPr id="20" name="圖片 19">
            <a:extLst>
              <a:ext uri="{FF2B5EF4-FFF2-40B4-BE49-F238E27FC236}">
                <a16:creationId xmlns:a16="http://schemas.microsoft.com/office/drawing/2014/main" id="{5F6BB85D-AD12-4DCD-89EB-B4A17D256F99}"/>
              </a:ext>
            </a:extLst>
          </p:cNvPr>
          <p:cNvPicPr>
            <a:picLocks noChangeAspect="1"/>
          </p:cNvPicPr>
          <p:nvPr/>
        </p:nvPicPr>
        <p:blipFill>
          <a:blip r:embed="rId13"/>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90726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4858350" y="855316"/>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6000" b="1" dirty="0">
                <a:ln w="19050">
                  <a:solidFill>
                    <a:prstClr val="black"/>
                  </a:solidFill>
                </a:ln>
                <a:solidFill>
                  <a:srgbClr val="FFC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視力保健</a:t>
            </a: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pic>
        <p:nvPicPr>
          <p:cNvPr id="11266" name="Picture 2" descr="兒童視力保健＿小球教你保護眼睛">
            <a:hlinkClick r:id="rId5"/>
            <a:extLst>
              <a:ext uri="{FF2B5EF4-FFF2-40B4-BE49-F238E27FC236}">
                <a16:creationId xmlns:a16="http://schemas.microsoft.com/office/drawing/2014/main" id="{D9BA0906-0005-708E-D312-AC419BD083C3}"/>
              </a:ext>
            </a:extLst>
          </p:cNvPr>
          <p:cNvPicPr>
            <a:picLocks noChangeAspect="1" noChangeArrowheads="1"/>
          </p:cNvPicPr>
          <p:nvPr/>
        </p:nvPicPr>
        <p:blipFill rotWithShape="1">
          <a:blip r:embed="rId6" cstate="hqprint">
            <a:extLst>
              <a:ext uri="{28A0092B-C50C-407E-A947-70E740481C1C}">
                <a14:useLocalDpi xmlns:a14="http://schemas.microsoft.com/office/drawing/2010/main" val="0"/>
              </a:ext>
            </a:extLst>
          </a:blip>
          <a:srcRect t="5035" b="4492"/>
          <a:stretch/>
        </p:blipFill>
        <p:spPr bwMode="auto">
          <a:xfrm>
            <a:off x="296971" y="721487"/>
            <a:ext cx="4321160" cy="5478132"/>
          </a:xfrm>
          <a:prstGeom prst="rect">
            <a:avLst/>
          </a:prstGeom>
          <a:noFill/>
          <a:extLst>
            <a:ext uri="{909E8E84-426E-40DD-AFC4-6F175D3DCCD1}">
              <a14:hiddenFill xmlns:a14="http://schemas.microsoft.com/office/drawing/2010/main">
                <a:solidFill>
                  <a:srgbClr val="FFFFFF"/>
                </a:solidFill>
              </a14:hiddenFill>
            </a:ext>
          </a:extLst>
        </p:spPr>
      </p:pic>
      <p:pic>
        <p:nvPicPr>
          <p:cNvPr id="11268" name="Picture 4" descr="近視是疾病 打敗惡視力宣導海報(核定版)">
            <a:hlinkClick r:id="rId5"/>
            <a:extLst>
              <a:ext uri="{FF2B5EF4-FFF2-40B4-BE49-F238E27FC236}">
                <a16:creationId xmlns:a16="http://schemas.microsoft.com/office/drawing/2014/main" id="{AF4CC12D-533E-EE3A-4ADC-E27785FCF6CF}"/>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706" b="47643"/>
          <a:stretch/>
        </p:blipFill>
        <p:spPr bwMode="auto">
          <a:xfrm>
            <a:off x="5273056" y="1990920"/>
            <a:ext cx="5983830" cy="3888270"/>
          </a:xfrm>
          <a:prstGeom prst="rect">
            <a:avLst/>
          </a:prstGeom>
          <a:noFill/>
          <a:extLst>
            <a:ext uri="{909E8E84-426E-40DD-AFC4-6F175D3DCCD1}">
              <a14:hiddenFill xmlns:a14="http://schemas.microsoft.com/office/drawing/2010/main">
                <a:solidFill>
                  <a:srgbClr val="FFFFFF"/>
                </a:solidFill>
              </a14:hiddenFill>
            </a:ext>
          </a:extLst>
        </p:spPr>
      </p:pic>
      <p:pic>
        <p:nvPicPr>
          <p:cNvPr id="5" name="圖片 4">
            <a:hlinkClick r:id="rId8" action="ppaction://hlinksldjump"/>
            <a:extLst>
              <a:ext uri="{FF2B5EF4-FFF2-40B4-BE49-F238E27FC236}">
                <a16:creationId xmlns:a16="http://schemas.microsoft.com/office/drawing/2014/main" id="{2DAE8168-39EF-A2D6-D3CD-12E3C134848D}"/>
              </a:ext>
            </a:extLst>
          </p:cNvPr>
          <p:cNvPicPr>
            <a:picLocks noChangeAspect="1"/>
          </p:cNvPicPr>
          <p:nvPr/>
        </p:nvPicPr>
        <p:blipFill>
          <a:blip r:embed="rId9"/>
          <a:stretch>
            <a:fillRect/>
          </a:stretch>
        </p:blipFill>
        <p:spPr>
          <a:xfrm>
            <a:off x="295673" y="6312657"/>
            <a:ext cx="1585097" cy="506012"/>
          </a:xfrm>
          <a:prstGeom prst="rect">
            <a:avLst/>
          </a:prstGeom>
        </p:spPr>
      </p:pic>
      <p:pic>
        <p:nvPicPr>
          <p:cNvPr id="15" name="圖片 14">
            <a:extLst>
              <a:ext uri="{FF2B5EF4-FFF2-40B4-BE49-F238E27FC236}">
                <a16:creationId xmlns:a16="http://schemas.microsoft.com/office/drawing/2014/main" id="{CA817E31-2135-AFE9-4947-612633D21A8B}"/>
              </a:ext>
            </a:extLst>
          </p:cNvPr>
          <p:cNvPicPr>
            <a:picLocks noChangeAspect="1"/>
          </p:cNvPicPr>
          <p:nvPr/>
        </p:nvPicPr>
        <p:blipFill>
          <a:blip r:embed="rId10"/>
          <a:stretch>
            <a:fillRect/>
          </a:stretch>
        </p:blipFill>
        <p:spPr>
          <a:xfrm>
            <a:off x="0" y="11612"/>
            <a:ext cx="12192000" cy="651621"/>
          </a:xfrm>
          <a:prstGeom prst="rect">
            <a:avLst/>
          </a:prstGeom>
        </p:spPr>
      </p:pic>
      <p:pic>
        <p:nvPicPr>
          <p:cNvPr id="17" name="圖片 16">
            <a:extLst>
              <a:ext uri="{FF2B5EF4-FFF2-40B4-BE49-F238E27FC236}">
                <a16:creationId xmlns:a16="http://schemas.microsoft.com/office/drawing/2014/main" id="{FA94994B-0E6E-4FA9-83F8-6C9BCD2DEA1C}"/>
              </a:ext>
            </a:extLst>
          </p:cNvPr>
          <p:cNvPicPr>
            <a:picLocks noChangeAspect="1"/>
          </p:cNvPicPr>
          <p:nvPr/>
        </p:nvPicPr>
        <p:blipFill>
          <a:blip r:embed="rId11"/>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251064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6">
            <a:extLst>
              <a:ext uri="{FF2B5EF4-FFF2-40B4-BE49-F238E27FC236}">
                <a16:creationId xmlns:a16="http://schemas.microsoft.com/office/drawing/2014/main" id="{FCF5E77A-777F-60BA-A331-0C6FA059B705}"/>
              </a:ext>
            </a:extLst>
          </p:cNvPr>
          <p:cNvGraphicFramePr>
            <a:graphicFrameLocks noGrp="1"/>
          </p:cNvGraphicFramePr>
          <p:nvPr>
            <p:extLst>
              <p:ext uri="{D42A27DB-BD31-4B8C-83A1-F6EECF244321}">
                <p14:modId xmlns:p14="http://schemas.microsoft.com/office/powerpoint/2010/main" val="3542207208"/>
              </p:ext>
            </p:extLst>
          </p:nvPr>
        </p:nvGraphicFramePr>
        <p:xfrm>
          <a:off x="0" y="157089"/>
          <a:ext cx="12192015" cy="6585966"/>
        </p:xfrm>
        <a:graphic>
          <a:graphicData uri="http://schemas.openxmlformats.org/drawingml/2006/table">
            <a:tbl>
              <a:tblPr firstRow="1" bandRow="1">
                <a:tableStyleId>{5C22544A-7EE6-4342-B048-85BDC9FD1C3A}</a:tableStyleId>
              </a:tblPr>
              <a:tblGrid>
                <a:gridCol w="369455">
                  <a:extLst>
                    <a:ext uri="{9D8B030D-6E8A-4147-A177-3AD203B41FA5}">
                      <a16:colId xmlns:a16="http://schemas.microsoft.com/office/drawing/2014/main" val="1660955063"/>
                    </a:ext>
                  </a:extLst>
                </a:gridCol>
                <a:gridCol w="369455">
                  <a:extLst>
                    <a:ext uri="{9D8B030D-6E8A-4147-A177-3AD203B41FA5}">
                      <a16:colId xmlns:a16="http://schemas.microsoft.com/office/drawing/2014/main" val="4113484170"/>
                    </a:ext>
                  </a:extLst>
                </a:gridCol>
                <a:gridCol w="369455">
                  <a:extLst>
                    <a:ext uri="{9D8B030D-6E8A-4147-A177-3AD203B41FA5}">
                      <a16:colId xmlns:a16="http://schemas.microsoft.com/office/drawing/2014/main" val="2474428246"/>
                    </a:ext>
                  </a:extLst>
                </a:gridCol>
                <a:gridCol w="369455">
                  <a:extLst>
                    <a:ext uri="{9D8B030D-6E8A-4147-A177-3AD203B41FA5}">
                      <a16:colId xmlns:a16="http://schemas.microsoft.com/office/drawing/2014/main" val="4249877095"/>
                    </a:ext>
                  </a:extLst>
                </a:gridCol>
                <a:gridCol w="369455">
                  <a:extLst>
                    <a:ext uri="{9D8B030D-6E8A-4147-A177-3AD203B41FA5}">
                      <a16:colId xmlns:a16="http://schemas.microsoft.com/office/drawing/2014/main" val="3516012027"/>
                    </a:ext>
                  </a:extLst>
                </a:gridCol>
                <a:gridCol w="369455">
                  <a:extLst>
                    <a:ext uri="{9D8B030D-6E8A-4147-A177-3AD203B41FA5}">
                      <a16:colId xmlns:a16="http://schemas.microsoft.com/office/drawing/2014/main" val="188025927"/>
                    </a:ext>
                  </a:extLst>
                </a:gridCol>
                <a:gridCol w="369455">
                  <a:extLst>
                    <a:ext uri="{9D8B030D-6E8A-4147-A177-3AD203B41FA5}">
                      <a16:colId xmlns:a16="http://schemas.microsoft.com/office/drawing/2014/main" val="707207437"/>
                    </a:ext>
                  </a:extLst>
                </a:gridCol>
                <a:gridCol w="369455">
                  <a:extLst>
                    <a:ext uri="{9D8B030D-6E8A-4147-A177-3AD203B41FA5}">
                      <a16:colId xmlns:a16="http://schemas.microsoft.com/office/drawing/2014/main" val="1690748321"/>
                    </a:ext>
                  </a:extLst>
                </a:gridCol>
                <a:gridCol w="369455">
                  <a:extLst>
                    <a:ext uri="{9D8B030D-6E8A-4147-A177-3AD203B41FA5}">
                      <a16:colId xmlns:a16="http://schemas.microsoft.com/office/drawing/2014/main" val="2576987483"/>
                    </a:ext>
                  </a:extLst>
                </a:gridCol>
                <a:gridCol w="369455">
                  <a:extLst>
                    <a:ext uri="{9D8B030D-6E8A-4147-A177-3AD203B41FA5}">
                      <a16:colId xmlns:a16="http://schemas.microsoft.com/office/drawing/2014/main" val="2282627505"/>
                    </a:ext>
                  </a:extLst>
                </a:gridCol>
                <a:gridCol w="369455">
                  <a:extLst>
                    <a:ext uri="{9D8B030D-6E8A-4147-A177-3AD203B41FA5}">
                      <a16:colId xmlns:a16="http://schemas.microsoft.com/office/drawing/2014/main" val="3567995743"/>
                    </a:ext>
                  </a:extLst>
                </a:gridCol>
                <a:gridCol w="369455">
                  <a:extLst>
                    <a:ext uri="{9D8B030D-6E8A-4147-A177-3AD203B41FA5}">
                      <a16:colId xmlns:a16="http://schemas.microsoft.com/office/drawing/2014/main" val="3190042299"/>
                    </a:ext>
                  </a:extLst>
                </a:gridCol>
                <a:gridCol w="369455">
                  <a:extLst>
                    <a:ext uri="{9D8B030D-6E8A-4147-A177-3AD203B41FA5}">
                      <a16:colId xmlns:a16="http://schemas.microsoft.com/office/drawing/2014/main" val="2546686644"/>
                    </a:ext>
                  </a:extLst>
                </a:gridCol>
                <a:gridCol w="369455">
                  <a:extLst>
                    <a:ext uri="{9D8B030D-6E8A-4147-A177-3AD203B41FA5}">
                      <a16:colId xmlns:a16="http://schemas.microsoft.com/office/drawing/2014/main" val="3869944565"/>
                    </a:ext>
                  </a:extLst>
                </a:gridCol>
                <a:gridCol w="369455">
                  <a:extLst>
                    <a:ext uri="{9D8B030D-6E8A-4147-A177-3AD203B41FA5}">
                      <a16:colId xmlns:a16="http://schemas.microsoft.com/office/drawing/2014/main" val="769224533"/>
                    </a:ext>
                  </a:extLst>
                </a:gridCol>
                <a:gridCol w="369455">
                  <a:extLst>
                    <a:ext uri="{9D8B030D-6E8A-4147-A177-3AD203B41FA5}">
                      <a16:colId xmlns:a16="http://schemas.microsoft.com/office/drawing/2014/main" val="4214326680"/>
                    </a:ext>
                  </a:extLst>
                </a:gridCol>
                <a:gridCol w="369455">
                  <a:extLst>
                    <a:ext uri="{9D8B030D-6E8A-4147-A177-3AD203B41FA5}">
                      <a16:colId xmlns:a16="http://schemas.microsoft.com/office/drawing/2014/main" val="514025459"/>
                    </a:ext>
                  </a:extLst>
                </a:gridCol>
                <a:gridCol w="369455">
                  <a:extLst>
                    <a:ext uri="{9D8B030D-6E8A-4147-A177-3AD203B41FA5}">
                      <a16:colId xmlns:a16="http://schemas.microsoft.com/office/drawing/2014/main" val="853874493"/>
                    </a:ext>
                  </a:extLst>
                </a:gridCol>
                <a:gridCol w="369455">
                  <a:extLst>
                    <a:ext uri="{9D8B030D-6E8A-4147-A177-3AD203B41FA5}">
                      <a16:colId xmlns:a16="http://schemas.microsoft.com/office/drawing/2014/main" val="3201337445"/>
                    </a:ext>
                  </a:extLst>
                </a:gridCol>
                <a:gridCol w="369455">
                  <a:extLst>
                    <a:ext uri="{9D8B030D-6E8A-4147-A177-3AD203B41FA5}">
                      <a16:colId xmlns:a16="http://schemas.microsoft.com/office/drawing/2014/main" val="2990024110"/>
                    </a:ext>
                  </a:extLst>
                </a:gridCol>
                <a:gridCol w="369455">
                  <a:extLst>
                    <a:ext uri="{9D8B030D-6E8A-4147-A177-3AD203B41FA5}">
                      <a16:colId xmlns:a16="http://schemas.microsoft.com/office/drawing/2014/main" val="3841918211"/>
                    </a:ext>
                  </a:extLst>
                </a:gridCol>
                <a:gridCol w="369455">
                  <a:extLst>
                    <a:ext uri="{9D8B030D-6E8A-4147-A177-3AD203B41FA5}">
                      <a16:colId xmlns:a16="http://schemas.microsoft.com/office/drawing/2014/main" val="868846795"/>
                    </a:ext>
                  </a:extLst>
                </a:gridCol>
                <a:gridCol w="369455">
                  <a:extLst>
                    <a:ext uri="{9D8B030D-6E8A-4147-A177-3AD203B41FA5}">
                      <a16:colId xmlns:a16="http://schemas.microsoft.com/office/drawing/2014/main" val="3674868231"/>
                    </a:ext>
                  </a:extLst>
                </a:gridCol>
                <a:gridCol w="369455">
                  <a:extLst>
                    <a:ext uri="{9D8B030D-6E8A-4147-A177-3AD203B41FA5}">
                      <a16:colId xmlns:a16="http://schemas.microsoft.com/office/drawing/2014/main" val="984197080"/>
                    </a:ext>
                  </a:extLst>
                </a:gridCol>
                <a:gridCol w="369455">
                  <a:extLst>
                    <a:ext uri="{9D8B030D-6E8A-4147-A177-3AD203B41FA5}">
                      <a16:colId xmlns:a16="http://schemas.microsoft.com/office/drawing/2014/main" val="55882775"/>
                    </a:ext>
                  </a:extLst>
                </a:gridCol>
                <a:gridCol w="369455">
                  <a:extLst>
                    <a:ext uri="{9D8B030D-6E8A-4147-A177-3AD203B41FA5}">
                      <a16:colId xmlns:a16="http://schemas.microsoft.com/office/drawing/2014/main" val="3422212541"/>
                    </a:ext>
                  </a:extLst>
                </a:gridCol>
                <a:gridCol w="369455">
                  <a:extLst>
                    <a:ext uri="{9D8B030D-6E8A-4147-A177-3AD203B41FA5}">
                      <a16:colId xmlns:a16="http://schemas.microsoft.com/office/drawing/2014/main" val="2436954498"/>
                    </a:ext>
                  </a:extLst>
                </a:gridCol>
                <a:gridCol w="369455">
                  <a:extLst>
                    <a:ext uri="{9D8B030D-6E8A-4147-A177-3AD203B41FA5}">
                      <a16:colId xmlns:a16="http://schemas.microsoft.com/office/drawing/2014/main" val="541841280"/>
                    </a:ext>
                  </a:extLst>
                </a:gridCol>
                <a:gridCol w="369455">
                  <a:extLst>
                    <a:ext uri="{9D8B030D-6E8A-4147-A177-3AD203B41FA5}">
                      <a16:colId xmlns:a16="http://schemas.microsoft.com/office/drawing/2014/main" val="1331939928"/>
                    </a:ext>
                  </a:extLst>
                </a:gridCol>
                <a:gridCol w="369455">
                  <a:extLst>
                    <a:ext uri="{9D8B030D-6E8A-4147-A177-3AD203B41FA5}">
                      <a16:colId xmlns:a16="http://schemas.microsoft.com/office/drawing/2014/main" val="2326655872"/>
                    </a:ext>
                  </a:extLst>
                </a:gridCol>
                <a:gridCol w="369455">
                  <a:extLst>
                    <a:ext uri="{9D8B030D-6E8A-4147-A177-3AD203B41FA5}">
                      <a16:colId xmlns:a16="http://schemas.microsoft.com/office/drawing/2014/main" val="3405184519"/>
                    </a:ext>
                  </a:extLst>
                </a:gridCol>
                <a:gridCol w="369455">
                  <a:extLst>
                    <a:ext uri="{9D8B030D-6E8A-4147-A177-3AD203B41FA5}">
                      <a16:colId xmlns:a16="http://schemas.microsoft.com/office/drawing/2014/main" val="2965754611"/>
                    </a:ext>
                  </a:extLst>
                </a:gridCol>
                <a:gridCol w="369455">
                  <a:extLst>
                    <a:ext uri="{9D8B030D-6E8A-4147-A177-3AD203B41FA5}">
                      <a16:colId xmlns:a16="http://schemas.microsoft.com/office/drawing/2014/main" val="2605503061"/>
                    </a:ext>
                  </a:extLst>
                </a:gridCol>
              </a:tblGrid>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24106001"/>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8866295"/>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2674471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3599678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30651046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08060013"/>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9075595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36888928"/>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6503129"/>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28331014"/>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991685"/>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110653496"/>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415864126"/>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947732346"/>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4699259"/>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68977921"/>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99967457"/>
                  </a:ext>
                </a:extLst>
              </a:tr>
              <a:tr h="360000">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457200" indent="-457200">
                        <a:buFont typeface="+mj-lt"/>
                        <a:buAutoNum type="arabicPeriod"/>
                      </a:pPr>
                      <a:endParaRPr lang="zh-TW" altLang="en-US" dirty="0">
                        <a:latin typeface="Gen Jyuu Gothic Heavy" panose="020B0702020203020207" pitchFamily="34" charset="-120"/>
                        <a:ea typeface="Gen Jyuu Gothic Heavy" panose="020B0702020203020207" pitchFamily="34" charset="-120"/>
                        <a:cs typeface="Gen Jyuu Gothic Heavy" panose="020B0702020203020207" pitchFamily="34" charset="-120"/>
                      </a:endParaRPr>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18896299"/>
                  </a:ext>
                </a:extLst>
              </a:tr>
            </a:tbl>
          </a:graphicData>
        </a:graphic>
      </p:graphicFrame>
      <p:sp>
        <p:nvSpPr>
          <p:cNvPr id="2" name="矩形 1">
            <a:extLst>
              <a:ext uri="{FF2B5EF4-FFF2-40B4-BE49-F238E27FC236}">
                <a16:creationId xmlns:a16="http://schemas.microsoft.com/office/drawing/2014/main" id="{BBA0F394-3B13-CA8E-7288-76D597C1EFAE}"/>
              </a:ext>
            </a:extLst>
          </p:cNvPr>
          <p:cNvSpPr/>
          <p:nvPr/>
        </p:nvSpPr>
        <p:spPr>
          <a:xfrm>
            <a:off x="0" y="0"/>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29" name="群組 28">
            <a:extLst>
              <a:ext uri="{FF2B5EF4-FFF2-40B4-BE49-F238E27FC236}">
                <a16:creationId xmlns:a16="http://schemas.microsoft.com/office/drawing/2014/main" id="{6F874348-23AF-91E2-FEA4-C772339C9234}"/>
              </a:ext>
            </a:extLst>
          </p:cNvPr>
          <p:cNvGrpSpPr/>
          <p:nvPr/>
        </p:nvGrpSpPr>
        <p:grpSpPr>
          <a:xfrm>
            <a:off x="8996679" y="114945"/>
            <a:ext cx="3145853" cy="442719"/>
            <a:chOff x="7091206" y="87707"/>
            <a:chExt cx="3145853" cy="442719"/>
          </a:xfrm>
        </p:grpSpPr>
        <p:pic>
          <p:nvPicPr>
            <p:cNvPr id="3078" name="Picture 6" descr="马力欧卡丁车8 豪华版》道具：无敌星-马力欧卡丁车8 豪华版攻略-篝火营地">
              <a:extLst>
                <a:ext uri="{FF2B5EF4-FFF2-40B4-BE49-F238E27FC236}">
                  <a16:creationId xmlns:a16="http://schemas.microsoft.com/office/drawing/2014/main" id="{FEDBCF31-49A6-7B3F-A264-BFBB7DBE57BD}"/>
                </a:ext>
              </a:extLst>
            </p:cNvPr>
            <p:cNvPicPr>
              <a:picLocks noChangeAspect="1" noChangeArrowheads="1"/>
            </p:cNvPicPr>
            <p:nvPr/>
          </p:nvPicPr>
          <p:blipFill>
            <a:blip r:embed="rId2" cstate="hq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91206" y="87707"/>
              <a:ext cx="452397" cy="442719"/>
            </a:xfrm>
            <a:prstGeom prst="rect">
              <a:avLst/>
            </a:prstGeom>
            <a:noFill/>
            <a:extLst>
              <a:ext uri="{909E8E84-426E-40DD-AFC4-6F175D3DCCD1}">
                <a14:hiddenFill xmlns:a14="http://schemas.microsoft.com/office/drawing/2010/main">
                  <a:solidFill>
                    <a:srgbClr val="FFFFFF"/>
                  </a:solidFill>
                </a14:hiddenFill>
              </a:ext>
            </a:extLst>
          </p:spPr>
        </p:pic>
        <p:sp>
          <p:nvSpPr>
            <p:cNvPr id="22" name="文字方塊 21">
              <a:extLst>
                <a:ext uri="{FF2B5EF4-FFF2-40B4-BE49-F238E27FC236}">
                  <a16:creationId xmlns:a16="http://schemas.microsoft.com/office/drawing/2014/main" id="{7C5D58EE-8BD9-74F2-5A59-031204BB5E31}"/>
                </a:ext>
              </a:extLst>
            </p:cNvPr>
            <p:cNvSpPr txBox="1"/>
            <p:nvPr/>
          </p:nvSpPr>
          <p:spPr>
            <a:xfrm>
              <a:off x="7513236" y="124400"/>
              <a:ext cx="2723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健康促進暨營養教育宣導</a:t>
              </a:r>
            </a:p>
          </p:txBody>
        </p:sp>
      </p:grpSp>
      <p:sp>
        <p:nvSpPr>
          <p:cNvPr id="9" name="矩形 8">
            <a:extLst>
              <a:ext uri="{FF2B5EF4-FFF2-40B4-BE49-F238E27FC236}">
                <a16:creationId xmlns:a16="http://schemas.microsoft.com/office/drawing/2014/main" id="{A5BBB05F-0639-4828-56A8-C94A67F94902}"/>
              </a:ext>
            </a:extLst>
          </p:cNvPr>
          <p:cNvSpPr/>
          <p:nvPr/>
        </p:nvSpPr>
        <p:spPr>
          <a:xfrm>
            <a:off x="0" y="6220691"/>
            <a:ext cx="12192000" cy="637309"/>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a:ln>
                <a:noFill/>
              </a:ln>
              <a:solidFill>
                <a:prstClr val="white"/>
              </a:solidFill>
              <a:effectLst/>
              <a:uLnTx/>
              <a:uFillTx/>
              <a:latin typeface="Calibri" panose="020F0502020204030204"/>
              <a:ea typeface="新細明體" panose="02020500000000000000" pitchFamily="18" charset="-120"/>
              <a:cs typeface="+mn-cs"/>
            </a:endParaRPr>
          </a:p>
        </p:txBody>
      </p:sp>
      <p:grpSp>
        <p:nvGrpSpPr>
          <p:cNvPr id="7" name="群組 6">
            <a:extLst>
              <a:ext uri="{FF2B5EF4-FFF2-40B4-BE49-F238E27FC236}">
                <a16:creationId xmlns:a16="http://schemas.microsoft.com/office/drawing/2014/main" id="{A250467A-61C7-9163-6B8B-D6C28510CF43}"/>
              </a:ext>
            </a:extLst>
          </p:cNvPr>
          <p:cNvGrpSpPr/>
          <p:nvPr/>
        </p:nvGrpSpPr>
        <p:grpSpPr>
          <a:xfrm>
            <a:off x="367619" y="151667"/>
            <a:ext cx="1513151" cy="369332"/>
            <a:chOff x="2043037" y="141896"/>
            <a:chExt cx="1513151" cy="369332"/>
          </a:xfrm>
        </p:grpSpPr>
        <p:sp>
          <p:nvSpPr>
            <p:cNvPr id="18" name="文字方塊 17">
              <a:extLst>
                <a:ext uri="{FF2B5EF4-FFF2-40B4-BE49-F238E27FC236}">
                  <a16:creationId xmlns:a16="http://schemas.microsoft.com/office/drawing/2014/main" id="{194C6359-7E1E-615B-4D0D-B21834C94689}"/>
                </a:ext>
              </a:extLst>
            </p:cNvPr>
            <p:cNvSpPr txBox="1"/>
            <p:nvPr/>
          </p:nvSpPr>
          <p:spPr>
            <a:xfrm>
              <a:off x="2448192" y="141896"/>
              <a:ext cx="11079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prstClr val="white"/>
                  </a:solidFill>
                  <a:effectLst/>
                  <a:uLnTx/>
                  <a:uFillTx/>
                  <a:latin typeface="jf open 粉圓 1.1" panose="020F0500000000000000" pitchFamily="34" charset="-120"/>
                  <a:ea typeface="jf open 粉圓 1.1" panose="020F0500000000000000" pitchFamily="34" charset="-120"/>
                  <a:cs typeface="+mn-cs"/>
                </a:rPr>
                <a:t>新屋國小</a:t>
              </a:r>
            </a:p>
          </p:txBody>
        </p:sp>
        <p:pic>
          <p:nvPicPr>
            <p:cNvPr id="4" name="圖片 3">
              <a:extLst>
                <a:ext uri="{FF2B5EF4-FFF2-40B4-BE49-F238E27FC236}">
                  <a16:creationId xmlns:a16="http://schemas.microsoft.com/office/drawing/2014/main" id="{06784DA0-E895-072E-3D71-34A883E67C6F}"/>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043037" y="146562"/>
              <a:ext cx="358907" cy="360000"/>
            </a:xfrm>
            <a:prstGeom prst="ellipse">
              <a:avLst/>
            </a:prstGeom>
          </p:spPr>
        </p:pic>
      </p:grpSp>
      <p:sp>
        <p:nvSpPr>
          <p:cNvPr id="8" name="文字方塊 7">
            <a:extLst>
              <a:ext uri="{FF2B5EF4-FFF2-40B4-BE49-F238E27FC236}">
                <a16:creationId xmlns:a16="http://schemas.microsoft.com/office/drawing/2014/main" id="{EAA15837-53B1-EBDC-BB47-8EFF805CC781}"/>
              </a:ext>
            </a:extLst>
          </p:cNvPr>
          <p:cNvSpPr txBox="1"/>
          <p:nvPr/>
        </p:nvSpPr>
        <p:spPr>
          <a:xfrm>
            <a:off x="2369607" y="887816"/>
            <a:ext cx="7452785" cy="1015663"/>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rPr>
              <a:t>視力保健宣導</a:t>
            </a:r>
            <a:endParaRPr kumimoji="0" lang="zh-TW" altLang="en-US" sz="1400" b="1" i="0" u="none" strike="noStrike" kern="1200" cap="none" spc="0" normalizeH="0" baseline="0" noProof="0" dirty="0">
              <a:ln w="19050">
                <a:solidFill>
                  <a:prstClr val="black"/>
                </a:solidFill>
              </a:ln>
              <a:solidFill>
                <a:srgbClr val="FFC000"/>
              </a:solidFill>
              <a:effectLst/>
              <a:uLnTx/>
              <a:uFillTx/>
              <a:latin typeface="Gen Jyuu Gothic Heavy" panose="020B0702020203020207" pitchFamily="34" charset="-120"/>
              <a:ea typeface="Gen Jyuu Gothic Heavy" panose="020B0702020203020207" pitchFamily="34" charset="-120"/>
              <a:cs typeface="Gen Jyuu Gothic Heavy" panose="020B0702020203020207" pitchFamily="34" charset="-120"/>
            </a:endParaRPr>
          </a:p>
        </p:txBody>
      </p:sp>
      <p:sp>
        <p:nvSpPr>
          <p:cNvPr id="5" name="文字方塊 1">
            <a:extLst>
              <a:ext uri="{FF2B5EF4-FFF2-40B4-BE49-F238E27FC236}">
                <a16:creationId xmlns:a16="http://schemas.microsoft.com/office/drawing/2014/main" id="{58731343-D36A-5DA3-2F2A-0EB5779A2027}"/>
              </a:ext>
            </a:extLst>
          </p:cNvPr>
          <p:cNvSpPr txBox="1">
            <a:spLocks noChangeArrowheads="1"/>
          </p:cNvSpPr>
          <p:nvPr/>
        </p:nvSpPr>
        <p:spPr bwMode="auto">
          <a:xfrm>
            <a:off x="547072" y="1924551"/>
            <a:ext cx="11456419" cy="3908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defRPr>
            </a:lvl1pPr>
            <a:lvl2pPr marL="742950" indent="-285750">
              <a:spcBef>
                <a:spcPct val="20000"/>
              </a:spcBef>
              <a:buChar char="–"/>
              <a:defRPr kumimoji="1" sz="2800">
                <a:solidFill>
                  <a:schemeClr val="tx1"/>
                </a:solidFill>
                <a:latin typeface="Arial" panose="020B0604020202020204" pitchFamily="34" charset="0"/>
              </a:defRPr>
            </a:lvl2pPr>
            <a:lvl3pPr marL="1143000" indent="-228600">
              <a:spcBef>
                <a:spcPct val="20000"/>
              </a:spcBef>
              <a:buChar char="•"/>
              <a:defRPr kumimoji="1" sz="2400">
                <a:solidFill>
                  <a:schemeClr val="tx1"/>
                </a:solidFill>
                <a:latin typeface="Arial" panose="020B0604020202020204" pitchFamily="34" charset="0"/>
              </a:defRPr>
            </a:lvl3pPr>
            <a:lvl4pPr marL="1600200" indent="-228600">
              <a:spcBef>
                <a:spcPct val="20000"/>
              </a:spcBef>
              <a:buChar char="–"/>
              <a:defRPr kumimoji="1" sz="2000">
                <a:solidFill>
                  <a:schemeClr val="tx1"/>
                </a:solidFill>
                <a:latin typeface="Arial" panose="020B0604020202020204" pitchFamily="34" charset="0"/>
              </a:defRPr>
            </a:lvl4pPr>
            <a:lvl5pPr marL="2057400" indent="-228600">
              <a:spcBef>
                <a:spcPct val="20000"/>
              </a:spcBef>
              <a:buChar char="»"/>
              <a:defRPr kumimoji="1"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defRPr>
            </a:lvl9pPr>
          </a:lstStyle>
          <a:p>
            <a:pPr marL="342900" indent="-342900" eaLnBrk="0" fontAlgn="base" hangingPunct="0">
              <a:lnSpc>
                <a:spcPct val="150000"/>
              </a:lnSpc>
              <a:spcBef>
                <a:spcPct val="0"/>
              </a:spcBef>
              <a:spcAft>
                <a:spcPct val="0"/>
              </a:spcAft>
            </a:pP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每天和假日都要有</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戶外活動</a:t>
            </a: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時間，每天 </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2-3</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小時以上</a:t>
            </a:r>
            <a:endPar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戶外活動須</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做好防曬措施</a:t>
            </a:r>
            <a:endParaRPr kumimoji="0" lang="en-US" altLang="zh-TW"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eaLnBrk="0" fontAlgn="base" hangingPunct="0">
              <a:lnSpc>
                <a:spcPct val="150000"/>
              </a:lnSpc>
              <a:spcBef>
                <a:spcPct val="0"/>
              </a:spcBef>
              <a:spcAft>
                <a:spcPct val="0"/>
              </a:spcAft>
              <a:buNone/>
            </a:pP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    例如使用戴帽子或太陽眼鏡等遮陽</a:t>
            </a:r>
            <a:endParaRPr kumimoji="0" lang="en-US" altLang="zh-TW"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用眼時間每</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30</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分鐘休息</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endParaRPr kumimoji="0" lang="en-US" altLang="zh-TW"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電子商品</a:t>
            </a: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用眼每天總時數</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少於</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小時</a:t>
            </a:r>
            <a:endParaRPr kumimoji="0" lang="en-US" altLang="zh-TW"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下課務必走出教室外活動讓眼睛休息至少</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10</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分鐘</a:t>
            </a:r>
            <a:endPar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endParaRPr>
          </a:p>
          <a:p>
            <a:pPr marL="342900" indent="-342900" eaLnBrk="0" fontAlgn="base" hangingPunct="0">
              <a:lnSpc>
                <a:spcPct val="150000"/>
              </a:lnSpc>
              <a:spcBef>
                <a:spcPct val="0"/>
              </a:spcBef>
              <a:spcAft>
                <a:spcPct val="0"/>
              </a:spcAft>
            </a:pP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每</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半年</a:t>
            </a:r>
            <a:r>
              <a:rPr kumimoji="0" lang="zh-TW" altLang="en-US" sz="2400" dirty="0">
                <a:solidFill>
                  <a:srgbClr val="00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定期視力</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檢查</a:t>
            </a:r>
            <a:r>
              <a:rPr kumimoji="0" lang="en-US" altLang="zh-TW"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1</a:t>
            </a:r>
            <a:r>
              <a:rPr kumimoji="0" lang="zh-TW" altLang="en-US" sz="2400" dirty="0">
                <a:solidFill>
                  <a:srgbClr val="FF0000"/>
                </a:solidFill>
                <a:latin typeface="Gen Jyuu Gothic Heavy" panose="020B0702020203020207" pitchFamily="34" charset="-120"/>
                <a:ea typeface="Gen Jyuu Gothic Heavy" panose="020B0702020203020207" pitchFamily="34" charset="-120"/>
                <a:cs typeface="Gen Jyuu Gothic Heavy" panose="020B0702020203020207" pitchFamily="34" charset="-120"/>
              </a:rPr>
              <a:t>次</a:t>
            </a:r>
          </a:p>
        </p:txBody>
      </p:sp>
      <p:pic>
        <p:nvPicPr>
          <p:cNvPr id="13314" name="Picture 2" descr="吃什麼幫眼睛延長壽命？８種蔬果豐富「葉黃素」必吃|護眼|黃斑部退化|類胡蘿蔔素｜健康2.0">
            <a:extLst>
              <a:ext uri="{FF2B5EF4-FFF2-40B4-BE49-F238E27FC236}">
                <a16:creationId xmlns:a16="http://schemas.microsoft.com/office/drawing/2014/main" id="{98CB32B0-62B8-6751-9CD2-8811579C8113}"/>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8035" t="19482" r="6021" b="11514"/>
          <a:stretch/>
        </p:blipFill>
        <p:spPr bwMode="auto">
          <a:xfrm>
            <a:off x="8996679" y="2713596"/>
            <a:ext cx="2442050" cy="2062591"/>
          </a:xfrm>
          <a:prstGeom prst="rect">
            <a:avLst/>
          </a:prstGeom>
          <a:noFill/>
          <a:extLst>
            <a:ext uri="{909E8E84-426E-40DD-AFC4-6F175D3DCCD1}">
              <a14:hiddenFill xmlns:a14="http://schemas.microsoft.com/office/drawing/2010/main">
                <a:solidFill>
                  <a:srgbClr val="FFFFFF"/>
                </a:solidFill>
              </a14:hiddenFill>
            </a:ext>
          </a:extLst>
        </p:spPr>
      </p:pic>
      <p:pic>
        <p:nvPicPr>
          <p:cNvPr id="10" name="圖片 9">
            <a:hlinkClick r:id="rId6" action="ppaction://hlinksldjump"/>
            <a:extLst>
              <a:ext uri="{FF2B5EF4-FFF2-40B4-BE49-F238E27FC236}">
                <a16:creationId xmlns:a16="http://schemas.microsoft.com/office/drawing/2014/main" id="{C9F02105-01FC-32D2-75D9-56408284945E}"/>
              </a:ext>
            </a:extLst>
          </p:cNvPr>
          <p:cNvPicPr>
            <a:picLocks noChangeAspect="1"/>
          </p:cNvPicPr>
          <p:nvPr/>
        </p:nvPicPr>
        <p:blipFill>
          <a:blip r:embed="rId7"/>
          <a:stretch>
            <a:fillRect/>
          </a:stretch>
        </p:blipFill>
        <p:spPr>
          <a:xfrm>
            <a:off x="295673" y="6312657"/>
            <a:ext cx="1585097" cy="506012"/>
          </a:xfrm>
          <a:prstGeom prst="rect">
            <a:avLst/>
          </a:prstGeom>
        </p:spPr>
      </p:pic>
      <p:pic>
        <p:nvPicPr>
          <p:cNvPr id="16" name="圖片 15">
            <a:extLst>
              <a:ext uri="{FF2B5EF4-FFF2-40B4-BE49-F238E27FC236}">
                <a16:creationId xmlns:a16="http://schemas.microsoft.com/office/drawing/2014/main" id="{98AB41C7-18CA-3818-44D7-3F6C1C08F0D0}"/>
              </a:ext>
            </a:extLst>
          </p:cNvPr>
          <p:cNvPicPr>
            <a:picLocks noChangeAspect="1"/>
          </p:cNvPicPr>
          <p:nvPr/>
        </p:nvPicPr>
        <p:blipFill>
          <a:blip r:embed="rId8"/>
          <a:stretch>
            <a:fillRect/>
          </a:stretch>
        </p:blipFill>
        <p:spPr>
          <a:xfrm>
            <a:off x="0" y="11612"/>
            <a:ext cx="12192000" cy="651621"/>
          </a:xfrm>
          <a:prstGeom prst="rect">
            <a:avLst/>
          </a:prstGeom>
        </p:spPr>
      </p:pic>
      <p:pic>
        <p:nvPicPr>
          <p:cNvPr id="17" name="圖片 16">
            <a:extLst>
              <a:ext uri="{FF2B5EF4-FFF2-40B4-BE49-F238E27FC236}">
                <a16:creationId xmlns:a16="http://schemas.microsoft.com/office/drawing/2014/main" id="{A9E16EB3-2A37-4BB9-AB96-62514F9EE366}"/>
              </a:ext>
            </a:extLst>
          </p:cNvPr>
          <p:cNvPicPr>
            <a:picLocks noChangeAspect="1"/>
          </p:cNvPicPr>
          <p:nvPr/>
        </p:nvPicPr>
        <p:blipFill>
          <a:blip r:embed="rId9"/>
          <a:stretch>
            <a:fillRect/>
          </a:stretch>
        </p:blipFill>
        <p:spPr>
          <a:xfrm>
            <a:off x="10752524" y="6339795"/>
            <a:ext cx="1390008" cy="518205"/>
          </a:xfrm>
          <a:prstGeom prst="rect">
            <a:avLst/>
          </a:prstGeom>
        </p:spPr>
      </p:pic>
    </p:spTree>
    <p:extLst>
      <p:ext uri="{BB962C8B-B14F-4D97-AF65-F5344CB8AC3E}">
        <p14:creationId xmlns:p14="http://schemas.microsoft.com/office/powerpoint/2010/main" val="1760783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801</TotalTime>
  <Words>2170</Words>
  <Application>Microsoft Office PowerPoint</Application>
  <PresentationFormat>寬螢幕</PresentationFormat>
  <Paragraphs>248</Paragraphs>
  <Slides>36</Slides>
  <Notes>0</Notes>
  <HiddenSlides>0</HiddenSlides>
  <MMClips>3</MMClips>
  <ScaleCrop>false</ScaleCrop>
  <HeadingPairs>
    <vt:vector size="6" baseType="variant">
      <vt:variant>
        <vt:lpstr>使用字型</vt:lpstr>
      </vt:variant>
      <vt:variant>
        <vt:i4>6</vt:i4>
      </vt:variant>
      <vt:variant>
        <vt:lpstr>佈景主題</vt:lpstr>
      </vt:variant>
      <vt:variant>
        <vt:i4>1</vt:i4>
      </vt:variant>
      <vt:variant>
        <vt:lpstr>投影片標題</vt:lpstr>
      </vt:variant>
      <vt:variant>
        <vt:i4>36</vt:i4>
      </vt:variant>
    </vt:vector>
  </HeadingPairs>
  <TitlesOfParts>
    <vt:vector size="43" baseType="lpstr">
      <vt:lpstr>jf open 粉圓 1.1</vt:lpstr>
      <vt:lpstr>芫荽 0.94</vt:lpstr>
      <vt:lpstr>Calibri</vt:lpstr>
      <vt:lpstr>Calibri Light</vt:lpstr>
      <vt:lpstr>Gen Jyuu Gothic Heavy</vt:lpstr>
      <vt:lpstr>Arial</vt:lpstr>
      <vt:lpstr>Office 佈景主題</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電子菸是違禁品</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簡報</dc:title>
  <dc:creator>游鎮宇</dc:creator>
  <cp:lastModifiedBy>衛生組長郁蘋 衛生組長郁蘋</cp:lastModifiedBy>
  <cp:revision>23</cp:revision>
  <dcterms:created xsi:type="dcterms:W3CDTF">2022-05-31T04:19:21Z</dcterms:created>
  <dcterms:modified xsi:type="dcterms:W3CDTF">2025-09-23T06:03:41Z</dcterms:modified>
</cp:coreProperties>
</file>