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73" r:id="rId2"/>
    <p:sldId id="272" r:id="rId3"/>
    <p:sldId id="314" r:id="rId4"/>
    <p:sldId id="315" r:id="rId5"/>
    <p:sldId id="317" r:id="rId6"/>
    <p:sldId id="316" r:id="rId7"/>
    <p:sldId id="320" r:id="rId8"/>
    <p:sldId id="322" r:id="rId9"/>
    <p:sldId id="321" r:id="rId10"/>
    <p:sldId id="325" r:id="rId11"/>
    <p:sldId id="334" r:id="rId12"/>
    <p:sldId id="318" r:id="rId13"/>
    <p:sldId id="319" r:id="rId14"/>
    <p:sldId id="326" r:id="rId15"/>
    <p:sldId id="331" r:id="rId16"/>
    <p:sldId id="328" r:id="rId17"/>
    <p:sldId id="329" r:id="rId18"/>
    <p:sldId id="330" r:id="rId19"/>
    <p:sldId id="327" r:id="rId20"/>
    <p:sldId id="333" r:id="rId21"/>
    <p:sldId id="323" r:id="rId22"/>
    <p:sldId id="324" r:id="rId23"/>
  </p:sldIdLst>
  <p:sldSz cx="12192000" cy="6858000"/>
  <p:notesSz cx="6858000" cy="9144000"/>
  <p:embeddedFontLst>
    <p:embeddedFont>
      <p:font typeface="Calibri" panose="020F0502020204030204" pitchFamily="34" charset="0"/>
      <p:regular r:id="rId24"/>
      <p:bold r:id="rId25"/>
      <p:italic r:id="rId26"/>
      <p:boldItalic r:id="rId27"/>
    </p:embeddedFont>
    <p:embeddedFont>
      <p:font typeface="jf open 粉圓 1.1" panose="020F0500000000000000" pitchFamily="34" charset="-120"/>
      <p:regular r:id="rId28"/>
    </p:embeddedFont>
    <p:embeddedFont>
      <p:font typeface="Calibri Light" panose="020F0302020204030204" pitchFamily="34" charset="0"/>
      <p:regular r:id="rId29"/>
      <p:italic r:id="rId30"/>
    </p:embeddedFont>
    <p:embeddedFont>
      <p:font typeface="華康棒棒體W5楷破音字1" panose="040F0500000000000000" pitchFamily="82" charset="-120"/>
      <p:regular r:id="rId31"/>
    </p:embeddedFont>
    <p:embeddedFont>
      <p:font typeface="華康棒棒體W5楷注音字" panose="040F0500000000000000" pitchFamily="82" charset="-120"/>
      <p:regular r:id="rId32"/>
    </p:embeddedFont>
    <p:embeddedFont>
      <p:font typeface="Gen Jyuu Gothic Heavy" panose="020B0702020203020207" pitchFamily="34" charset="-120"/>
      <p:bold r:id="rId33"/>
    </p:embeddedFont>
    <p:embeddedFont>
      <p:font typeface="華康棒棒體W5楷破音字3" panose="040F0500000000000000" pitchFamily="82" charset="-120"/>
      <p:regular r:id="rId34"/>
    </p:embeddedFont>
  </p:embeddedFontLst>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BAF8D2"/>
    <a:srgbClr val="FFCC00"/>
    <a:srgbClr val="008080"/>
    <a:srgbClr val="00CC99"/>
    <a:srgbClr val="C07E96"/>
    <a:srgbClr val="E96180"/>
    <a:srgbClr val="00C85A"/>
    <a:srgbClr val="FF505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7" d="100"/>
          <a:sy n="87" d="100"/>
        </p:scale>
        <p:origin x="528"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21" Type="http://schemas.openxmlformats.org/officeDocument/2006/relationships/slide" Target="slides/slide20.xml"/><Relationship Id="rId34"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font" Target="fonts/font10.fntdata"/><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5.fntdata"/><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E86BC81A-A57B-9116-27C6-92E985F84519}"/>
              </a:ext>
            </a:extLst>
          </p:cNvPr>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a:extLst>
              <a:ext uri="{FF2B5EF4-FFF2-40B4-BE49-F238E27FC236}">
                <a16:creationId xmlns:a16="http://schemas.microsoft.com/office/drawing/2014/main" id="{B252A39A-6A15-F401-8C6F-2A610E9E901E}"/>
              </a:ext>
            </a:extLst>
          </p:cNvPr>
          <p:cNvSpPr>
            <a:spLocks noGrp="1"/>
          </p:cNvSpPr>
          <p:nvPr>
            <p:ph type="subTitle" idx="1"/>
          </p:nvPr>
        </p:nvSpPr>
        <p:spPr>
          <a:xfrm>
            <a:off x="1524000" y="3602038"/>
            <a:ext cx="9144000" cy="1655762"/>
          </a:xfrm>
        </p:spPr>
        <p:txBody>
          <a:bodyPr/>
          <a:lstStyle>
            <a:lvl1pPr marL="0" indent="0" algn="ctr">
              <a:buNone/>
              <a:defRPr sz="2400"/>
            </a:lvl1pPr>
            <a:lvl2pPr marL="457211" indent="0" algn="ctr">
              <a:buNone/>
              <a:defRPr sz="2000"/>
            </a:lvl2pPr>
            <a:lvl3pPr marL="914423" indent="0" algn="ctr">
              <a:buNone/>
              <a:defRPr sz="1801"/>
            </a:lvl3pPr>
            <a:lvl4pPr marL="1371634" indent="0" algn="ctr">
              <a:buNone/>
              <a:defRPr sz="1600"/>
            </a:lvl4pPr>
            <a:lvl5pPr marL="1828846" indent="0" algn="ctr">
              <a:buNone/>
              <a:defRPr sz="1600"/>
            </a:lvl5pPr>
            <a:lvl6pPr marL="2286057"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zh-TW" altLang="en-US"/>
              <a:t>按一下以編輯母片子標題樣式</a:t>
            </a:r>
          </a:p>
        </p:txBody>
      </p:sp>
      <p:sp>
        <p:nvSpPr>
          <p:cNvPr id="4" name="日期版面配置區 3">
            <a:extLst>
              <a:ext uri="{FF2B5EF4-FFF2-40B4-BE49-F238E27FC236}">
                <a16:creationId xmlns:a16="http://schemas.microsoft.com/office/drawing/2014/main" id="{4F3BE6BD-BFB1-F75A-9CF8-7B8A7ECB4C2B}"/>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4343CA72-2369-E59F-793E-BE7F30444B02}"/>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C3741E46-8A55-FB29-16BF-D9582CBAD0AC}"/>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2238861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D34C4A1-77BC-DE48-AA73-149FC2A493C7}"/>
              </a:ext>
            </a:extLst>
          </p:cNvPr>
          <p:cNvSpPr>
            <a:spLocks noGrp="1"/>
          </p:cNvSpPr>
          <p:nvPr>
            <p:ph type="title"/>
          </p:nvPr>
        </p:nvSpPr>
        <p:spPr/>
        <p:txBody>
          <a:bodyPr/>
          <a:lstStyle/>
          <a:p>
            <a:r>
              <a:rPr lang="zh-TW" altLang="en-US"/>
              <a:t>按一下以編輯母片標題樣式</a:t>
            </a:r>
          </a:p>
        </p:txBody>
      </p:sp>
      <p:sp>
        <p:nvSpPr>
          <p:cNvPr id="3" name="直排文字版面配置區 2">
            <a:extLst>
              <a:ext uri="{FF2B5EF4-FFF2-40B4-BE49-F238E27FC236}">
                <a16:creationId xmlns:a16="http://schemas.microsoft.com/office/drawing/2014/main" id="{1DDEC7F8-7B44-A807-B1BD-D1F37FD2CE18}"/>
              </a:ext>
            </a:extLst>
          </p:cNvPr>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0BE15C97-1635-5AF6-3766-724304BFFD06}"/>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A5039496-BA1F-CDA9-A7DB-A31AE5DBABC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3AFCC37-F145-B0C4-A561-6FADF57882E8}"/>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96778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a:extLst>
              <a:ext uri="{FF2B5EF4-FFF2-40B4-BE49-F238E27FC236}">
                <a16:creationId xmlns:a16="http://schemas.microsoft.com/office/drawing/2014/main" id="{D9282B43-CF00-219C-BDCD-FB4656D4E366}"/>
              </a:ext>
            </a:extLst>
          </p:cNvPr>
          <p:cNvSpPr>
            <a:spLocks noGrp="1"/>
          </p:cNvSpPr>
          <p:nvPr>
            <p:ph type="title" orient="vert"/>
          </p:nvPr>
        </p:nvSpPr>
        <p:spPr>
          <a:xfrm>
            <a:off x="8724900" y="365125"/>
            <a:ext cx="2628900" cy="5811838"/>
          </a:xfrm>
        </p:spPr>
        <p:txBody>
          <a:bodyPr vert="eaVert"/>
          <a:lstStyle/>
          <a:p>
            <a:r>
              <a:rPr lang="zh-TW" altLang="en-US"/>
              <a:t>按一下以編輯母片標題樣式</a:t>
            </a:r>
          </a:p>
        </p:txBody>
      </p:sp>
      <p:sp>
        <p:nvSpPr>
          <p:cNvPr id="3" name="直排文字版面配置區 2">
            <a:extLst>
              <a:ext uri="{FF2B5EF4-FFF2-40B4-BE49-F238E27FC236}">
                <a16:creationId xmlns:a16="http://schemas.microsoft.com/office/drawing/2014/main" id="{CC2BE594-DD65-F4FF-C96C-89812F88A853}"/>
              </a:ext>
            </a:extLst>
          </p:cNvPr>
          <p:cNvSpPr>
            <a:spLocks noGrp="1"/>
          </p:cNvSpPr>
          <p:nvPr>
            <p:ph type="body" orient="vert" idx="1"/>
          </p:nvPr>
        </p:nvSpPr>
        <p:spPr>
          <a:xfrm>
            <a:off x="838200" y="365125"/>
            <a:ext cx="7734300" cy="5811838"/>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3AC7B277-3D55-A0C7-B9DF-F9F4863C9AEA}"/>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A006409D-88F8-FB23-6597-414BEA794FDE}"/>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A7397859-3DE4-F0E0-0433-DBC5F6E01B73}"/>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772422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D3646E59-DE23-E06E-C5C9-05F1D03F3CAA}"/>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EED323EE-045D-A63D-F153-561D3057DB03}"/>
              </a:ext>
            </a:extLst>
          </p:cNvPr>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84307012-702D-E153-04E5-3B5CF5760F40}"/>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1ED5DDBF-9192-FDF9-F87A-F0BB9596462D}"/>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8AAFB3A2-ED47-BF96-C387-19962503F426}"/>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4987815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FB8DA30-7385-CB49-F291-41F2EA545F95}"/>
              </a:ext>
            </a:extLst>
          </p:cNvPr>
          <p:cNvSpPr>
            <a:spLocks noGrp="1"/>
          </p:cNvSpPr>
          <p:nvPr>
            <p:ph type="title"/>
          </p:nvPr>
        </p:nvSpPr>
        <p:spPr>
          <a:xfrm>
            <a:off x="831850" y="1709740"/>
            <a:ext cx="10515600" cy="2852737"/>
          </a:xfrm>
        </p:spPr>
        <p:txBody>
          <a:bodyPr anchor="b"/>
          <a:lstStyle>
            <a:lvl1pPr>
              <a:defRPr sz="6000"/>
            </a:lvl1pPr>
          </a:lstStyle>
          <a:p>
            <a:r>
              <a:rPr lang="zh-TW" altLang="en-US"/>
              <a:t>按一下以編輯母片標題樣式</a:t>
            </a:r>
          </a:p>
        </p:txBody>
      </p:sp>
      <p:sp>
        <p:nvSpPr>
          <p:cNvPr id="3" name="文字版面配置區 2">
            <a:extLst>
              <a:ext uri="{FF2B5EF4-FFF2-40B4-BE49-F238E27FC236}">
                <a16:creationId xmlns:a16="http://schemas.microsoft.com/office/drawing/2014/main" id="{EFF5048C-19C3-6C0E-A7DC-41953B17E6C1}"/>
              </a:ext>
            </a:extLst>
          </p:cNvPr>
          <p:cNvSpPr>
            <a:spLocks noGrp="1"/>
          </p:cNvSpPr>
          <p:nvPr>
            <p:ph type="body" idx="1"/>
          </p:nvPr>
        </p:nvSpPr>
        <p:spPr>
          <a:xfrm>
            <a:off x="831850" y="4589465"/>
            <a:ext cx="10515600" cy="1500187"/>
          </a:xfrm>
        </p:spPr>
        <p:txBody>
          <a:bodyPr/>
          <a:lstStyle>
            <a:lvl1pPr marL="0" indent="0">
              <a:buNone/>
              <a:defRPr sz="2400">
                <a:solidFill>
                  <a:schemeClr val="tx1">
                    <a:tint val="75000"/>
                  </a:schemeClr>
                </a:solidFill>
              </a:defRPr>
            </a:lvl1pPr>
            <a:lvl2pPr marL="457211" indent="0">
              <a:buNone/>
              <a:defRPr sz="2000">
                <a:solidFill>
                  <a:schemeClr val="tx1">
                    <a:tint val="75000"/>
                  </a:schemeClr>
                </a:solidFill>
              </a:defRPr>
            </a:lvl2pPr>
            <a:lvl3pPr marL="914423" indent="0">
              <a:buNone/>
              <a:defRPr sz="1801">
                <a:solidFill>
                  <a:schemeClr val="tx1">
                    <a:tint val="75000"/>
                  </a:schemeClr>
                </a:solidFill>
              </a:defRPr>
            </a:lvl3pPr>
            <a:lvl4pPr marL="1371634" indent="0">
              <a:buNone/>
              <a:defRPr sz="1600">
                <a:solidFill>
                  <a:schemeClr val="tx1">
                    <a:tint val="75000"/>
                  </a:schemeClr>
                </a:solidFill>
              </a:defRPr>
            </a:lvl4pPr>
            <a:lvl5pPr marL="1828846" indent="0">
              <a:buNone/>
              <a:defRPr sz="1600">
                <a:solidFill>
                  <a:schemeClr val="tx1">
                    <a:tint val="75000"/>
                  </a:schemeClr>
                </a:solidFill>
              </a:defRPr>
            </a:lvl5pPr>
            <a:lvl6pPr marL="2286057" indent="0">
              <a:buNone/>
              <a:defRPr sz="1600">
                <a:solidFill>
                  <a:schemeClr val="tx1">
                    <a:tint val="75000"/>
                  </a:schemeClr>
                </a:solidFill>
              </a:defRPr>
            </a:lvl6pPr>
            <a:lvl7pPr marL="2743269" indent="0">
              <a:buNone/>
              <a:defRPr sz="1600">
                <a:solidFill>
                  <a:schemeClr val="tx1">
                    <a:tint val="75000"/>
                  </a:schemeClr>
                </a:solidFill>
              </a:defRPr>
            </a:lvl7pPr>
            <a:lvl8pPr marL="3200480" indent="0">
              <a:buNone/>
              <a:defRPr sz="1600">
                <a:solidFill>
                  <a:schemeClr val="tx1">
                    <a:tint val="75000"/>
                  </a:schemeClr>
                </a:solidFill>
              </a:defRPr>
            </a:lvl8pPr>
            <a:lvl9pPr marL="3657691" indent="0">
              <a:buNone/>
              <a:defRPr sz="1600">
                <a:solidFill>
                  <a:schemeClr val="tx1">
                    <a:tint val="75000"/>
                  </a:schemeClr>
                </a:solidFill>
              </a:defRPr>
            </a:lvl9pPr>
          </a:lstStyle>
          <a:p>
            <a:pPr lvl="0"/>
            <a:r>
              <a:rPr lang="zh-TW" altLang="en-US"/>
              <a:t>按一下以編輯母片文字樣式</a:t>
            </a:r>
          </a:p>
        </p:txBody>
      </p:sp>
      <p:sp>
        <p:nvSpPr>
          <p:cNvPr id="4" name="日期版面配置區 3">
            <a:extLst>
              <a:ext uri="{FF2B5EF4-FFF2-40B4-BE49-F238E27FC236}">
                <a16:creationId xmlns:a16="http://schemas.microsoft.com/office/drawing/2014/main" id="{223B3B80-4CBC-67EB-2634-8202E84864BE}"/>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6044ABEC-9BA6-A9D8-2A93-20EBF81DDBF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EB5B7D7-48CD-C1CA-8672-E76ADC04A859}"/>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8608801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42EC41B9-3620-98D3-1139-D47D1497E3B2}"/>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AD7FEDA2-EBC0-DC49-BD9A-222B5110E482}"/>
              </a:ext>
            </a:extLst>
          </p:cNvPr>
          <p:cNvSpPr>
            <a:spLocks noGrp="1"/>
          </p:cNvSpPr>
          <p:nvPr>
            <p:ph sz="half" idx="1"/>
          </p:nvPr>
        </p:nvSpPr>
        <p:spPr>
          <a:xfrm>
            <a:off x="838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a:extLst>
              <a:ext uri="{FF2B5EF4-FFF2-40B4-BE49-F238E27FC236}">
                <a16:creationId xmlns:a16="http://schemas.microsoft.com/office/drawing/2014/main" id="{7962BE70-F372-C7CA-29CA-93BA1BA99968}"/>
              </a:ext>
            </a:extLst>
          </p:cNvPr>
          <p:cNvSpPr>
            <a:spLocks noGrp="1"/>
          </p:cNvSpPr>
          <p:nvPr>
            <p:ph sz="half" idx="2"/>
          </p:nvPr>
        </p:nvSpPr>
        <p:spPr>
          <a:xfrm>
            <a:off x="6172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a:extLst>
              <a:ext uri="{FF2B5EF4-FFF2-40B4-BE49-F238E27FC236}">
                <a16:creationId xmlns:a16="http://schemas.microsoft.com/office/drawing/2014/main" id="{E01BA50D-2C36-3238-22F4-58EF19E1A648}"/>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6" name="頁尾版面配置區 5">
            <a:extLst>
              <a:ext uri="{FF2B5EF4-FFF2-40B4-BE49-F238E27FC236}">
                <a16:creationId xmlns:a16="http://schemas.microsoft.com/office/drawing/2014/main" id="{063F4F80-4139-D177-8CAA-5E7C19908E5A}"/>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D6CA7437-E428-B89F-3C15-E3CBFD5930D5}"/>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6939574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D29C377-77EF-FD9E-D2CB-B87F2A2F88B0}"/>
              </a:ext>
            </a:extLst>
          </p:cNvPr>
          <p:cNvSpPr>
            <a:spLocks noGrp="1"/>
          </p:cNvSpPr>
          <p:nvPr>
            <p:ph type="title"/>
          </p:nvPr>
        </p:nvSpPr>
        <p:spPr>
          <a:xfrm>
            <a:off x="839789" y="365127"/>
            <a:ext cx="10515600" cy="1325563"/>
          </a:xfrm>
        </p:spPr>
        <p:txBody>
          <a:bodyPr/>
          <a:lstStyle/>
          <a:p>
            <a:r>
              <a:rPr lang="zh-TW" altLang="en-US"/>
              <a:t>按一下以編輯母片標題樣式</a:t>
            </a:r>
          </a:p>
        </p:txBody>
      </p:sp>
      <p:sp>
        <p:nvSpPr>
          <p:cNvPr id="3" name="文字版面配置區 2">
            <a:extLst>
              <a:ext uri="{FF2B5EF4-FFF2-40B4-BE49-F238E27FC236}">
                <a16:creationId xmlns:a16="http://schemas.microsoft.com/office/drawing/2014/main" id="{0C2D76E9-65F6-7ED5-2E55-5F662811F3B0}"/>
              </a:ext>
            </a:extLst>
          </p:cNvPr>
          <p:cNvSpPr>
            <a:spLocks noGrp="1"/>
          </p:cNvSpPr>
          <p:nvPr>
            <p:ph type="body" idx="1"/>
          </p:nvPr>
        </p:nvSpPr>
        <p:spPr>
          <a:xfrm>
            <a:off x="839788" y="1681163"/>
            <a:ext cx="5157787"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4" name="內容版面配置區 3">
            <a:extLst>
              <a:ext uri="{FF2B5EF4-FFF2-40B4-BE49-F238E27FC236}">
                <a16:creationId xmlns:a16="http://schemas.microsoft.com/office/drawing/2014/main" id="{BBF4B6C6-646F-8CEF-FF4A-9725EC7CA6CA}"/>
              </a:ext>
            </a:extLst>
          </p:cNvPr>
          <p:cNvSpPr>
            <a:spLocks noGrp="1"/>
          </p:cNvSpPr>
          <p:nvPr>
            <p:ph sz="half" idx="2"/>
          </p:nvPr>
        </p:nvSpPr>
        <p:spPr>
          <a:xfrm>
            <a:off x="839788" y="2505075"/>
            <a:ext cx="5157787"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a:extLst>
              <a:ext uri="{FF2B5EF4-FFF2-40B4-BE49-F238E27FC236}">
                <a16:creationId xmlns:a16="http://schemas.microsoft.com/office/drawing/2014/main" id="{6118A533-3552-A715-3A49-0B186836B18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6" name="內容版面配置區 5">
            <a:extLst>
              <a:ext uri="{FF2B5EF4-FFF2-40B4-BE49-F238E27FC236}">
                <a16:creationId xmlns:a16="http://schemas.microsoft.com/office/drawing/2014/main" id="{BBD4DE49-6463-0586-4592-6F71F0DD8735}"/>
              </a:ext>
            </a:extLst>
          </p:cNvPr>
          <p:cNvSpPr>
            <a:spLocks noGrp="1"/>
          </p:cNvSpPr>
          <p:nvPr>
            <p:ph sz="quarter" idx="4"/>
          </p:nvPr>
        </p:nvSpPr>
        <p:spPr>
          <a:xfrm>
            <a:off x="6172200" y="2505075"/>
            <a:ext cx="5183188"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a:extLst>
              <a:ext uri="{FF2B5EF4-FFF2-40B4-BE49-F238E27FC236}">
                <a16:creationId xmlns:a16="http://schemas.microsoft.com/office/drawing/2014/main" id="{77B825B3-AA60-FC84-B81E-D5685EC0B879}"/>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8" name="頁尾版面配置區 7">
            <a:extLst>
              <a:ext uri="{FF2B5EF4-FFF2-40B4-BE49-F238E27FC236}">
                <a16:creationId xmlns:a16="http://schemas.microsoft.com/office/drawing/2014/main" id="{C690080E-AC6D-3798-6AD2-3DE8F00EAEBC}"/>
              </a:ext>
            </a:extLst>
          </p:cNvPr>
          <p:cNvSpPr>
            <a:spLocks noGrp="1"/>
          </p:cNvSpPr>
          <p:nvPr>
            <p:ph type="ftr" sz="quarter" idx="11"/>
          </p:nvPr>
        </p:nvSpPr>
        <p:spPr/>
        <p:txBody>
          <a:bodyPr/>
          <a:lstStyle/>
          <a:p>
            <a:endParaRPr lang="zh-TW" altLang="en-US"/>
          </a:p>
        </p:txBody>
      </p:sp>
      <p:sp>
        <p:nvSpPr>
          <p:cNvPr id="9" name="投影片編號版面配置區 8">
            <a:extLst>
              <a:ext uri="{FF2B5EF4-FFF2-40B4-BE49-F238E27FC236}">
                <a16:creationId xmlns:a16="http://schemas.microsoft.com/office/drawing/2014/main" id="{D462272A-20A4-37A8-9C77-F748EBC6721B}"/>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436843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2392C47-9B17-25FA-70B2-4FA33A4F8811}"/>
              </a:ext>
            </a:extLst>
          </p:cNvPr>
          <p:cNvSpPr>
            <a:spLocks noGrp="1"/>
          </p:cNvSpPr>
          <p:nvPr>
            <p:ph type="title"/>
          </p:nvPr>
        </p:nvSpPr>
        <p:spPr/>
        <p:txBody>
          <a:bodyPr/>
          <a:lstStyle/>
          <a:p>
            <a:r>
              <a:rPr lang="zh-TW" altLang="en-US"/>
              <a:t>按一下以編輯母片標題樣式</a:t>
            </a:r>
          </a:p>
        </p:txBody>
      </p:sp>
      <p:sp>
        <p:nvSpPr>
          <p:cNvPr id="3" name="日期版面配置區 2">
            <a:extLst>
              <a:ext uri="{FF2B5EF4-FFF2-40B4-BE49-F238E27FC236}">
                <a16:creationId xmlns:a16="http://schemas.microsoft.com/office/drawing/2014/main" id="{45F56BE4-4BD6-EE85-8CE5-BD198340E834}"/>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4" name="頁尾版面配置區 3">
            <a:extLst>
              <a:ext uri="{FF2B5EF4-FFF2-40B4-BE49-F238E27FC236}">
                <a16:creationId xmlns:a16="http://schemas.microsoft.com/office/drawing/2014/main" id="{32056688-2FD2-E058-4FD6-6C13847A4254}"/>
              </a:ext>
            </a:extLst>
          </p:cNvPr>
          <p:cNvSpPr>
            <a:spLocks noGrp="1"/>
          </p:cNvSpPr>
          <p:nvPr>
            <p:ph type="ftr" sz="quarter" idx="11"/>
          </p:nvPr>
        </p:nvSpPr>
        <p:spPr/>
        <p:txBody>
          <a:bodyPr/>
          <a:lstStyle/>
          <a:p>
            <a:endParaRPr lang="zh-TW" altLang="en-US"/>
          </a:p>
        </p:txBody>
      </p:sp>
      <p:sp>
        <p:nvSpPr>
          <p:cNvPr id="5" name="投影片編號版面配置區 4">
            <a:extLst>
              <a:ext uri="{FF2B5EF4-FFF2-40B4-BE49-F238E27FC236}">
                <a16:creationId xmlns:a16="http://schemas.microsoft.com/office/drawing/2014/main" id="{295FB087-A9BA-A2E7-E801-CD0729F94F21}"/>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1749347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id="{6D8C3BDF-DA6A-A63B-17F6-E2199737F973}"/>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3" name="頁尾版面配置區 2">
            <a:extLst>
              <a:ext uri="{FF2B5EF4-FFF2-40B4-BE49-F238E27FC236}">
                <a16:creationId xmlns:a16="http://schemas.microsoft.com/office/drawing/2014/main" id="{9BC9BFBF-84D1-38F1-5FCB-F379264E1E6E}"/>
              </a:ext>
            </a:extLst>
          </p:cNvPr>
          <p:cNvSpPr>
            <a:spLocks noGrp="1"/>
          </p:cNvSpPr>
          <p:nvPr>
            <p:ph type="ftr" sz="quarter" idx="11"/>
          </p:nvPr>
        </p:nvSpPr>
        <p:spPr/>
        <p:txBody>
          <a:bodyPr/>
          <a:lstStyle/>
          <a:p>
            <a:endParaRPr lang="zh-TW" altLang="en-US"/>
          </a:p>
        </p:txBody>
      </p:sp>
      <p:sp>
        <p:nvSpPr>
          <p:cNvPr id="4" name="投影片編號版面配置區 3">
            <a:extLst>
              <a:ext uri="{FF2B5EF4-FFF2-40B4-BE49-F238E27FC236}">
                <a16:creationId xmlns:a16="http://schemas.microsoft.com/office/drawing/2014/main" id="{2556072A-5400-E9E3-201D-D0112A86B59D}"/>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99327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輔助字幕的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B6F930B1-1349-DD31-41D0-4268D7F5B446}"/>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內容版面配置區 2">
            <a:extLst>
              <a:ext uri="{FF2B5EF4-FFF2-40B4-BE49-F238E27FC236}">
                <a16:creationId xmlns:a16="http://schemas.microsoft.com/office/drawing/2014/main" id="{39F14F9B-E31F-D82C-1F95-AB7A77D3E906}"/>
              </a:ext>
            </a:extLst>
          </p:cNvPr>
          <p:cNvSpPr>
            <a:spLocks noGrp="1"/>
          </p:cNvSpPr>
          <p:nvPr>
            <p:ph idx="1"/>
          </p:nvPr>
        </p:nvSpPr>
        <p:spPr>
          <a:xfrm>
            <a:off x="5183188" y="987427"/>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a:extLst>
              <a:ext uri="{FF2B5EF4-FFF2-40B4-BE49-F238E27FC236}">
                <a16:creationId xmlns:a16="http://schemas.microsoft.com/office/drawing/2014/main" id="{6C6D0970-C37A-78BE-AE0C-6E4E917C2CFD}"/>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23CC53AB-13E0-E492-8286-47C4050AFB63}"/>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6" name="頁尾版面配置區 5">
            <a:extLst>
              <a:ext uri="{FF2B5EF4-FFF2-40B4-BE49-F238E27FC236}">
                <a16:creationId xmlns:a16="http://schemas.microsoft.com/office/drawing/2014/main" id="{7EA81491-9762-7ECB-DDDE-4804735BA78C}"/>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7059DE6D-E82C-F4BF-A2ED-E8FF1D90129A}"/>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57609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輔助字幕的圖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18988D41-F25F-A0FF-8BDE-05304393DDD9}"/>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圖片版面配置區 2">
            <a:extLst>
              <a:ext uri="{FF2B5EF4-FFF2-40B4-BE49-F238E27FC236}">
                <a16:creationId xmlns:a16="http://schemas.microsoft.com/office/drawing/2014/main" id="{DD80249F-DB9B-D96F-2711-847196D56D6E}"/>
              </a:ext>
            </a:extLst>
          </p:cNvPr>
          <p:cNvSpPr>
            <a:spLocks noGrp="1"/>
          </p:cNvSpPr>
          <p:nvPr>
            <p:ph type="pic" idx="1"/>
          </p:nvPr>
        </p:nvSpPr>
        <p:spPr>
          <a:xfrm>
            <a:off x="5183188" y="987427"/>
            <a:ext cx="6172201" cy="4873625"/>
          </a:xfrm>
        </p:spPr>
        <p:txBody>
          <a:bodyPr/>
          <a:lstStyle>
            <a:lvl1pPr marL="0" indent="0">
              <a:buNone/>
              <a:defRPr sz="3200"/>
            </a:lvl1pPr>
            <a:lvl2pPr marL="457211" indent="0">
              <a:buNone/>
              <a:defRPr sz="2800"/>
            </a:lvl2pPr>
            <a:lvl3pPr marL="914423" indent="0">
              <a:buNone/>
              <a:defRPr sz="2400"/>
            </a:lvl3pPr>
            <a:lvl4pPr marL="1371634" indent="0">
              <a:buNone/>
              <a:defRPr sz="2000"/>
            </a:lvl4pPr>
            <a:lvl5pPr marL="1828846" indent="0">
              <a:buNone/>
              <a:defRPr sz="2000"/>
            </a:lvl5pPr>
            <a:lvl6pPr marL="2286057" indent="0">
              <a:buNone/>
              <a:defRPr sz="2000"/>
            </a:lvl6pPr>
            <a:lvl7pPr marL="2743269" indent="0">
              <a:buNone/>
              <a:defRPr sz="2000"/>
            </a:lvl7pPr>
            <a:lvl8pPr marL="3200480" indent="0">
              <a:buNone/>
              <a:defRPr sz="2000"/>
            </a:lvl8pPr>
            <a:lvl9pPr marL="3657691" indent="0">
              <a:buNone/>
              <a:defRPr sz="2000"/>
            </a:lvl9pPr>
          </a:lstStyle>
          <a:p>
            <a:endParaRPr lang="zh-TW" altLang="en-US"/>
          </a:p>
        </p:txBody>
      </p:sp>
      <p:sp>
        <p:nvSpPr>
          <p:cNvPr id="4" name="文字版面配置區 3">
            <a:extLst>
              <a:ext uri="{FF2B5EF4-FFF2-40B4-BE49-F238E27FC236}">
                <a16:creationId xmlns:a16="http://schemas.microsoft.com/office/drawing/2014/main" id="{5F074057-3AA6-4439-C342-79F91533C168}"/>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1572FCA5-7547-9571-7D3E-A2800A629D1F}"/>
              </a:ext>
            </a:extLst>
          </p:cNvPr>
          <p:cNvSpPr>
            <a:spLocks noGrp="1"/>
          </p:cNvSpPr>
          <p:nvPr>
            <p:ph type="dt" sz="half" idx="10"/>
          </p:nvPr>
        </p:nvSpPr>
        <p:spPr/>
        <p:txBody>
          <a:bodyPr/>
          <a:lstStyle/>
          <a:p>
            <a:fld id="{EADDBBF5-29C5-4464-8B06-9BCA3FE0C239}" type="datetimeFigureOut">
              <a:rPr lang="zh-TW" altLang="en-US" smtClean="0"/>
              <a:t>2022/11/2</a:t>
            </a:fld>
            <a:endParaRPr lang="zh-TW" altLang="en-US"/>
          </a:p>
        </p:txBody>
      </p:sp>
      <p:sp>
        <p:nvSpPr>
          <p:cNvPr id="6" name="頁尾版面配置區 5">
            <a:extLst>
              <a:ext uri="{FF2B5EF4-FFF2-40B4-BE49-F238E27FC236}">
                <a16:creationId xmlns:a16="http://schemas.microsoft.com/office/drawing/2014/main" id="{9B5E5EFF-6670-B6E8-FCB9-6664C9C69CD6}"/>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C24A9829-6B70-3A79-0CC5-829ADBCCF947}"/>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29999506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a:extLst>
              <a:ext uri="{FF2B5EF4-FFF2-40B4-BE49-F238E27FC236}">
                <a16:creationId xmlns:a16="http://schemas.microsoft.com/office/drawing/2014/main" id="{4077A3C3-E2A8-06BA-4E97-04B9A35E5DB3}"/>
              </a:ext>
            </a:extLst>
          </p:cNvPr>
          <p:cNvSpPr>
            <a:spLocks noGrp="1"/>
          </p:cNvSpPr>
          <p:nvPr>
            <p:ph type="title"/>
          </p:nvPr>
        </p:nvSpPr>
        <p:spPr>
          <a:xfrm>
            <a:off x="838201" y="365127"/>
            <a:ext cx="105156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a:extLst>
              <a:ext uri="{FF2B5EF4-FFF2-40B4-BE49-F238E27FC236}">
                <a16:creationId xmlns:a16="http://schemas.microsoft.com/office/drawing/2014/main" id="{4F8A531A-E4EE-980D-3018-78F2D7FEEF5B}"/>
              </a:ext>
            </a:extLst>
          </p:cNvPr>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B3F4F5F8-8FFE-E08F-78F6-D24387119236}"/>
              </a:ext>
            </a:extLst>
          </p:cNvPr>
          <p:cNvSpPr>
            <a:spLocks noGrp="1"/>
          </p:cNvSpPr>
          <p:nvPr>
            <p:ph type="dt" sz="half" idx="2"/>
          </p:nvPr>
        </p:nvSpPr>
        <p:spPr>
          <a:xfrm>
            <a:off x="838201"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ADDBBF5-29C5-4464-8B06-9BCA3FE0C239}" type="datetimeFigureOut">
              <a:rPr lang="zh-TW" altLang="en-US" smtClean="0"/>
              <a:t>2022/11/2</a:t>
            </a:fld>
            <a:endParaRPr lang="zh-TW" altLang="en-US"/>
          </a:p>
        </p:txBody>
      </p:sp>
      <p:sp>
        <p:nvSpPr>
          <p:cNvPr id="5" name="頁尾版面配置區 4">
            <a:extLst>
              <a:ext uri="{FF2B5EF4-FFF2-40B4-BE49-F238E27FC236}">
                <a16:creationId xmlns:a16="http://schemas.microsoft.com/office/drawing/2014/main" id="{D1FD26D4-F1CB-9FE0-3D28-FD9B0B8E60FE}"/>
              </a:ext>
            </a:extLst>
          </p:cNvPr>
          <p:cNvSpPr>
            <a:spLocks noGrp="1"/>
          </p:cNvSpPr>
          <p:nvPr>
            <p:ph type="ftr" sz="quarter" idx="3"/>
          </p:nvPr>
        </p:nvSpPr>
        <p:spPr>
          <a:xfrm>
            <a:off x="4038601"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a:extLst>
              <a:ext uri="{FF2B5EF4-FFF2-40B4-BE49-F238E27FC236}">
                <a16:creationId xmlns:a16="http://schemas.microsoft.com/office/drawing/2014/main" id="{0463D420-703B-884A-2320-B28C1E8273A3}"/>
              </a:ext>
            </a:extLst>
          </p:cNvPr>
          <p:cNvSpPr>
            <a:spLocks noGrp="1"/>
          </p:cNvSpPr>
          <p:nvPr>
            <p:ph type="sldNum" sz="quarter" idx="4"/>
          </p:nvPr>
        </p:nvSpPr>
        <p:spPr>
          <a:xfrm>
            <a:off x="8610601"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6900165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6" indent="-228606" algn="l" defTabSz="914423" rtl="0" eaLnBrk="1" latinLnBrk="0" hangingPunct="1">
        <a:lnSpc>
          <a:spcPct val="90000"/>
        </a:lnSpc>
        <a:spcBef>
          <a:spcPts val="1001"/>
        </a:spcBef>
        <a:buFont typeface="Arial" panose="020B0604020202020204" pitchFamily="34" charset="0"/>
        <a:buChar char="•"/>
        <a:defRPr sz="2800" kern="1200">
          <a:solidFill>
            <a:schemeClr val="tx1"/>
          </a:solidFill>
          <a:latin typeface="+mn-lt"/>
          <a:ea typeface="+mn-ea"/>
          <a:cs typeface="+mn-cs"/>
        </a:defRPr>
      </a:lvl1pPr>
      <a:lvl2pPr marL="685818" indent="-228606"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9" indent="-228606"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1"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4pPr>
      <a:lvl5pPr marL="2057452"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6pPr>
      <a:lvl7pPr marL="2971875"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8pPr>
      <a:lvl9pPr marL="3886298"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9pPr>
    </p:bodyStyle>
    <p:otherStyle>
      <a:defPPr>
        <a:defRPr lang="zh-TW"/>
      </a:defPPr>
      <a:lvl1pPr marL="0" algn="l" defTabSz="914423" rtl="0" eaLnBrk="1" latinLnBrk="0" hangingPunct="1">
        <a:defRPr sz="1801" kern="1200">
          <a:solidFill>
            <a:schemeClr val="tx1"/>
          </a:solidFill>
          <a:latin typeface="+mn-lt"/>
          <a:ea typeface="+mn-ea"/>
          <a:cs typeface="+mn-cs"/>
        </a:defRPr>
      </a:lvl1pPr>
      <a:lvl2pPr marL="457211" algn="l" defTabSz="914423" rtl="0" eaLnBrk="1" latinLnBrk="0" hangingPunct="1">
        <a:defRPr sz="1801" kern="1200">
          <a:solidFill>
            <a:schemeClr val="tx1"/>
          </a:solidFill>
          <a:latin typeface="+mn-lt"/>
          <a:ea typeface="+mn-ea"/>
          <a:cs typeface="+mn-cs"/>
        </a:defRPr>
      </a:lvl2pPr>
      <a:lvl3pPr marL="914423" algn="l" defTabSz="914423" rtl="0" eaLnBrk="1" latinLnBrk="0" hangingPunct="1">
        <a:defRPr sz="1801" kern="1200">
          <a:solidFill>
            <a:schemeClr val="tx1"/>
          </a:solidFill>
          <a:latin typeface="+mn-lt"/>
          <a:ea typeface="+mn-ea"/>
          <a:cs typeface="+mn-cs"/>
        </a:defRPr>
      </a:lvl3pPr>
      <a:lvl4pPr marL="1371634" algn="l" defTabSz="914423" rtl="0" eaLnBrk="1" latinLnBrk="0" hangingPunct="1">
        <a:defRPr sz="1801" kern="1200">
          <a:solidFill>
            <a:schemeClr val="tx1"/>
          </a:solidFill>
          <a:latin typeface="+mn-lt"/>
          <a:ea typeface="+mn-ea"/>
          <a:cs typeface="+mn-cs"/>
        </a:defRPr>
      </a:lvl4pPr>
      <a:lvl5pPr marL="1828846" algn="l" defTabSz="914423" rtl="0" eaLnBrk="1" latinLnBrk="0" hangingPunct="1">
        <a:defRPr sz="1801" kern="1200">
          <a:solidFill>
            <a:schemeClr val="tx1"/>
          </a:solidFill>
          <a:latin typeface="+mn-lt"/>
          <a:ea typeface="+mn-ea"/>
          <a:cs typeface="+mn-cs"/>
        </a:defRPr>
      </a:lvl5pPr>
      <a:lvl6pPr marL="2286057" algn="l" defTabSz="914423" rtl="0" eaLnBrk="1" latinLnBrk="0" hangingPunct="1">
        <a:defRPr sz="1801" kern="1200">
          <a:solidFill>
            <a:schemeClr val="tx1"/>
          </a:solidFill>
          <a:latin typeface="+mn-lt"/>
          <a:ea typeface="+mn-ea"/>
          <a:cs typeface="+mn-cs"/>
        </a:defRPr>
      </a:lvl6pPr>
      <a:lvl7pPr marL="2743269" algn="l" defTabSz="914423" rtl="0" eaLnBrk="1" latinLnBrk="0" hangingPunct="1">
        <a:defRPr sz="1801" kern="1200">
          <a:solidFill>
            <a:schemeClr val="tx1"/>
          </a:solidFill>
          <a:latin typeface="+mn-lt"/>
          <a:ea typeface="+mn-ea"/>
          <a:cs typeface="+mn-cs"/>
        </a:defRPr>
      </a:lvl7pPr>
      <a:lvl8pPr marL="3200480" algn="l" defTabSz="914423" rtl="0" eaLnBrk="1" latinLnBrk="0" hangingPunct="1">
        <a:defRPr sz="1801" kern="1200">
          <a:solidFill>
            <a:schemeClr val="tx1"/>
          </a:solidFill>
          <a:latin typeface="+mn-lt"/>
          <a:ea typeface="+mn-ea"/>
          <a:cs typeface="+mn-cs"/>
        </a:defRPr>
      </a:lvl8pPr>
      <a:lvl9pPr marL="3657691" algn="l" defTabSz="914423" rtl="0" eaLnBrk="1" latinLnBrk="0" hangingPunct="1">
        <a:defRPr sz="18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hyperlink" Target="https://reurl.cc/aarVOD" TargetMode="External"/><Relationship Id="rId3" Type="http://schemas.microsoft.com/office/2007/relationships/hdphoto" Target="../media/hdphoto1.wdp"/><Relationship Id="rId7" Type="http://schemas.openxmlformats.org/officeDocument/2006/relationships/image" Target="../media/image15.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www.youtube.com/watch?v=R5e9reP99SY&amp;ab_channel=%E6%9E%97%E6%99%89%E7%B4%98" TargetMode="External"/><Relationship Id="rId11" Type="http://schemas.openxmlformats.org/officeDocument/2006/relationships/image" Target="../media/image7.png"/><Relationship Id="rId5" Type="http://schemas.openxmlformats.org/officeDocument/2006/relationships/image" Target="../media/image3.jpeg"/><Relationship Id="rId10"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16.png"/></Relationships>
</file>

<file path=ppt/slides/_rels/slide11.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XkmXp" TargetMode="External"/><Relationship Id="rId11" Type="http://schemas.openxmlformats.org/officeDocument/2006/relationships/image" Target="../media/image18.jpeg"/><Relationship Id="rId5" Type="http://schemas.openxmlformats.org/officeDocument/2006/relationships/image" Target="../media/image3.jpeg"/><Relationship Id="rId10" Type="http://schemas.openxmlformats.org/officeDocument/2006/relationships/hyperlink" Target="https://reurl.cc/58l6MM" TargetMode="External"/><Relationship Id="rId4" Type="http://schemas.openxmlformats.org/officeDocument/2006/relationships/image" Target="../media/image2.png"/><Relationship Id="rId9" Type="http://schemas.openxmlformats.org/officeDocument/2006/relationships/image" Target="../media/image17.jpeg"/></Relationships>
</file>

<file path=ppt/slides/_rels/slide12.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3.jpe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3.jpeg"/><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20.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vmDYQN"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15.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21.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LX3yea"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16.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22.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GXVKmv"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3.jpeg"/><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aarOL9"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19.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24.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7jXGvy"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2.xml.rels><?xml version="1.0" encoding="UTF-8" standalone="yes"?>
<Relationships xmlns="http://schemas.openxmlformats.org/package/2006/relationships"><Relationship Id="rId8" Type="http://schemas.openxmlformats.org/officeDocument/2006/relationships/slide" Target="slide10.xml"/><Relationship Id="rId13" Type="http://schemas.openxmlformats.org/officeDocument/2006/relationships/slide" Target="slide21.xml"/><Relationship Id="rId3" Type="http://schemas.microsoft.com/office/2007/relationships/hdphoto" Target="../media/hdphoto1.wdp"/><Relationship Id="rId7" Type="http://schemas.openxmlformats.org/officeDocument/2006/relationships/slide" Target="slide7.xml"/><Relationship Id="rId12" Type="http://schemas.openxmlformats.org/officeDocument/2006/relationships/slide" Target="slide19.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3.xml"/><Relationship Id="rId11" Type="http://schemas.openxmlformats.org/officeDocument/2006/relationships/slide" Target="slide16.xml"/><Relationship Id="rId5" Type="http://schemas.openxmlformats.org/officeDocument/2006/relationships/image" Target="../media/image3.jpeg"/><Relationship Id="rId10" Type="http://schemas.openxmlformats.org/officeDocument/2006/relationships/slide" Target="slide14.xml"/><Relationship Id="rId4" Type="http://schemas.openxmlformats.org/officeDocument/2006/relationships/image" Target="../media/image2.png"/><Relationship Id="rId9" Type="http://schemas.openxmlformats.org/officeDocument/2006/relationships/slide" Target="slide12.xml"/><Relationship Id="rId14" Type="http://schemas.openxmlformats.org/officeDocument/2006/relationships/slide" Target="slide22.xml"/></Relationships>
</file>

<file path=ppt/slides/_rels/slide20.xml.rels><?xml version="1.0" encoding="UTF-8" standalone="yes"?>
<Relationships xmlns="http://schemas.openxmlformats.org/package/2006/relationships"><Relationship Id="rId8" Type="http://schemas.openxmlformats.org/officeDocument/2006/relationships/hyperlink" Target="https://reurl.cc/NGjv7Q" TargetMode="External"/><Relationship Id="rId3" Type="http://schemas.microsoft.com/office/2007/relationships/hdphoto" Target="../media/hdphoto1.wdp"/><Relationship Id="rId7" Type="http://schemas.openxmlformats.org/officeDocument/2006/relationships/image" Target="../media/image25.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RO45Me" TargetMode="External"/><Relationship Id="rId11" Type="http://schemas.openxmlformats.org/officeDocument/2006/relationships/image" Target="../media/image7.png"/><Relationship Id="rId5" Type="http://schemas.openxmlformats.org/officeDocument/2006/relationships/image" Target="../media/image3.jpeg"/><Relationship Id="rId10"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26.jpeg"/></Relationships>
</file>

<file path=ppt/slides/_rels/slide21.xml.rels><?xml version="1.0" encoding="UTF-8" standalone="yes"?>
<Relationships xmlns="http://schemas.openxmlformats.org/package/2006/relationships"><Relationship Id="rId8" Type="http://schemas.openxmlformats.org/officeDocument/2006/relationships/image" Target="../media/image28.png"/><Relationship Id="rId3" Type="http://schemas.microsoft.com/office/2007/relationships/hdphoto" Target="../media/hdphoto1.wdp"/><Relationship Id="rId7" Type="http://schemas.openxmlformats.org/officeDocument/2006/relationships/hyperlink" Target="https://reurl.cc/kqdX23" TargetMode="Externa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7.jpeg"/><Relationship Id="rId11" Type="http://schemas.openxmlformats.org/officeDocument/2006/relationships/image" Target="../media/image7.png"/><Relationship Id="rId5" Type="http://schemas.openxmlformats.org/officeDocument/2006/relationships/image" Target="../media/image3.jpeg"/><Relationship Id="rId10"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29.png"/></Relationships>
</file>

<file path=ppt/slides/_rels/slide22.xml.rels><?xml version="1.0" encoding="UTF-8" standalone="yes"?>
<Relationships xmlns="http://schemas.openxmlformats.org/package/2006/relationships"><Relationship Id="rId8" Type="http://schemas.openxmlformats.org/officeDocument/2006/relationships/image" Target="../media/image30.jpeg"/><Relationship Id="rId3" Type="http://schemas.microsoft.com/office/2007/relationships/hdphoto" Target="../media/hdphoto1.wdp"/><Relationship Id="rId7" Type="http://schemas.openxmlformats.org/officeDocument/2006/relationships/hyperlink" Target="https://reurl.cc/KXk0nM" TargetMode="External"/><Relationship Id="rId12"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qdX23" TargetMode="External"/><Relationship Id="rId11" Type="http://schemas.openxmlformats.org/officeDocument/2006/relationships/slide" Target="slide2.xml"/><Relationship Id="rId5" Type="http://schemas.openxmlformats.org/officeDocument/2006/relationships/image" Target="../media/image3.jpeg"/><Relationship Id="rId10" Type="http://schemas.openxmlformats.org/officeDocument/2006/relationships/image" Target="../media/image31.jpeg"/><Relationship Id="rId4" Type="http://schemas.openxmlformats.org/officeDocument/2006/relationships/image" Target="../media/image2.png"/><Relationship Id="rId9" Type="http://schemas.openxmlformats.org/officeDocument/2006/relationships/hyperlink" Target="https://reurl.cc/LX3AOL" TargetMode="External"/></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3.jpeg"/><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8.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www.youtube.com/watch?v=mKPxMB2Vi3U&amp;ab_channel=%E5%B7%A7%E8%99%8ETV%EF%BC%88%E5%8F%B0%E7%81%A3%E5%B7%A7%E9%80%A3%E6%99%BA%E5%AE%98%E6%96%B9%E9%A0%BB%E9%81%93%EF%BC%89"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_rels/slide5.xml.rels><?xml version="1.0" encoding="UTF-8" standalone="yes"?>
<Relationships xmlns="http://schemas.openxmlformats.org/package/2006/relationships"><Relationship Id="rId8" Type="http://schemas.openxmlformats.org/officeDocument/2006/relationships/hyperlink" Target="https://reurl.cc/mZnD97" TargetMode="External"/><Relationship Id="rId3" Type="http://schemas.microsoft.com/office/2007/relationships/hdphoto" Target="../media/hdphoto1.wdp"/><Relationship Id="rId7"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www.youtube.com/watch?v=_V4SLRyiT9s&amp;list=PLDuNgjErEMuYAe4oSW9uQHvZ93z7MiLG-&amp;index=1&amp;ab_channel=%E7%81%83%E9%A3%9F%E5%85%AC%E7%9B%8A%E9%A3%B2%E9%A3%9F%E6%96%87%E5%8C%96%E6%95%99%E8%82%B2%E5%9F%BA%E9%87%91%E6%9C%83" TargetMode="External"/><Relationship Id="rId5" Type="http://schemas.openxmlformats.org/officeDocument/2006/relationships/image" Target="../media/image3.jpe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slide" Target="slide2.xml"/></Relationships>
</file>

<file path=ppt/slides/_rels/slide6.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3.jpeg"/><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openxmlformats.org/officeDocument/2006/relationships/image" Target="../media/image11.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www.youtube.com/watch?v=mc-fsqTPei4&amp;t=58s&amp;ab_channel=TheHealth99" TargetMode="External"/><Relationship Id="rId5" Type="http://schemas.openxmlformats.org/officeDocument/2006/relationships/image" Target="../media/image3.jpe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slide" Target="slide2.xml"/></Relationships>
</file>

<file path=ppt/slides/_rels/slide8.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jpeg"/><Relationship Id="rId5" Type="http://schemas.openxmlformats.org/officeDocument/2006/relationships/image" Target="../media/image3.jpeg"/><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RO4zW9" TargetMode="External"/><Relationship Id="rId5" Type="http://schemas.openxmlformats.org/officeDocument/2006/relationships/image" Target="../media/image3.jpeg"/><Relationship Id="rId4" Type="http://schemas.openxmlformats.org/officeDocument/2006/relationships/image" Target="../media/image2.png"/><Relationship Id="rId9"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209429366"/>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23" name="文字方塊 22">
            <a:extLst>
              <a:ext uri="{FF2B5EF4-FFF2-40B4-BE49-F238E27FC236}">
                <a16:creationId xmlns:a16="http://schemas.microsoft.com/office/drawing/2014/main" id="{EF501B34-D1DA-3EFB-64C1-048516D38E4C}"/>
              </a:ext>
            </a:extLst>
          </p:cNvPr>
          <p:cNvSpPr txBox="1"/>
          <p:nvPr/>
        </p:nvSpPr>
        <p:spPr>
          <a:xfrm>
            <a:off x="262316" y="788976"/>
            <a:ext cx="6346610" cy="132343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8000" b="1" i="0" u="none" strike="noStrike" kern="1200" cap="none" spc="0" normalizeH="0" baseline="0" noProof="0" dirty="0">
                <a:ln w="19050">
                  <a:solidFill>
                    <a:schemeClr val="tx1"/>
                  </a:solidFill>
                </a:ln>
                <a:solidFill>
                  <a:srgbClr val="FF6600"/>
                </a:solidFill>
                <a:effectLst>
                  <a:outerShdw blurRad="38100" dist="38100" dir="2700000" algn="tl">
                    <a:srgbClr val="000000">
                      <a:alpha val="43137"/>
                    </a:srgbClr>
                  </a:outerShdw>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健康促進</a:t>
            </a:r>
          </a:p>
        </p:txBody>
      </p:sp>
      <p:pic>
        <p:nvPicPr>
          <p:cNvPr id="1028" name="Picture 4" descr="健康兒童】 防疫飲食如何吃？">
            <a:extLst>
              <a:ext uri="{FF2B5EF4-FFF2-40B4-BE49-F238E27FC236}">
                <a16:creationId xmlns:a16="http://schemas.microsoft.com/office/drawing/2014/main" id="{C04D7FE7-2647-59EC-1412-39D143A3ADE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48882" y="3282950"/>
            <a:ext cx="4075757" cy="2812272"/>
          </a:xfrm>
          <a:prstGeom prst="rect">
            <a:avLst/>
          </a:prstGeom>
          <a:noFill/>
          <a:extLst>
            <a:ext uri="{909E8E84-426E-40DD-AFC4-6F175D3DCCD1}">
              <a14:hiddenFill xmlns:a14="http://schemas.microsoft.com/office/drawing/2010/main">
                <a:solidFill>
                  <a:srgbClr val="FFFFFF"/>
                </a:solidFill>
              </a14:hiddenFill>
            </a:ext>
          </a:extLst>
        </p:spPr>
      </p:pic>
      <p:sp>
        <p:nvSpPr>
          <p:cNvPr id="8" name="文字方塊 7">
            <a:extLst>
              <a:ext uri="{FF2B5EF4-FFF2-40B4-BE49-F238E27FC236}">
                <a16:creationId xmlns:a16="http://schemas.microsoft.com/office/drawing/2014/main" id="{EAA15837-53B1-EBDC-BB47-8EFF805CC781}"/>
              </a:ext>
            </a:extLst>
          </p:cNvPr>
          <p:cNvSpPr txBox="1"/>
          <p:nvPr/>
        </p:nvSpPr>
        <p:spPr>
          <a:xfrm>
            <a:off x="3001042" y="1950082"/>
            <a:ext cx="9784557" cy="1323439"/>
          </a:xfrm>
          <a:prstGeom prst="rect">
            <a:avLst/>
          </a:prstGeom>
          <a:noFill/>
        </p:spPr>
        <p:txBody>
          <a:bodyPr wrap="square">
            <a:spAutoFit/>
          </a:bodyPr>
          <a:lstStyle/>
          <a:p>
            <a:r>
              <a:rPr kumimoji="0" lang="zh-TW" altLang="en-US" sz="8000" b="1" i="0" u="none" strike="noStrike" kern="1200" cap="none" spc="0" normalizeH="0" baseline="0" noProof="0" dirty="0">
                <a:ln w="19050">
                  <a:solidFill>
                    <a:schemeClr val="tx1"/>
                  </a:solidFill>
                </a:ln>
                <a:solidFill>
                  <a:srgbClr val="FFCC00"/>
                </a:solidFill>
                <a:effectLst>
                  <a:outerShdw blurRad="38100" dist="38100" dir="2700000" algn="tl">
                    <a:srgbClr val="000000">
                      <a:alpha val="43137"/>
                    </a:srgbClr>
                  </a:outerShdw>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a:t>
            </a:r>
            <a:r>
              <a:rPr kumimoji="0" lang="zh-TW" altLang="en-US" sz="8000" b="1" i="0" u="none" strike="noStrike" kern="1200" cap="none" spc="0" normalizeH="0" baseline="0" noProof="0" dirty="0">
                <a:ln w="19050">
                  <a:solidFill>
                    <a:schemeClr val="tx1"/>
                  </a:solidFill>
                </a:ln>
                <a:solidFill>
                  <a:prstClr val="white"/>
                </a:solidFill>
                <a:effectLst>
                  <a:outerShdw blurRad="38100" dist="38100" dir="2700000" algn="tl">
                    <a:srgbClr val="000000">
                      <a:alpha val="43137"/>
                    </a:srgbClr>
                  </a:outerShdw>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宣導</a:t>
            </a:r>
            <a:endParaRPr lang="zh-TW" altLang="en-US" sz="2000" dirty="0">
              <a:ln w="19050">
                <a:solidFill>
                  <a:schemeClr val="tx1"/>
                </a:solidFill>
              </a:ln>
            </a:endParaRPr>
          </a:p>
        </p:txBody>
      </p:sp>
      <p:pic>
        <p:nvPicPr>
          <p:cNvPr id="2050" name="Picture 2" descr="食事をする子供たちのイラスト">
            <a:extLst>
              <a:ext uri="{FF2B5EF4-FFF2-40B4-BE49-F238E27FC236}">
                <a16:creationId xmlns:a16="http://schemas.microsoft.com/office/drawing/2014/main" id="{1075AF84-26B9-7D7C-1673-EFADB67961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2316" y="3377779"/>
            <a:ext cx="3524250" cy="269124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バンザイをしている子供たちのイラスト">
            <a:extLst>
              <a:ext uri="{FF2B5EF4-FFF2-40B4-BE49-F238E27FC236}">
                <a16:creationId xmlns:a16="http://schemas.microsoft.com/office/drawing/2014/main" id="{E3551E14-E098-B037-8527-5E5DBAA091A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05434" y="3533272"/>
            <a:ext cx="3524250" cy="21439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435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341249" y="90145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口腔保健宣導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10" name="文字方塊 9">
            <a:extLst>
              <a:ext uri="{FF2B5EF4-FFF2-40B4-BE49-F238E27FC236}">
                <a16:creationId xmlns:a16="http://schemas.microsoft.com/office/drawing/2014/main" id="{2958DCE8-9502-58A4-CB85-E49B6BBAE80F}"/>
              </a:ext>
            </a:extLst>
          </p:cNvPr>
          <p:cNvSpPr txBox="1"/>
          <p:nvPr/>
        </p:nvSpPr>
        <p:spPr>
          <a:xfrm>
            <a:off x="4637147" y="2037058"/>
            <a:ext cx="6950695"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w="38100">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用餐後跟睡前都要記得潔牙！</a:t>
            </a:r>
            <a:endParaRPr kumimoji="0" lang="zh-TW" altLang="en-US" sz="1100" b="0" i="0" u="none" strike="noStrike" kern="1200" cap="none" spc="0" normalizeH="0" baseline="0" noProof="0" dirty="0">
              <a:ln>
                <a:noFill/>
              </a:ln>
              <a:solidFill>
                <a:srgbClr val="FF0000"/>
              </a:solidFill>
              <a:effectLst/>
              <a:uLnTx/>
              <a:uFillTx/>
              <a:latin typeface="Calibri" panose="020F0502020204030204"/>
              <a:ea typeface="新細明體" panose="02020500000000000000" pitchFamily="18" charset="-120"/>
              <a:cs typeface="+mn-cs"/>
            </a:endParaRPr>
          </a:p>
        </p:txBody>
      </p:sp>
      <p:pic>
        <p:nvPicPr>
          <p:cNvPr id="17410" name="Picture 2" descr="Art editor Img">
            <a:hlinkClick r:id="rId6"/>
            <a:extLst>
              <a:ext uri="{FF2B5EF4-FFF2-40B4-BE49-F238E27FC236}">
                <a16:creationId xmlns:a16="http://schemas.microsoft.com/office/drawing/2014/main" id="{6F5A2CFF-9D02-59B1-C1E6-DAE17297DCA1}"/>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367619" y="900493"/>
            <a:ext cx="3493610" cy="4941845"/>
          </a:xfrm>
          <a:prstGeom prst="rect">
            <a:avLst/>
          </a:prstGeom>
          <a:noFill/>
          <a:extLst>
            <a:ext uri="{909E8E84-426E-40DD-AFC4-6F175D3DCCD1}">
              <a14:hiddenFill xmlns:a14="http://schemas.microsoft.com/office/drawing/2010/main">
                <a:solidFill>
                  <a:srgbClr val="FFFFFF"/>
                </a:solidFill>
              </a14:hiddenFill>
            </a:ext>
          </a:extLst>
        </p:spPr>
      </p:pic>
      <p:sp>
        <p:nvSpPr>
          <p:cNvPr id="15" name="文字方塊 14">
            <a:hlinkClick r:id="rId8"/>
            <a:extLst>
              <a:ext uri="{FF2B5EF4-FFF2-40B4-BE49-F238E27FC236}">
                <a16:creationId xmlns:a16="http://schemas.microsoft.com/office/drawing/2014/main" id="{15530117-45DF-DE36-717C-A99FB75097EB}"/>
              </a:ext>
            </a:extLst>
          </p:cNvPr>
          <p:cNvSpPr txBox="1"/>
          <p:nvPr/>
        </p:nvSpPr>
        <p:spPr>
          <a:xfrm>
            <a:off x="8819923" y="4452039"/>
            <a:ext cx="2574907" cy="923330"/>
          </a:xfrm>
          <a:prstGeom prst="rect">
            <a:avLst/>
          </a:prstGeom>
          <a:noFill/>
        </p:spPr>
        <p:txBody>
          <a:bodyPr wrap="square">
            <a:spAutoFit/>
          </a:bodyPr>
          <a:lstStyle/>
          <a:p>
            <a:pPr algn="ctr"/>
            <a:r>
              <a:rPr lang="zh-TW" altLang="en-US" dirty="0">
                <a:latin typeface="華康棒棒體W5楷注音字" panose="040F0500000000000000" pitchFamily="82" charset="-120"/>
                <a:ea typeface="華康棒棒體W5楷注音字" panose="040F0500000000000000" pitchFamily="82" charset="-120"/>
                <a:hlinkClick r:id="rId8"/>
              </a:rPr>
              <a:t>貝氏刷牙法</a:t>
            </a:r>
            <a:endParaRPr lang="en-US" altLang="zh-TW" dirty="0">
              <a:latin typeface="華康棒棒體W5楷注音字" panose="040F0500000000000000" pitchFamily="82" charset="-120"/>
              <a:ea typeface="華康棒棒體W5楷注音字" panose="040F0500000000000000" pitchFamily="82" charset="-120"/>
              <a:hlinkClick r:id="rId8"/>
            </a:endParaRPr>
          </a:p>
          <a:p>
            <a:pPr algn="ctr"/>
            <a:r>
              <a:rPr lang="en-US" altLang="zh-TW" dirty="0">
                <a:latin typeface="華康棒棒體W5楷注音字" panose="040F0500000000000000" pitchFamily="82" charset="-120"/>
                <a:ea typeface="華康棒棒體W5楷注音字" panose="040F0500000000000000" pitchFamily="82" charset="-120"/>
                <a:hlinkClick r:id="rId8"/>
              </a:rPr>
              <a:t>3D</a:t>
            </a:r>
            <a:r>
              <a:rPr lang="zh-TW" altLang="en-US" dirty="0">
                <a:latin typeface="華康棒棒體W5楷注音字" panose="040F0500000000000000" pitchFamily="82" charset="-120"/>
                <a:ea typeface="華康棒棒體W5楷注音字" panose="040F0500000000000000" pitchFamily="82" charset="-120"/>
                <a:hlinkClick r:id="rId8"/>
              </a:rPr>
              <a:t>動畫教學</a:t>
            </a:r>
            <a:r>
              <a:rPr lang="en-US" altLang="zh-TW" dirty="0">
                <a:latin typeface="華康棒棒體W5楷注音字" panose="040F0500000000000000" pitchFamily="82" charset="-120"/>
                <a:ea typeface="華康棒棒體W5楷注音字" panose="040F0500000000000000" pitchFamily="82" charset="-120"/>
                <a:hlinkClick r:id="rId8"/>
              </a:rPr>
              <a:t>https://</a:t>
            </a:r>
            <a:r>
              <a:rPr lang="en-US" altLang="zh-TW" dirty="0" err="1">
                <a:latin typeface="華康棒棒體W5楷注音字" panose="040F0500000000000000" pitchFamily="82" charset="-120"/>
                <a:ea typeface="華康棒棒體W5楷注音字" panose="040F0500000000000000" pitchFamily="82" charset="-120"/>
                <a:hlinkClick r:id="rId8"/>
              </a:rPr>
              <a:t>reurl.cc</a:t>
            </a:r>
            <a:r>
              <a:rPr lang="en-US" altLang="zh-TW" dirty="0">
                <a:latin typeface="華康棒棒體W5楷注音字" panose="040F0500000000000000" pitchFamily="82" charset="-120"/>
                <a:ea typeface="華康棒棒體W5楷注音字" panose="040F0500000000000000" pitchFamily="82" charset="-120"/>
                <a:hlinkClick r:id="rId8"/>
              </a:rPr>
              <a:t>/</a:t>
            </a:r>
            <a:r>
              <a:rPr lang="en-US" altLang="zh-TW" dirty="0" err="1">
                <a:latin typeface="華康棒棒體W5楷注音字" panose="040F0500000000000000" pitchFamily="82" charset="-120"/>
                <a:ea typeface="華康棒棒體W5楷注音字" panose="040F0500000000000000" pitchFamily="82" charset="-120"/>
                <a:hlinkClick r:id="rId8"/>
              </a:rPr>
              <a:t>aarVOD</a:t>
            </a:r>
            <a:endParaRPr lang="zh-TW" altLang="en-US" dirty="0">
              <a:latin typeface="華康棒棒體W5楷注音字" panose="040F0500000000000000" pitchFamily="82" charset="-120"/>
              <a:ea typeface="華康棒棒體W5楷注音字" panose="040F0500000000000000" pitchFamily="82" charset="-120"/>
            </a:endParaRPr>
          </a:p>
        </p:txBody>
      </p:sp>
      <p:pic>
        <p:nvPicPr>
          <p:cNvPr id="17412" name="Picture 4" descr="正確刷牙：詳解貝氏刷牙法，口訣321！">
            <a:hlinkClick r:id="rId8"/>
            <a:extLst>
              <a:ext uri="{FF2B5EF4-FFF2-40B4-BE49-F238E27FC236}">
                <a16:creationId xmlns:a16="http://schemas.microsoft.com/office/drawing/2014/main" id="{31631AAC-B750-A9F4-C6AF-659DE1DEE97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47377" y="3742276"/>
            <a:ext cx="4183673" cy="2342857"/>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10" action="ppaction://hlinksldjump"/>
            <a:extLst>
              <a:ext uri="{FF2B5EF4-FFF2-40B4-BE49-F238E27FC236}">
                <a16:creationId xmlns:a16="http://schemas.microsoft.com/office/drawing/2014/main" id="{9C968057-5DD2-FD08-4789-C17DA76284FA}"/>
              </a:ext>
            </a:extLst>
          </p:cNvPr>
          <p:cNvPicPr>
            <a:picLocks noChangeAspect="1"/>
          </p:cNvPicPr>
          <p:nvPr/>
        </p:nvPicPr>
        <p:blipFill>
          <a:blip r:embed="rId11"/>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2199216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678703" y="788947"/>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口腔保健宣導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10" name="文字方塊 9">
            <a:extLst>
              <a:ext uri="{FF2B5EF4-FFF2-40B4-BE49-F238E27FC236}">
                <a16:creationId xmlns:a16="http://schemas.microsoft.com/office/drawing/2014/main" id="{2958DCE8-9502-58A4-CB85-E49B6BBAE80F}"/>
              </a:ext>
            </a:extLst>
          </p:cNvPr>
          <p:cNvSpPr txBox="1"/>
          <p:nvPr/>
        </p:nvSpPr>
        <p:spPr>
          <a:xfrm>
            <a:off x="877456" y="1819009"/>
            <a:ext cx="10987478"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400" b="0" i="0" u="none" strike="noStrike" kern="1200" cap="none" spc="0" normalizeH="0" baseline="0" noProof="0" dirty="0">
                <a:ln w="38100">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用餐後跟睡前都要記得潔牙！</a:t>
            </a:r>
            <a:endParaRPr kumimoji="0" lang="zh-TW" altLang="en-US" sz="1050" b="0" i="0" u="none" strike="noStrike" kern="1200" cap="none" spc="0" normalizeH="0" baseline="0" noProof="0" dirty="0">
              <a:ln>
                <a:noFill/>
              </a:ln>
              <a:solidFill>
                <a:srgbClr val="FF0000"/>
              </a:solidFill>
              <a:effectLst/>
              <a:uLnTx/>
              <a:uFillTx/>
              <a:latin typeface="Calibri" panose="020F0502020204030204"/>
              <a:ea typeface="新細明體" panose="02020500000000000000" pitchFamily="18" charset="-120"/>
              <a:cs typeface="+mn-cs"/>
            </a:endParaRPr>
          </a:p>
        </p:txBody>
      </p:sp>
      <p:sp>
        <p:nvSpPr>
          <p:cNvPr id="15" name="文字方塊 14">
            <a:hlinkClick r:id="rId6"/>
            <a:extLst>
              <a:ext uri="{FF2B5EF4-FFF2-40B4-BE49-F238E27FC236}">
                <a16:creationId xmlns:a16="http://schemas.microsoft.com/office/drawing/2014/main" id="{15530117-45DF-DE36-717C-A99FB75097EB}"/>
              </a:ext>
            </a:extLst>
          </p:cNvPr>
          <p:cNvSpPr txBox="1"/>
          <p:nvPr/>
        </p:nvSpPr>
        <p:spPr>
          <a:xfrm>
            <a:off x="1141694" y="5669986"/>
            <a:ext cx="3821012" cy="369332"/>
          </a:xfrm>
          <a:prstGeom prst="rect">
            <a:avLst/>
          </a:prstGeom>
          <a:noFill/>
        </p:spPr>
        <p:txBody>
          <a:bodyPr wrap="square">
            <a:spAutoFit/>
          </a:bodyPr>
          <a:lstStyle/>
          <a:p>
            <a:pPr algn="l"/>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細菌大戰</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KXkmXp</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5" name="圖片 4">
            <a:hlinkClick r:id="rId7" action="ppaction://hlinksldjump"/>
            <a:extLst>
              <a:ext uri="{FF2B5EF4-FFF2-40B4-BE49-F238E27FC236}">
                <a16:creationId xmlns:a16="http://schemas.microsoft.com/office/drawing/2014/main" id="{9C968057-5DD2-FD08-4789-C17DA76284FA}"/>
              </a:ext>
            </a:extLst>
          </p:cNvPr>
          <p:cNvPicPr>
            <a:picLocks noChangeAspect="1"/>
          </p:cNvPicPr>
          <p:nvPr/>
        </p:nvPicPr>
        <p:blipFill>
          <a:blip r:embed="rId8"/>
          <a:stretch>
            <a:fillRect/>
          </a:stretch>
        </p:blipFill>
        <p:spPr>
          <a:xfrm>
            <a:off x="367619" y="6323530"/>
            <a:ext cx="1585097" cy="506012"/>
          </a:xfrm>
          <a:prstGeom prst="rect">
            <a:avLst/>
          </a:prstGeom>
        </p:spPr>
      </p:pic>
      <p:pic>
        <p:nvPicPr>
          <p:cNvPr id="13314" name="Picture 2" descr="心靈環保兒童生活教育動畫1-10 細菌大戰| 各位兒少安全大跟班的朋友，大家下午好！又到了我們寓教於樂的卡通動畫時間啦！😁😁😁  安全小編在瀏覽電腦裡有沒有有關兒少安全的優良影片，結果讓我發現了這一系列由法鼓山聖基會所製作的心靈環保兒童生活教育動畫系列的輔助教材 ...">
            <a:hlinkClick r:id="rId6"/>
            <a:extLst>
              <a:ext uri="{FF2B5EF4-FFF2-40B4-BE49-F238E27FC236}">
                <a16:creationId xmlns:a16="http://schemas.microsoft.com/office/drawing/2014/main" id="{D61244AA-2234-4AFB-AD01-5A94BF2E8A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71765" y="2711061"/>
            <a:ext cx="4197815" cy="2793455"/>
          </a:xfrm>
          <a:prstGeom prst="rect">
            <a:avLst/>
          </a:prstGeom>
          <a:noFill/>
          <a:extLst>
            <a:ext uri="{909E8E84-426E-40DD-AFC4-6F175D3DCCD1}">
              <a14:hiddenFill xmlns:a14="http://schemas.microsoft.com/office/drawing/2010/main">
                <a:solidFill>
                  <a:srgbClr val="FFFFFF"/>
                </a:solidFill>
              </a14:hiddenFill>
            </a:ext>
          </a:extLst>
        </p:spPr>
      </p:pic>
      <p:pic>
        <p:nvPicPr>
          <p:cNvPr id="20482" name="Picture 2" descr="牙刷的選擇(中文) - YouTube">
            <a:hlinkClick r:id="rId10"/>
            <a:extLst>
              <a:ext uri="{FF2B5EF4-FFF2-40B4-BE49-F238E27FC236}">
                <a16:creationId xmlns:a16="http://schemas.microsoft.com/office/drawing/2014/main" id="{55EADE1A-B719-8BCF-A9F1-01657F9508F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14163" r="2295" b="13606"/>
          <a:stretch/>
        </p:blipFill>
        <p:spPr bwMode="auto">
          <a:xfrm>
            <a:off x="5927634" y="2708391"/>
            <a:ext cx="5038192" cy="279345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10"/>
            <a:extLst>
              <a:ext uri="{FF2B5EF4-FFF2-40B4-BE49-F238E27FC236}">
                <a16:creationId xmlns:a16="http://schemas.microsoft.com/office/drawing/2014/main" id="{48D787A7-DD88-6826-2C77-BAD8497C306B}"/>
              </a:ext>
            </a:extLst>
          </p:cNvPr>
          <p:cNvSpPr txBox="1"/>
          <p:nvPr/>
        </p:nvSpPr>
        <p:spPr>
          <a:xfrm>
            <a:off x="6207839" y="5699721"/>
            <a:ext cx="4522950" cy="369332"/>
          </a:xfrm>
          <a:prstGeom prst="rect">
            <a:avLst/>
          </a:prstGeom>
          <a:noFill/>
        </p:spPr>
        <p:txBody>
          <a:bodyPr wrap="square">
            <a:spAutoFit/>
          </a:bodyPr>
          <a:lstStyle/>
          <a:p>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10"/>
              </a:rPr>
              <a:t>牙刷的選擇</a:t>
            </a:r>
            <a:r>
              <a:rPr lang="en-US" altLang="zh-TW" dirty="0">
                <a:solidFill>
                  <a:srgbClr val="030303"/>
                </a:solidFill>
                <a:latin typeface="華康棒棒體W5楷注音字" panose="040F0500000000000000" pitchFamily="82" charset="-120"/>
                <a:ea typeface="華康棒棒體W5楷注音字" panose="040F0500000000000000" pitchFamily="82" charset="-120"/>
                <a:hlinkClick r:id="rId10"/>
              </a:rPr>
              <a:t> </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10"/>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10"/>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10"/>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10"/>
              </a:rPr>
              <a:t>58l6MM</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spTree>
    <p:extLst>
      <p:ext uri="{BB962C8B-B14F-4D97-AF65-F5344CB8AC3E}">
        <p14:creationId xmlns:p14="http://schemas.microsoft.com/office/powerpoint/2010/main" val="22408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782079" y="762064"/>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Calibri" panose="020F0502020204030204"/>
              <a:ea typeface="新細明體" panose="02020500000000000000" pitchFamily="18" charset="-120"/>
              <a:cs typeface="+mn-cs"/>
            </a:endParaRPr>
          </a:p>
        </p:txBody>
      </p:sp>
      <p:pic>
        <p:nvPicPr>
          <p:cNvPr id="10246" name="Picture 6" descr="未提供相片說明。">
            <a:extLst>
              <a:ext uri="{FF2B5EF4-FFF2-40B4-BE49-F238E27FC236}">
                <a16:creationId xmlns:a16="http://schemas.microsoft.com/office/drawing/2014/main" id="{CF7D6801-B540-A78B-B687-E1696E8E52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2906" y="877225"/>
            <a:ext cx="4410625" cy="518191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extLst>
              <a:ext uri="{FF2B5EF4-FFF2-40B4-BE49-F238E27FC236}">
                <a16:creationId xmlns:a16="http://schemas.microsoft.com/office/drawing/2014/main" id="{7EE014A9-CE4A-0BEB-BB5A-C63F2B6E875D}"/>
              </a:ext>
            </a:extLst>
          </p:cNvPr>
          <p:cNvSpPr txBox="1"/>
          <p:nvPr/>
        </p:nvSpPr>
        <p:spPr>
          <a:xfrm>
            <a:off x="4883873" y="1860339"/>
            <a:ext cx="7183989" cy="4216539"/>
          </a:xfrm>
          <a:prstGeom prst="rect">
            <a:avLst/>
          </a:prstGeom>
          <a:noFill/>
        </p:spPr>
        <p:txBody>
          <a:bodyPr wrap="square">
            <a:spAutoFit/>
          </a:bodyPr>
          <a:lstStyle/>
          <a:p>
            <a:r>
              <a:rPr lang="zh-TW" altLang="en-US" sz="2800" b="0" i="0" dirty="0">
                <a:solidFill>
                  <a:srgbClr val="FF0000"/>
                </a:solidFill>
                <a:effectLst/>
                <a:latin typeface="華康棒棒體W5楷注音字" panose="040F0500000000000000" pitchFamily="82" charset="-120"/>
                <a:ea typeface="華康棒棒體W5楷注音字" panose="040F0500000000000000" pitchFamily="82" charset="-120"/>
              </a:rPr>
              <a:t>天天都要</a:t>
            </a:r>
            <a:r>
              <a:rPr lang="en-US" altLang="zh-TW" sz="2800" b="0" i="0" dirty="0">
                <a:solidFill>
                  <a:srgbClr val="FF0000"/>
                </a:solidFill>
                <a:effectLst/>
                <a:latin typeface="華康棒棒體W5楷注音字" panose="040F0500000000000000" pitchFamily="82" charset="-120"/>
                <a:ea typeface="華康棒棒體W5楷注音字" panose="040F0500000000000000" pitchFamily="82" charset="-120"/>
              </a:rPr>
              <a:t>85110</a:t>
            </a:r>
            <a:r>
              <a:rPr lang="zh-TW" altLang="en-US" sz="2400" dirty="0">
                <a:latin typeface="華康棒棒體W5楷注音字" panose="040F0500000000000000" pitchFamily="82" charset="-120"/>
                <a:ea typeface="華康棒棒體W5楷注音字" panose="040F0500000000000000" pitchFamily="82" charset="-120"/>
              </a:rPr>
              <a:t/>
            </a:r>
            <a:br>
              <a:rPr lang="zh-TW" altLang="en-US" sz="2400" dirty="0">
                <a:latin typeface="華康棒棒體W5楷注音字" panose="040F0500000000000000" pitchFamily="82" charset="-120"/>
                <a:ea typeface="華康棒棒體W5楷注音字" panose="040F0500000000000000" pitchFamily="82" charset="-120"/>
              </a:rPr>
            </a:br>
            <a:r>
              <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rPr>
              <a:t>『8』</a:t>
            </a:r>
            <a:r>
              <a:rPr lang="zh-TW" altLang="en-US" sz="2400" b="0" i="0" dirty="0">
                <a:solidFill>
                  <a:srgbClr val="0070C0"/>
                </a:solidFill>
                <a:effectLst/>
                <a:latin typeface="華康棒棒體W5楷注音字" panose="040F0500000000000000" pitchFamily="82" charset="-120"/>
                <a:ea typeface="華康棒棒體W5楷注音字" panose="040F0500000000000000" pitchFamily="82" charset="-120"/>
              </a:rPr>
              <a:t>睡滿</a:t>
            </a:r>
            <a:r>
              <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rPr>
              <a:t>8</a:t>
            </a:r>
            <a:r>
              <a:rPr lang="zh-TW" altLang="en-US" sz="2400" b="0" i="0" dirty="0">
                <a:solidFill>
                  <a:srgbClr val="0070C0"/>
                </a:solidFill>
                <a:effectLst/>
                <a:latin typeface="華康棒棒體W5楷注音字" panose="040F0500000000000000" pitchFamily="82" charset="-120"/>
                <a:ea typeface="華康棒棒體W5楷注音字" panose="040F0500000000000000" pitchFamily="82" charset="-120"/>
              </a:rPr>
              <a:t>小時：</a:t>
            </a:r>
            <a:endPar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endParaRPr>
          </a:p>
          <a:p>
            <a:r>
              <a:rPr lang="zh-TW" altLang="en-US" sz="2400" b="0" i="0" dirty="0">
                <a:effectLst/>
                <a:latin typeface="華康棒棒體W5楷注音字" panose="040F0500000000000000" pitchFamily="82" charset="-120"/>
                <a:ea typeface="華康棒棒體W5楷注音字" panose="040F0500000000000000" pitchFamily="82" charset="-120"/>
              </a:rPr>
              <a:t>晚上</a:t>
            </a:r>
            <a:r>
              <a:rPr lang="en-US" altLang="zh-TW" sz="2400" b="0" i="0" dirty="0">
                <a:effectLst/>
                <a:latin typeface="華康棒棒體W5楷注音字" panose="040F0500000000000000" pitchFamily="82" charset="-120"/>
                <a:ea typeface="華康棒棒體W5楷注音字" panose="040F0500000000000000" pitchFamily="82" charset="-120"/>
              </a:rPr>
              <a:t>9</a:t>
            </a:r>
            <a:r>
              <a:rPr lang="zh-TW" altLang="en-US" sz="2400" b="0" i="0" dirty="0">
                <a:effectLst/>
                <a:latin typeface="華康棒棒體W5楷注音字" panose="040F0500000000000000" pitchFamily="82" charset="-120"/>
                <a:ea typeface="華康棒棒體W5楷注音字" panose="040F0500000000000000" pitchFamily="82" charset="-120"/>
              </a:rPr>
              <a:t>點前上床睡覺，睡滿</a:t>
            </a:r>
            <a:r>
              <a:rPr lang="en-US" altLang="zh-TW" sz="2400" b="0" i="0" dirty="0">
                <a:effectLst/>
                <a:latin typeface="華康棒棒體W5楷注音字" panose="040F0500000000000000" pitchFamily="82" charset="-120"/>
                <a:ea typeface="華康棒棒體W5楷注音字" panose="040F0500000000000000" pitchFamily="82" charset="-120"/>
              </a:rPr>
              <a:t>8</a:t>
            </a:r>
            <a:r>
              <a:rPr lang="zh-TW" altLang="en-US" sz="2400" b="0" i="0" dirty="0">
                <a:effectLst/>
                <a:latin typeface="華康棒棒體W5楷注音字" panose="040F0500000000000000" pitchFamily="82" charset="-120"/>
                <a:ea typeface="華康棒棒體W5楷注音字" panose="040F0500000000000000" pitchFamily="82" charset="-120"/>
              </a:rPr>
              <a:t>小時，有助於增加學習記憶力</a:t>
            </a:r>
            <a:r>
              <a:rPr lang="zh-TW" altLang="en-US" sz="2400" dirty="0">
                <a:latin typeface="華康棒棒體W5楷注音字" panose="040F0500000000000000" pitchFamily="82" charset="-120"/>
                <a:ea typeface="華康棒棒體W5楷注音字" panose="040F0500000000000000" pitchFamily="82" charset="-120"/>
              </a:rPr>
              <a:t/>
            </a:r>
            <a:br>
              <a:rPr lang="zh-TW" altLang="en-US" sz="2400" dirty="0">
                <a:latin typeface="華康棒棒體W5楷注音字" panose="040F0500000000000000" pitchFamily="82" charset="-120"/>
                <a:ea typeface="華康棒棒體W5楷注音字" panose="040F0500000000000000" pitchFamily="82" charset="-120"/>
              </a:rPr>
            </a:br>
            <a:r>
              <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rPr>
              <a:t>『5』</a:t>
            </a:r>
            <a:r>
              <a:rPr lang="zh-TW" altLang="en-US" sz="2400" b="0" i="0" dirty="0">
                <a:solidFill>
                  <a:srgbClr val="0070C0"/>
                </a:solidFill>
                <a:effectLst/>
                <a:latin typeface="華康棒棒體W5楷注音字" panose="040F0500000000000000" pitchFamily="82" charset="-120"/>
                <a:ea typeface="華康棒棒體W5楷注音字" panose="040F0500000000000000" pitchFamily="82" charset="-120"/>
              </a:rPr>
              <a:t>天天</a:t>
            </a:r>
            <a:r>
              <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rPr>
              <a:t>5</a:t>
            </a:r>
            <a:r>
              <a:rPr lang="zh-TW" altLang="en-US" sz="2400" b="0" i="0" dirty="0">
                <a:solidFill>
                  <a:srgbClr val="0070C0"/>
                </a:solidFill>
                <a:effectLst/>
                <a:latin typeface="華康棒棒體W5楷注音字" panose="040F0500000000000000" pitchFamily="82" charset="-120"/>
                <a:ea typeface="華康棒棒體W5楷注音字" panose="040F0500000000000000" pitchFamily="82" charset="-120"/>
              </a:rPr>
              <a:t>蔬果：</a:t>
            </a:r>
            <a:endPar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endParaRPr>
          </a:p>
          <a:p>
            <a:r>
              <a:rPr lang="en-US" altLang="zh-TW" sz="2400" b="0" i="0" dirty="0">
                <a:effectLst/>
                <a:latin typeface="華康棒棒體W5楷注音字" panose="040F0500000000000000" pitchFamily="82" charset="-120"/>
                <a:ea typeface="華康棒棒體W5楷注音字" panose="040F0500000000000000" pitchFamily="82" charset="-120"/>
              </a:rPr>
              <a:t>3</a:t>
            </a:r>
            <a:r>
              <a:rPr lang="zh-TW" altLang="en-US" sz="2400" b="0" i="0" dirty="0">
                <a:effectLst/>
                <a:latin typeface="華康棒棒體W5楷注音字" panose="040F0500000000000000" pitchFamily="82" charset="-120"/>
                <a:ea typeface="華康棒棒體W5楷注音字" panose="040F0500000000000000" pitchFamily="82" charset="-120"/>
              </a:rPr>
              <a:t>蔬</a:t>
            </a:r>
            <a:r>
              <a:rPr lang="en-US" altLang="zh-TW" sz="2400" b="0" i="0" dirty="0">
                <a:effectLst/>
                <a:latin typeface="華康棒棒體W5楷注音字" panose="040F0500000000000000" pitchFamily="82" charset="-120"/>
                <a:ea typeface="華康棒棒體W5楷注音字" panose="040F0500000000000000" pitchFamily="82" charset="-120"/>
              </a:rPr>
              <a:t>2</a:t>
            </a:r>
            <a:r>
              <a:rPr lang="zh-TW" altLang="en-US" sz="2400" b="0" i="0" dirty="0">
                <a:effectLst/>
                <a:latin typeface="華康棒棒體W5楷注音字" panose="040F0500000000000000" pitchFamily="82" charset="-120"/>
                <a:ea typeface="華康棒棒體W5楷注音字" panose="040F0500000000000000" pitchFamily="82" charset="-120"/>
              </a:rPr>
              <a:t>果能補充維生素，幫助消化系統讓腸道順暢</a:t>
            </a:r>
            <a:r>
              <a:rPr lang="zh-TW" altLang="en-US" sz="2400" dirty="0">
                <a:latin typeface="華康棒棒體W5楷注音字" panose="040F0500000000000000" pitchFamily="82" charset="-120"/>
                <a:ea typeface="華康棒棒體W5楷注音字" panose="040F0500000000000000" pitchFamily="82" charset="-120"/>
              </a:rPr>
              <a:t/>
            </a:r>
            <a:br>
              <a:rPr lang="zh-TW" altLang="en-US" sz="2400" dirty="0">
                <a:latin typeface="華康棒棒體W5楷注音字" panose="040F0500000000000000" pitchFamily="82" charset="-120"/>
                <a:ea typeface="華康棒棒體W5楷注音字" panose="040F0500000000000000" pitchFamily="82" charset="-120"/>
              </a:rPr>
            </a:br>
            <a:r>
              <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rPr>
              <a:t>『1』</a:t>
            </a:r>
            <a:r>
              <a:rPr lang="zh-TW" altLang="en-US" sz="2400" b="0" i="0" dirty="0">
                <a:solidFill>
                  <a:srgbClr val="0070C0"/>
                </a:solidFill>
                <a:effectLst/>
                <a:latin typeface="華康棒棒體W5楷注音字" panose="040F0500000000000000" pitchFamily="82" charset="-120"/>
                <a:ea typeface="華康棒棒體W5楷注音字" panose="040F0500000000000000" pitchFamily="82" charset="-120"/>
              </a:rPr>
              <a:t>四電少於一：</a:t>
            </a:r>
            <a:endParaRPr lang="en-US" altLang="zh-TW" sz="2400" b="0" i="0" dirty="0">
              <a:solidFill>
                <a:srgbClr val="0070C0"/>
              </a:solidFill>
              <a:effectLst/>
              <a:latin typeface="華康棒棒體W5楷注音字" panose="040F0500000000000000" pitchFamily="82" charset="-120"/>
              <a:ea typeface="華康棒棒體W5楷注音字" panose="040F0500000000000000" pitchFamily="82" charset="-120"/>
            </a:endParaRPr>
          </a:p>
          <a:p>
            <a:r>
              <a:rPr lang="zh-TW" altLang="en-US" sz="2400" b="0" i="0" dirty="0">
                <a:effectLst/>
                <a:latin typeface="華康棒棒體W5楷注音字" panose="040F0500000000000000" pitchFamily="82" charset="-120"/>
                <a:ea typeface="華康棒棒體W5楷注音字" panose="040F0500000000000000" pitchFamily="82" charset="-120"/>
              </a:rPr>
              <a:t>每天看電視、玩電動、打電腦、用電話的時間少於</a:t>
            </a:r>
            <a:r>
              <a:rPr lang="en-US" altLang="zh-TW" sz="2400" b="0" i="0" dirty="0">
                <a:effectLst/>
                <a:latin typeface="華康棒棒體W5楷注音字" panose="040F0500000000000000" pitchFamily="82" charset="-120"/>
                <a:ea typeface="華康棒棒體W5楷注音字" panose="040F0500000000000000" pitchFamily="82" charset="-120"/>
              </a:rPr>
              <a:t>1</a:t>
            </a:r>
            <a:r>
              <a:rPr lang="zh-TW" altLang="en-US" sz="2400" b="0" i="0" dirty="0">
                <a:effectLst/>
                <a:latin typeface="華康棒棒體W5楷注音字" panose="040F0500000000000000" pitchFamily="82" charset="-120"/>
                <a:ea typeface="華康棒棒體W5楷注音字" panose="040F0500000000000000" pitchFamily="82" charset="-120"/>
              </a:rPr>
              <a:t>小時，用眼</a:t>
            </a:r>
            <a:r>
              <a:rPr lang="en-US" altLang="zh-TW" sz="2400" b="0" i="0" dirty="0">
                <a:effectLst/>
                <a:latin typeface="華康棒棒體W5楷注音字" panose="040F0500000000000000" pitchFamily="82" charset="-120"/>
                <a:ea typeface="華康棒棒體W5楷注音字" panose="040F0500000000000000" pitchFamily="82" charset="-120"/>
              </a:rPr>
              <a:t>30</a:t>
            </a:r>
            <a:r>
              <a:rPr lang="zh-TW" altLang="en-US" sz="2400" b="0" i="0" dirty="0">
                <a:effectLst/>
                <a:latin typeface="華康棒棒體W5楷注音字" panose="040F0500000000000000" pitchFamily="82" charset="-120"/>
                <a:ea typeface="華康棒棒體W5楷注音字" panose="040F0500000000000000" pitchFamily="82" charset="-120"/>
              </a:rPr>
              <a:t>分鐘、休息</a:t>
            </a:r>
            <a:r>
              <a:rPr lang="en-US" altLang="zh-TW" sz="2400" b="0" i="0" dirty="0">
                <a:effectLst/>
                <a:latin typeface="華康棒棒體W5楷注音字" panose="040F0500000000000000" pitchFamily="82" charset="-120"/>
                <a:ea typeface="華康棒棒體W5楷注音字" panose="040F0500000000000000" pitchFamily="82" charset="-120"/>
              </a:rPr>
              <a:t>10</a:t>
            </a:r>
            <a:r>
              <a:rPr lang="zh-TW" altLang="en-US" sz="2400" b="0" i="0" dirty="0">
                <a:effectLst/>
                <a:latin typeface="華康棒棒體W5楷注音字" panose="040F0500000000000000" pitchFamily="82" charset="-120"/>
                <a:ea typeface="華康棒棒體W5楷注音字" panose="040F0500000000000000" pitchFamily="82" charset="-120"/>
              </a:rPr>
              <a:t>分鐘</a:t>
            </a:r>
            <a:r>
              <a:rPr lang="en-US" altLang="zh-TW" sz="2400" b="0" i="0" dirty="0">
                <a:effectLst/>
                <a:latin typeface="華康棒棒體W5楷注音字" panose="040F0500000000000000" pitchFamily="82" charset="-120"/>
                <a:ea typeface="華康棒棒體W5楷注音字" panose="040F0500000000000000" pitchFamily="82" charset="-120"/>
              </a:rPr>
              <a:t>)</a:t>
            </a:r>
            <a:endParaRPr lang="zh-TW" altLang="en-US" sz="2400" dirty="0">
              <a:latin typeface="華康棒棒體W5楷注音字" panose="040F0500000000000000" pitchFamily="82" charset="-120"/>
              <a:ea typeface="華康棒棒體W5楷注音字" panose="040F0500000000000000" pitchFamily="82" charset="-120"/>
            </a:endParaRPr>
          </a:p>
        </p:txBody>
      </p:sp>
      <p:pic>
        <p:nvPicPr>
          <p:cNvPr id="5" name="圖片 4">
            <a:hlinkClick r:id="rId7" action="ppaction://hlinksldjump"/>
            <a:extLst>
              <a:ext uri="{FF2B5EF4-FFF2-40B4-BE49-F238E27FC236}">
                <a16:creationId xmlns:a16="http://schemas.microsoft.com/office/drawing/2014/main" id="{D32468EC-7998-B5A5-B46C-B70194B658EC}"/>
              </a:ext>
            </a:extLst>
          </p:cNvPr>
          <p:cNvPicPr>
            <a:picLocks noChangeAspect="1"/>
          </p:cNvPicPr>
          <p:nvPr/>
        </p:nvPicPr>
        <p:blipFill>
          <a:blip r:embed="rId8"/>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245761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96452" y="80253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Calibri" panose="020F0502020204030204"/>
              <a:ea typeface="新細明體" panose="02020500000000000000" pitchFamily="18" charset="-120"/>
              <a:cs typeface="+mn-cs"/>
            </a:endParaRPr>
          </a:p>
        </p:txBody>
      </p:sp>
      <p:pic>
        <p:nvPicPr>
          <p:cNvPr id="10246" name="Picture 6" descr="未提供相片說明。">
            <a:extLst>
              <a:ext uri="{FF2B5EF4-FFF2-40B4-BE49-F238E27FC236}">
                <a16:creationId xmlns:a16="http://schemas.microsoft.com/office/drawing/2014/main" id="{CF7D6801-B540-A78B-B687-E1696E8E52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2906" y="877225"/>
            <a:ext cx="4410625" cy="518191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extLst>
              <a:ext uri="{FF2B5EF4-FFF2-40B4-BE49-F238E27FC236}">
                <a16:creationId xmlns:a16="http://schemas.microsoft.com/office/drawing/2014/main" id="{7EE014A9-CE4A-0BEB-BB5A-C63F2B6E875D}"/>
              </a:ext>
            </a:extLst>
          </p:cNvPr>
          <p:cNvSpPr txBox="1"/>
          <p:nvPr/>
        </p:nvSpPr>
        <p:spPr>
          <a:xfrm>
            <a:off x="4896437" y="2100036"/>
            <a:ext cx="6772507" cy="36625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000" b="0" i="0" u="none" strike="noStrike" kern="1200" cap="none" spc="0" normalizeH="0" baseline="0" noProof="0" dirty="0">
                <a:ln>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mn-cs"/>
              </a:rPr>
              <a:t>天天都要</a:t>
            </a:r>
            <a:r>
              <a:rPr kumimoji="0" lang="en-US" altLang="zh-TW" sz="4000" b="0" i="0" u="none" strike="noStrike" kern="1200" cap="none" spc="0" normalizeH="0" baseline="0" noProof="0" dirty="0">
                <a:ln>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mn-cs"/>
              </a:rPr>
              <a:t>85110</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
            </a:r>
            <a:b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br>
            <a:r>
              <a:rPr kumimoji="0" lang="en-US" altLang="zh-TW"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『1』</a:t>
            </a:r>
            <a:r>
              <a:rPr kumimoji="0" lang="zh-TW" altLang="en-US"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天天運動</a:t>
            </a:r>
            <a:r>
              <a:rPr kumimoji="0" lang="en-US" altLang="zh-TW"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30</a:t>
            </a:r>
            <a:r>
              <a:rPr kumimoji="0" lang="zh-TW" altLang="en-US"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分：</a:t>
            </a:r>
            <a:endParaRPr kumimoji="0" lang="en-US" altLang="zh-TW"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天天運動</a:t>
            </a:r>
            <a:r>
              <a:rPr kumimoji="0" lang="en-US" altLang="zh-TW"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30</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分鐘，</a:t>
            </a:r>
            <a:r>
              <a:rPr kumimoji="0" lang="en-US" altLang="zh-TW"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快樂、長高、變聰明</a:t>
            </a:r>
            <a:r>
              <a:rPr kumimoji="0" lang="en-US" altLang="zh-TW"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
            </a:r>
            <a:b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br>
            <a:r>
              <a:rPr kumimoji="0" lang="en-US" altLang="zh-TW"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『0』</a:t>
            </a:r>
            <a:r>
              <a:rPr kumimoji="0" lang="zh-TW" altLang="en-US"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rPr>
              <a:t>零含糖飲料：</a:t>
            </a:r>
            <a:endParaRPr kumimoji="0" lang="en-US" altLang="zh-TW" sz="3200" b="0" i="0" u="none" strike="noStrike" kern="1200" cap="none" spc="0" normalizeH="0" baseline="0" noProof="0" dirty="0">
              <a:ln>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每天喝足</a:t>
            </a:r>
            <a:r>
              <a:rPr kumimoji="0" lang="en-US" altLang="zh-TW" sz="32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1500cc</a:t>
            </a:r>
            <a:r>
              <a:rPr kumimoji="0" lang="en-US" altLang="zh-TW"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(6</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杯馬克杯</a:t>
            </a:r>
            <a:r>
              <a:rPr kumimoji="0" lang="en-US" altLang="zh-TW"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a:t>
            </a:r>
            <a:r>
              <a:rPr kumimoji="0" lang="zh-TW" altLang="en-US" sz="32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rPr>
              <a:t>的白開水</a:t>
            </a:r>
          </a:p>
        </p:txBody>
      </p:sp>
      <p:pic>
        <p:nvPicPr>
          <p:cNvPr id="5" name="圖片 4">
            <a:hlinkClick r:id="rId7" action="ppaction://hlinksldjump"/>
            <a:extLst>
              <a:ext uri="{FF2B5EF4-FFF2-40B4-BE49-F238E27FC236}">
                <a16:creationId xmlns:a16="http://schemas.microsoft.com/office/drawing/2014/main" id="{61145341-A344-9E26-D34C-526987A04DC9}"/>
              </a:ext>
            </a:extLst>
          </p:cNvPr>
          <p:cNvPicPr>
            <a:picLocks noChangeAspect="1"/>
          </p:cNvPicPr>
          <p:nvPr/>
        </p:nvPicPr>
        <p:blipFill>
          <a:blip r:embed="rId8"/>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38509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6911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菸害防制宣導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155183" y="5828312"/>
            <a:ext cx="1203681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國民健康署</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x</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小學課本的逆襲影片「菸害</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OUT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戒菸</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IN</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，無菸的家好處多</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』https://</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reurl.cc</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vmDYQN</a:t>
            </a:r>
            <a:endPar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endParaRPr>
          </a:p>
        </p:txBody>
      </p:sp>
      <p:pic>
        <p:nvPicPr>
          <p:cNvPr id="1026" name="Picture 2" descr="千萬別在家吸菸！跟二、三手菸說再見- Yahoo奇摩電影戲劇">
            <a:hlinkClick r:id="rId6"/>
            <a:extLst>
              <a:ext uri="{FF2B5EF4-FFF2-40B4-BE49-F238E27FC236}">
                <a16:creationId xmlns:a16="http://schemas.microsoft.com/office/drawing/2014/main" id="{B03BD6B9-76C6-C453-5B0A-DF02D223EA5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0418" y="1822276"/>
            <a:ext cx="7370618" cy="393723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extLst>
              <a:ext uri="{FF2B5EF4-FFF2-40B4-BE49-F238E27FC236}">
                <a16:creationId xmlns:a16="http://schemas.microsoft.com/office/drawing/2014/main" id="{AC5FEA96-5C7B-8706-4C18-69315E3BEBCF}"/>
              </a:ext>
            </a:extLst>
          </p:cNvPr>
          <p:cNvSpPr txBox="1"/>
          <p:nvPr/>
        </p:nvSpPr>
        <p:spPr>
          <a:xfrm>
            <a:off x="8007367" y="2182505"/>
            <a:ext cx="4076157" cy="3170099"/>
          </a:xfrm>
          <a:prstGeom prst="rect">
            <a:avLst/>
          </a:prstGeom>
          <a:noFill/>
        </p:spPr>
        <p:txBody>
          <a:bodyPr wrap="square">
            <a:spAutoFit/>
          </a:bodyPr>
          <a:lstStyle/>
          <a:p>
            <a:pPr>
              <a:lnSpc>
                <a:spcPts val="3000"/>
              </a:lnSpc>
            </a:pPr>
            <a:r>
              <a:rPr lang="zh-TW" altLang="en-US" sz="2000" dirty="0">
                <a:latin typeface="華康棒棒體W5楷注音字" panose="040F0500000000000000" pitchFamily="82" charset="-120"/>
                <a:ea typeface="華康棒棒體W5楷注音字" panose="040F0500000000000000" pitchFamily="82" charset="-120"/>
              </a:rPr>
              <a:t>看完影片後，請說說看</a:t>
            </a:r>
            <a:endParaRPr lang="en-US" altLang="zh-TW" sz="2000" dirty="0">
              <a:latin typeface="華康棒棒體W5楷注音字" panose="040F0500000000000000" pitchFamily="82" charset="-120"/>
              <a:ea typeface="華康棒棒體W5楷注音字" panose="040F0500000000000000" pitchFamily="82" charset="-120"/>
            </a:endParaRPr>
          </a:p>
          <a:p>
            <a:pPr>
              <a:lnSpc>
                <a:spcPts val="3000"/>
              </a:lnSpc>
            </a:pPr>
            <a:r>
              <a:rPr lang="zh-TW" altLang="en-US" sz="2000" dirty="0">
                <a:latin typeface="華康棒棒體W5楷注音字" panose="040F0500000000000000" pitchFamily="82" charset="-120"/>
                <a:ea typeface="華康棒棒體W5楷注音字" panose="040F0500000000000000" pitchFamily="82" charset="-120"/>
              </a:rPr>
              <a:t>什麼是</a:t>
            </a:r>
            <a:endParaRPr lang="en-US" altLang="zh-TW" sz="2000" dirty="0">
              <a:latin typeface="華康棒棒體W5楷注音字" panose="040F0500000000000000" pitchFamily="82" charset="-120"/>
              <a:ea typeface="華康棒棒體W5楷注音字" panose="040F0500000000000000" pitchFamily="82" charset="-120"/>
            </a:endParaRPr>
          </a:p>
          <a:p>
            <a:pPr>
              <a:lnSpc>
                <a:spcPts val="3000"/>
              </a:lnSpc>
            </a:pPr>
            <a:endParaRPr lang="en-US" altLang="zh-TW" sz="2000" dirty="0">
              <a:latin typeface="華康棒棒體W5楷注音字" panose="040F0500000000000000" pitchFamily="82" charset="-120"/>
              <a:ea typeface="華康棒棒體W5楷注音字" panose="040F0500000000000000" pitchFamily="82" charset="-120"/>
            </a:endParaRPr>
          </a:p>
          <a:p>
            <a:pPr>
              <a:lnSpc>
                <a:spcPts val="3000"/>
              </a:lnSpc>
            </a:pPr>
            <a:r>
              <a:rPr lang="zh-TW" altLang="en-US" sz="3600" dirty="0">
                <a:latin typeface="華康棒棒體W5楷注音字" panose="040F0500000000000000" pitchFamily="82" charset="-120"/>
                <a:ea typeface="華康棒棒體W5楷注音字" panose="040F0500000000000000" pitchFamily="82" charset="-120"/>
              </a:rPr>
              <a:t>一手菸？</a:t>
            </a:r>
            <a:endParaRPr lang="en-US" altLang="zh-TW" sz="3600" dirty="0">
              <a:latin typeface="華康棒棒體W5楷注音字" panose="040F0500000000000000" pitchFamily="82" charset="-120"/>
              <a:ea typeface="華康棒棒體W5楷注音字" panose="040F0500000000000000" pitchFamily="82" charset="-120"/>
            </a:endParaRPr>
          </a:p>
          <a:p>
            <a:pPr>
              <a:lnSpc>
                <a:spcPts val="3000"/>
              </a:lnSpc>
            </a:pPr>
            <a:endParaRPr lang="en-US" altLang="zh-TW" sz="2000" dirty="0">
              <a:latin typeface="華康棒棒體W5楷注音字" panose="040F0500000000000000" pitchFamily="82" charset="-120"/>
              <a:ea typeface="華康棒棒體W5楷注音字" panose="040F0500000000000000" pitchFamily="82" charset="-120"/>
            </a:endParaRPr>
          </a:p>
          <a:p>
            <a:pPr>
              <a:lnSpc>
                <a:spcPts val="3000"/>
              </a:lnSpc>
            </a:pPr>
            <a:r>
              <a:rPr lang="zh-TW" altLang="en-US" sz="3600" dirty="0">
                <a:latin typeface="華康棒棒體W5楷注音字" panose="040F0500000000000000" pitchFamily="82" charset="-120"/>
                <a:ea typeface="華康棒棒體W5楷注音字" panose="040F0500000000000000" pitchFamily="82" charset="-120"/>
              </a:rPr>
              <a:t>二手煙？</a:t>
            </a:r>
            <a:endParaRPr lang="en-US" altLang="zh-TW" sz="3600" dirty="0">
              <a:latin typeface="華康棒棒體W5楷注音字" panose="040F0500000000000000" pitchFamily="82" charset="-120"/>
              <a:ea typeface="華康棒棒體W5楷注音字" panose="040F0500000000000000" pitchFamily="82" charset="-120"/>
            </a:endParaRPr>
          </a:p>
          <a:p>
            <a:pPr>
              <a:lnSpc>
                <a:spcPts val="3000"/>
              </a:lnSpc>
            </a:pPr>
            <a:endParaRPr lang="en-US" altLang="zh-TW" sz="2000" dirty="0">
              <a:latin typeface="華康棒棒體W5楷注音字" panose="040F0500000000000000" pitchFamily="82" charset="-120"/>
              <a:ea typeface="華康棒棒體W5楷注音字" panose="040F0500000000000000" pitchFamily="82" charset="-120"/>
            </a:endParaRPr>
          </a:p>
          <a:p>
            <a:pPr>
              <a:lnSpc>
                <a:spcPts val="3000"/>
              </a:lnSpc>
            </a:pPr>
            <a:r>
              <a:rPr lang="zh-TW" altLang="en-US" sz="3600" dirty="0">
                <a:latin typeface="華康棒棒體W5楷注音字" panose="040F0500000000000000" pitchFamily="82" charset="-120"/>
                <a:ea typeface="華康棒棒體W5楷注音字" panose="040F0500000000000000" pitchFamily="82" charset="-120"/>
              </a:rPr>
              <a:t>三手菸？</a:t>
            </a:r>
            <a:endParaRPr lang="en-US" altLang="zh-TW" sz="3600" dirty="0">
              <a:latin typeface="華康棒棒體W5楷注音字" panose="040F0500000000000000" pitchFamily="82" charset="-120"/>
              <a:ea typeface="華康棒棒體W5楷注音字" panose="040F0500000000000000" pitchFamily="82" charset="-120"/>
            </a:endParaRPr>
          </a:p>
        </p:txBody>
      </p:sp>
      <p:pic>
        <p:nvPicPr>
          <p:cNvPr id="10" name="圖片 9">
            <a:hlinkClick r:id="rId8" action="ppaction://hlinksldjump"/>
            <a:extLst>
              <a:ext uri="{FF2B5EF4-FFF2-40B4-BE49-F238E27FC236}">
                <a16:creationId xmlns:a16="http://schemas.microsoft.com/office/drawing/2014/main" id="{2D2CD079-57FE-205A-AC97-65E427859257}"/>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629176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6911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菸害防制宣導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3047612" y="5767978"/>
            <a:ext cx="5856247" cy="338554"/>
          </a:xfrm>
          <a:prstGeom prst="rect">
            <a:avLst/>
          </a:prstGeom>
          <a:noFill/>
        </p:spPr>
        <p:txBody>
          <a:bodyPr wrap="square">
            <a:spAutoFit/>
          </a:bodyPr>
          <a:lstStyle/>
          <a:p>
            <a:pPr>
              <a:defRPr/>
            </a:pPr>
            <a:r>
              <a:rPr lang="zh-TW" altLang="en-US"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菸怪菸怪別咬我 認識三手菸</a:t>
            </a:r>
            <a:r>
              <a:rPr lang="en-US" altLang="zh-TW"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https://</a:t>
            </a:r>
            <a:r>
              <a:rPr lang="en-US" altLang="zh-TW" sz="1600"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reurl.cc</a:t>
            </a:r>
            <a:r>
              <a:rPr lang="en-US" altLang="zh-TW"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en-US" altLang="zh-TW" sz="1600"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LX3yea</a:t>
            </a:r>
            <a:endParaRPr kumimoji="0" lang="zh-TW" altLang="en-US" sz="160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endParaRPr>
          </a:p>
        </p:txBody>
      </p:sp>
      <p:pic>
        <p:nvPicPr>
          <p:cNvPr id="2050" name="Picture 2" descr="菸怪菸怪別咬我(三手菸危害動畫)|找教材-內容│健康九九+網站">
            <a:hlinkClick r:id="rId6"/>
            <a:extLst>
              <a:ext uri="{FF2B5EF4-FFF2-40B4-BE49-F238E27FC236}">
                <a16:creationId xmlns:a16="http://schemas.microsoft.com/office/drawing/2014/main" id="{665E67AC-6D13-4526-C5AC-53A62A01F27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72703" y="1712906"/>
            <a:ext cx="7006067" cy="3940913"/>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8" action="ppaction://hlinksldjump"/>
            <a:extLst>
              <a:ext uri="{FF2B5EF4-FFF2-40B4-BE49-F238E27FC236}">
                <a16:creationId xmlns:a16="http://schemas.microsoft.com/office/drawing/2014/main" id="{A5B9CF57-B15B-0536-465D-05F120E354CF}"/>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50838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125657" y="883977"/>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pic>
        <p:nvPicPr>
          <p:cNvPr id="18434" name="Picture 2" descr="心健康心幸福">
            <a:hlinkClick r:id="rId6"/>
            <a:extLst>
              <a:ext uri="{FF2B5EF4-FFF2-40B4-BE49-F238E27FC236}">
                <a16:creationId xmlns:a16="http://schemas.microsoft.com/office/drawing/2014/main" id="{D7EC29DC-2C6C-045D-C3E8-21D56B17DAB2}"/>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454167" y="788976"/>
            <a:ext cx="3543402" cy="5068708"/>
          </a:xfrm>
          <a:prstGeom prst="rect">
            <a:avLst/>
          </a:prstGeom>
          <a:noFill/>
          <a:extLst>
            <a:ext uri="{909E8E84-426E-40DD-AFC4-6F175D3DCCD1}">
              <a14:hiddenFill xmlns:a14="http://schemas.microsoft.com/office/drawing/2010/main">
                <a:solidFill>
                  <a:srgbClr val="FFFFFF"/>
                </a:solidFill>
              </a14:hiddenFill>
            </a:ext>
          </a:extLst>
        </p:spPr>
      </p:pic>
      <p:sp>
        <p:nvSpPr>
          <p:cNvPr id="10" name="文字方塊 9">
            <a:hlinkClick r:id="rId6"/>
            <a:extLst>
              <a:ext uri="{FF2B5EF4-FFF2-40B4-BE49-F238E27FC236}">
                <a16:creationId xmlns:a16="http://schemas.microsoft.com/office/drawing/2014/main" id="{BFF17B1F-25C5-C18D-F4AB-1383FC1BB212}"/>
              </a:ext>
            </a:extLst>
          </p:cNvPr>
          <p:cNvSpPr txBox="1"/>
          <p:nvPr/>
        </p:nvSpPr>
        <p:spPr>
          <a:xfrm>
            <a:off x="4125657" y="5640019"/>
            <a:ext cx="8590187" cy="369332"/>
          </a:xfrm>
          <a:prstGeom prst="rect">
            <a:avLst/>
          </a:prstGeom>
          <a:noFill/>
        </p:spPr>
        <p:txBody>
          <a:bodyPr wrap="square">
            <a:spAutoFit/>
          </a:bodyPr>
          <a:lstStyle/>
          <a:p>
            <a:pPr algn="l"/>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心健康心幸福</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小學生的正向心理健康</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GXVKmv</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4195297" y="2019581"/>
            <a:ext cx="7872566" cy="3522439"/>
          </a:xfrm>
          <a:prstGeom prst="rect">
            <a:avLst/>
          </a:prstGeom>
          <a:noFill/>
        </p:spPr>
        <p:txBody>
          <a:bodyPr wrap="square">
            <a:spAutoFit/>
          </a:bodyPr>
          <a:lstStyle/>
          <a:p>
            <a:pPr>
              <a:lnSpc>
                <a:spcPts val="3000"/>
              </a:lnSpc>
            </a:pPr>
            <a:r>
              <a:rPr lang="en-US" altLang="zh-TW" sz="2000" b="0" i="0" u="none" strike="noStrike" baseline="0" dirty="0">
                <a:latin typeface="華康棒棒體W5楷注音字" panose="040F0500000000000000" pitchFamily="82" charset="-120"/>
                <a:ea typeface="華康棒棒體W5楷注音字" panose="040F0500000000000000" pitchFamily="82" charset="-120"/>
              </a:rPr>
              <a:t>1.</a:t>
            </a:r>
            <a:r>
              <a:rPr lang="zh-TW" altLang="en-US" sz="2000" b="0" i="0" u="none" strike="noStrike" baseline="0" dirty="0">
                <a:latin typeface="華康棒棒體W5楷注音字" panose="040F0500000000000000" pitchFamily="82" charset="-120"/>
                <a:ea typeface="華康棒棒體W5楷注音字" panose="040F0500000000000000" pitchFamily="82" charset="-120"/>
              </a:rPr>
              <a:t>適度的壓力能形成動力，激發潛能</a:t>
            </a:r>
            <a:endParaRPr lang="en-US" altLang="zh-TW" sz="1400" b="0" i="0" u="none" strike="noStrike" baseline="0" dirty="0">
              <a:latin typeface="華康棒棒體W5楷注音字" panose="040F0500000000000000" pitchFamily="82" charset="-120"/>
              <a:ea typeface="華康棒棒體W5楷注音字" panose="040F0500000000000000" pitchFamily="82" charset="-120"/>
            </a:endParaRPr>
          </a:p>
          <a:p>
            <a:pPr>
              <a:lnSpc>
                <a:spcPts val="3000"/>
              </a:lnSpc>
            </a:pPr>
            <a:r>
              <a:rPr lang="en-US" altLang="zh-TW" sz="2000" b="0" i="0" u="none" strike="noStrike" baseline="0" dirty="0">
                <a:latin typeface="華康棒棒體W5楷注音字" panose="040F0500000000000000" pitchFamily="82" charset="-120"/>
                <a:ea typeface="華康棒棒體W5楷注音字" panose="040F0500000000000000" pitchFamily="82" charset="-120"/>
              </a:rPr>
              <a:t>2.</a:t>
            </a:r>
            <a:r>
              <a:rPr lang="zh-TW" altLang="en-US" sz="2000" b="0" i="0" u="none" strike="noStrike" baseline="0" dirty="0">
                <a:latin typeface="華康棒棒體W5楷注音字" panose="040F0500000000000000" pitchFamily="82" charset="-120"/>
                <a:ea typeface="華康棒棒體W5楷注音字" panose="040F0500000000000000" pitchFamily="82" charset="-120"/>
              </a:rPr>
              <a:t>良好的友誼不會因為拒絕對方而有所改變</a:t>
            </a:r>
          </a:p>
          <a:p>
            <a:pPr>
              <a:lnSpc>
                <a:spcPts val="3000"/>
              </a:lnSpc>
            </a:pPr>
            <a:r>
              <a:rPr lang="en-US" altLang="zh-TW" sz="2000" b="0" i="0" u="none" strike="noStrike" baseline="0" dirty="0">
                <a:latin typeface="華康棒棒體W5楷注音字" panose="040F0500000000000000" pitchFamily="82" charset="-120"/>
                <a:ea typeface="華康棒棒體W5楷注音字" panose="040F0500000000000000" pitchFamily="82" charset="-120"/>
              </a:rPr>
              <a:t>3.</a:t>
            </a:r>
            <a:r>
              <a:rPr lang="zh-TW" altLang="en-US" sz="2000" b="0" i="0" u="none" strike="noStrike" baseline="0" dirty="0">
                <a:latin typeface="華康棒棒體W5楷注音字" panose="040F0500000000000000" pitchFamily="82" charset="-120"/>
                <a:ea typeface="華康棒棒體W5楷注音字" panose="040F0500000000000000" pitchFamily="82" charset="-120"/>
              </a:rPr>
              <a:t>長期壓力會產生肌肉緊繃、容易疲累、頭痛等身體症狀</a:t>
            </a:r>
          </a:p>
          <a:p>
            <a:pPr>
              <a:lnSpc>
                <a:spcPts val="3000"/>
              </a:lnSpc>
            </a:pPr>
            <a:r>
              <a:rPr lang="en-US" altLang="zh-TW" sz="2000" b="0" i="0" u="none" strike="noStrike" baseline="0" dirty="0">
                <a:latin typeface="華康棒棒體W5楷注音字" panose="040F0500000000000000" pitchFamily="82" charset="-120"/>
                <a:ea typeface="華康棒棒體W5楷注音字" panose="040F0500000000000000" pitchFamily="82" charset="-120"/>
              </a:rPr>
              <a:t>4.</a:t>
            </a:r>
            <a:r>
              <a:rPr lang="zh-TW" altLang="en-US" sz="2000" b="0" i="0" u="none" strike="noStrike" baseline="0" dirty="0">
                <a:latin typeface="華康棒棒體W5楷注音字" panose="040F0500000000000000" pitchFamily="82" charset="-120"/>
                <a:ea typeface="華康棒棒體W5楷注音字" panose="040F0500000000000000" pitchFamily="82" charset="-120"/>
              </a:rPr>
              <a:t>心情低落、生活失去興趣或愉悅感或學習注意力降低的情形持續二週以上未改善，就要尋求心理健康專業人員協助</a:t>
            </a:r>
          </a:p>
          <a:p>
            <a:pPr>
              <a:lnSpc>
                <a:spcPts val="3000"/>
              </a:lnSpc>
            </a:pPr>
            <a:r>
              <a:rPr lang="en-US" altLang="zh-TW" sz="2000" b="0" i="0" u="none" strike="noStrike" baseline="0" dirty="0">
                <a:latin typeface="華康棒棒體W5楷注音字" panose="040F0500000000000000" pitchFamily="82" charset="-120"/>
                <a:ea typeface="華康棒棒體W5楷注音字" panose="040F0500000000000000" pitchFamily="82" charset="-120"/>
              </a:rPr>
              <a:t>5.</a:t>
            </a:r>
            <a:r>
              <a:rPr lang="zh-TW" altLang="en-US" sz="2000" b="0" i="0" u="none" strike="noStrike" baseline="0" dirty="0">
                <a:latin typeface="華康棒棒體W5楷注音字" panose="040F0500000000000000" pitchFamily="82" charset="-120"/>
                <a:ea typeface="華康棒棒體W5楷注音字" panose="040F0500000000000000" pitchFamily="82" charset="-120"/>
              </a:rPr>
              <a:t>憂鬱是心理困擾，但是不會影響正常的食慾和睡眠狀況</a:t>
            </a:r>
          </a:p>
        </p:txBody>
      </p:sp>
      <p:pic>
        <p:nvPicPr>
          <p:cNvPr id="5" name="圖片 4">
            <a:hlinkClick r:id="rId8" action="ppaction://hlinksldjump"/>
            <a:extLst>
              <a:ext uri="{FF2B5EF4-FFF2-40B4-BE49-F238E27FC236}">
                <a16:creationId xmlns:a16="http://schemas.microsoft.com/office/drawing/2014/main" id="{883F4CBF-823E-9E3D-C476-2C0C7113C529}"/>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192249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02297" y="778045"/>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288315" y="1728460"/>
            <a:ext cx="7872566" cy="444674"/>
          </a:xfrm>
          <a:prstGeom prst="rect">
            <a:avLst/>
          </a:prstGeom>
          <a:noFill/>
        </p:spPr>
        <p:txBody>
          <a:bodyPr wrap="square">
            <a:sp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mn-cs"/>
              </a:rPr>
              <a:t>想想看下面的題目，跟大家分享吧</a:t>
            </a:r>
          </a:p>
        </p:txBody>
      </p:sp>
      <p:sp>
        <p:nvSpPr>
          <p:cNvPr id="11" name="文字方塊 10">
            <a:extLst>
              <a:ext uri="{FF2B5EF4-FFF2-40B4-BE49-F238E27FC236}">
                <a16:creationId xmlns:a16="http://schemas.microsoft.com/office/drawing/2014/main" id="{D9DD4F76-0AA7-EAD0-3489-13E94787D2F0}"/>
              </a:ext>
            </a:extLst>
          </p:cNvPr>
          <p:cNvSpPr txBox="1"/>
          <p:nvPr/>
        </p:nvSpPr>
        <p:spPr>
          <a:xfrm>
            <a:off x="288315" y="2215278"/>
            <a:ext cx="9055190" cy="3785652"/>
          </a:xfrm>
          <a:prstGeom prst="rect">
            <a:avLst/>
          </a:prstGeom>
          <a:noFill/>
        </p:spPr>
        <p:txBody>
          <a:bodyPr wrap="square">
            <a:spAutoFit/>
          </a:bodyPr>
          <a:lstStyle/>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1.</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你覺得很健康、身體很好嗎？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2.</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你覺得精力充沛嗎？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3.</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你感到難過嗎？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4.</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你感到寂寞嗎？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5.</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你有足夠的時間給自己嗎？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6.</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你能在空閒時間做自己想做的事情嗎？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7.</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你的父母或主要照顧者有公平地對待你嗎？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8.</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你有時間和朋友在一起嗎？</a:t>
            </a: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9.</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你在學校過得愉快嗎？</a:t>
            </a:r>
            <a:endParaRPr lang="en-US" altLang="zh-TW" sz="2400" b="0" i="0" u="none" strike="noStrike" baseline="0" dirty="0">
              <a:latin typeface="華康棒棒體W5楷注音字" panose="040F0500000000000000" pitchFamily="82" charset="-120"/>
              <a:ea typeface="華康棒棒體W5楷注音字" panose="040F0500000000000000" pitchFamily="82" charset="-120"/>
            </a:endParaRPr>
          </a:p>
          <a:p>
            <a:r>
              <a:rPr lang="en-US" altLang="zh-TW" sz="2400" b="0" i="0" u="none" strike="noStrike" baseline="0" dirty="0">
                <a:latin typeface="華康棒棒體W5楷注音字" panose="040F0500000000000000" pitchFamily="82" charset="-120"/>
                <a:ea typeface="華康棒棒體W5楷注音字" panose="040F0500000000000000" pitchFamily="82" charset="-120"/>
              </a:rPr>
              <a:t>10.</a:t>
            </a:r>
            <a:r>
              <a:rPr lang="zh-TW" altLang="en-US" sz="2400" b="0" i="0" u="none" strike="noStrike" baseline="0" dirty="0">
                <a:latin typeface="華康棒棒體W5楷注音字" panose="040F0500000000000000" pitchFamily="82" charset="-120"/>
                <a:ea typeface="華康棒棒體W5楷注音字" panose="040F0500000000000000" pitchFamily="82" charset="-120"/>
              </a:rPr>
              <a:t>你在學校學習能夠專心嗎？</a:t>
            </a:r>
          </a:p>
        </p:txBody>
      </p:sp>
      <p:sp>
        <p:nvSpPr>
          <p:cNvPr id="14" name="文字方塊 13">
            <a:extLst>
              <a:ext uri="{FF2B5EF4-FFF2-40B4-BE49-F238E27FC236}">
                <a16:creationId xmlns:a16="http://schemas.microsoft.com/office/drawing/2014/main" id="{19E2A061-849C-8B40-A7B4-E4872BC7363F}"/>
              </a:ext>
            </a:extLst>
          </p:cNvPr>
          <p:cNvSpPr txBox="1"/>
          <p:nvPr/>
        </p:nvSpPr>
        <p:spPr>
          <a:xfrm>
            <a:off x="7344203" y="857070"/>
            <a:ext cx="4852500" cy="2964401"/>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3200" dirty="0">
                <a:solidFill>
                  <a:srgbClr val="FF0000"/>
                </a:solidFill>
                <a:latin typeface="華康棒棒體W5楷注音字" panose="040F0500000000000000" pitchFamily="82" charset="-120"/>
                <a:ea typeface="華康棒棒體W5楷注音字" panose="040F0500000000000000" pitchFamily="82" charset="-120"/>
              </a:rPr>
              <a:t>如果你經常覺得不快樂時，請你一定要馬上告訴老師跟家人唷！</a:t>
            </a:r>
            <a:endParaRPr kumimoji="0" lang="zh-TW" altLang="en-US" sz="3200" b="0" i="0" u="none" strike="noStrike" kern="1200" cap="none" spc="0" normalizeH="0" baseline="0" noProof="0" dirty="0">
              <a:ln>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mn-cs"/>
            </a:endParaRPr>
          </a:p>
        </p:txBody>
      </p:sp>
      <p:pic>
        <p:nvPicPr>
          <p:cNvPr id="5" name="圖片 4">
            <a:hlinkClick r:id="rId6" action="ppaction://hlinksldjump"/>
            <a:extLst>
              <a:ext uri="{FF2B5EF4-FFF2-40B4-BE49-F238E27FC236}">
                <a16:creationId xmlns:a16="http://schemas.microsoft.com/office/drawing/2014/main" id="{F55AA039-7485-84C9-E39E-180B1F731C0D}"/>
              </a:ext>
            </a:extLst>
          </p:cNvPr>
          <p:cNvPicPr>
            <a:picLocks noChangeAspect="1"/>
          </p:cNvPicPr>
          <p:nvPr/>
        </p:nvPicPr>
        <p:blipFill>
          <a:blip r:embed="rId7"/>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2603450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172116" y="8203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pic>
        <p:nvPicPr>
          <p:cNvPr id="10" name="圖片 9">
            <a:hlinkClick r:id="rId6"/>
            <a:extLst>
              <a:ext uri="{FF2B5EF4-FFF2-40B4-BE49-F238E27FC236}">
                <a16:creationId xmlns:a16="http://schemas.microsoft.com/office/drawing/2014/main" id="{96952F58-97AC-B79B-2861-75FDC46724D4}"/>
              </a:ext>
            </a:extLst>
          </p:cNvPr>
          <p:cNvPicPr>
            <a:picLocks noChangeAspect="1"/>
          </p:cNvPicPr>
          <p:nvPr/>
        </p:nvPicPr>
        <p:blipFill>
          <a:blip r:embed="rId7"/>
          <a:stretch>
            <a:fillRect/>
          </a:stretch>
        </p:blipFill>
        <p:spPr>
          <a:xfrm>
            <a:off x="367619" y="1956248"/>
            <a:ext cx="5588000" cy="3143250"/>
          </a:xfrm>
          <a:prstGeom prst="rect">
            <a:avLst/>
          </a:prstGeom>
        </p:spPr>
      </p:pic>
      <p:sp>
        <p:nvSpPr>
          <p:cNvPr id="15" name="文字方塊 14">
            <a:extLst>
              <a:ext uri="{FF2B5EF4-FFF2-40B4-BE49-F238E27FC236}">
                <a16:creationId xmlns:a16="http://schemas.microsoft.com/office/drawing/2014/main" id="{6CA3C801-E8A6-FAD5-15CB-892817BFE4BD}"/>
              </a:ext>
            </a:extLst>
          </p:cNvPr>
          <p:cNvSpPr txBox="1"/>
          <p:nvPr/>
        </p:nvSpPr>
        <p:spPr>
          <a:xfrm>
            <a:off x="6236383" y="2019022"/>
            <a:ext cx="5729663" cy="3898055"/>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a:ln>
                  <a:noFill/>
                </a:ln>
                <a:solidFill>
                  <a:srgbClr val="002060"/>
                </a:solidFill>
                <a:effectLst/>
                <a:uLnTx/>
                <a:uFillTx/>
                <a:latin typeface="華康棒棒體W5楷注音字" panose="040F0500000000000000" pitchFamily="82" charset="-120"/>
                <a:ea typeface="華康棒棒體W5楷注音字" panose="040F0500000000000000" pitchFamily="82" charset="-120"/>
                <a:cs typeface="+mn-cs"/>
              </a:rPr>
              <a:t>每個人都有優點</a:t>
            </a:r>
            <a:r>
              <a:rPr kumimoji="0" lang="zh-TW" altLang="en-US" sz="2800" b="0" i="0" u="none" strike="noStrike" kern="1200" cap="none" spc="0" normalizeH="0" baseline="0" noProof="0" dirty="0">
                <a:ln>
                  <a:noFill/>
                </a:ln>
                <a:solidFill>
                  <a:srgbClr val="002060"/>
                </a:solidFill>
                <a:effectLst/>
                <a:uLnTx/>
                <a:uFillTx/>
                <a:latin typeface="華康棒棒體W5楷破音字3" panose="040F0500000000000000" pitchFamily="82" charset="-120"/>
                <a:ea typeface="華康棒棒體W5楷破音字3" panose="040F0500000000000000" pitchFamily="82" charset="-120"/>
              </a:rPr>
              <a:t>和</a:t>
            </a:r>
            <a:r>
              <a:rPr kumimoji="0" lang="zh-TW" altLang="en-US" sz="2800" b="0" i="0" u="none" strike="noStrike" kern="1200" cap="none" spc="0" normalizeH="0" baseline="0" noProof="0" dirty="0">
                <a:ln>
                  <a:noFill/>
                </a:ln>
                <a:solidFill>
                  <a:srgbClr val="002060"/>
                </a:solidFill>
                <a:effectLst/>
                <a:uLnTx/>
                <a:uFillTx/>
                <a:latin typeface="華康棒棒體W5楷注音字" panose="040F0500000000000000" pitchFamily="82" charset="-120"/>
                <a:ea typeface="華康棒棒體W5楷注音字" panose="040F0500000000000000" pitchFamily="82" charset="-120"/>
                <a:cs typeface="+mn-cs"/>
              </a:rPr>
              <a:t>缺點，請大家多放大他人的優點、縮小缺點</a:t>
            </a:r>
            <a:endParaRPr kumimoji="0" lang="en-US" altLang="zh-TW" sz="2800" b="0" i="0" u="none" strike="noStrike" kern="1200" cap="none" spc="0" normalizeH="0" baseline="0" noProof="0" dirty="0">
              <a:ln>
                <a:noFill/>
              </a:ln>
              <a:solidFill>
                <a:srgbClr val="002060"/>
              </a:solidFill>
              <a:effectLst/>
              <a:uLnTx/>
              <a:uFillTx/>
              <a:latin typeface="華康棒棒體W5楷注音字" panose="040F0500000000000000" pitchFamily="82" charset="-120"/>
              <a:ea typeface="華康棒棒體W5楷注音字" panose="040F0500000000000000" pitchFamily="82" charset="-120"/>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2800" dirty="0">
                <a:solidFill>
                  <a:srgbClr val="FF0000"/>
                </a:solidFill>
                <a:latin typeface="華康棒棒體W5楷注音字" panose="040F0500000000000000" pitchFamily="82" charset="-120"/>
                <a:ea typeface="華康棒棒體W5楷注音字" panose="040F0500000000000000" pitchFamily="82" charset="-120"/>
              </a:rPr>
              <a:t>多看見自己以及他人的好！能夠增進</a:t>
            </a:r>
            <a:r>
              <a:rPr lang="zh-TW" altLang="en-US" sz="2800" dirty="0">
                <a:solidFill>
                  <a:srgbClr val="FF0000"/>
                </a:solidFill>
                <a:latin typeface="華康棒棒體W5楷破音字3" panose="040F0500000000000000" pitchFamily="82" charset="-120"/>
                <a:ea typeface="華康棒棒體W5楷破音字3" panose="040F0500000000000000" pitchFamily="82" charset="-120"/>
              </a:rPr>
              <a:t>和</a:t>
            </a:r>
            <a:r>
              <a:rPr lang="zh-TW" altLang="en-US" sz="2800" dirty="0">
                <a:solidFill>
                  <a:srgbClr val="FF0000"/>
                </a:solidFill>
                <a:latin typeface="華康棒棒體W5楷注音字" panose="040F0500000000000000" pitchFamily="82" charset="-120"/>
                <a:ea typeface="華康棒棒體W5楷注音字" panose="040F0500000000000000" pitchFamily="82" charset="-120"/>
              </a:rPr>
              <a:t>同學之間的正向關係喔！</a:t>
            </a:r>
            <a:endParaRPr kumimoji="0" lang="zh-TW" altLang="en-US" sz="2800" b="0" i="0" u="none" strike="noStrike" kern="1200" cap="none" spc="0" normalizeH="0" baseline="0" noProof="0" dirty="0">
              <a:ln>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mn-cs"/>
            </a:endParaRPr>
          </a:p>
        </p:txBody>
      </p:sp>
      <p:sp>
        <p:nvSpPr>
          <p:cNvPr id="17" name="文字方塊 16">
            <a:hlinkClick r:id="rId6"/>
            <a:extLst>
              <a:ext uri="{FF2B5EF4-FFF2-40B4-BE49-F238E27FC236}">
                <a16:creationId xmlns:a16="http://schemas.microsoft.com/office/drawing/2014/main" id="{41ADD059-BA78-57B7-C81F-C3EEBEA198B2}"/>
              </a:ext>
            </a:extLst>
          </p:cNvPr>
          <p:cNvSpPr txBox="1"/>
          <p:nvPr/>
        </p:nvSpPr>
        <p:spPr>
          <a:xfrm>
            <a:off x="225954" y="5391335"/>
            <a:ext cx="6109854" cy="646331"/>
          </a:xfrm>
          <a:prstGeom prst="rect">
            <a:avLst/>
          </a:prstGeom>
          <a:noFill/>
        </p:spPr>
        <p:txBody>
          <a:bodyPr wrap="square">
            <a:spAutoFit/>
          </a:bodyPr>
          <a:lstStyle/>
          <a:p>
            <a:r>
              <a:rPr lang="zh-TW" altLang="en-US" dirty="0">
                <a:latin typeface="華康棒棒體W5楷注音字" panose="040F0500000000000000" pitchFamily="82" charset="-120"/>
                <a:ea typeface="華康棒棒體W5楷注音字" panose="040F0500000000000000" pitchFamily="82" charset="-120"/>
                <a:hlinkClick r:id="rId6"/>
              </a:rPr>
              <a:t>心靈環保兒童生活教育動畫</a:t>
            </a:r>
            <a:endParaRPr lang="en-US" altLang="zh-TW" dirty="0">
              <a:latin typeface="華康棒棒體W5楷注音字" panose="040F0500000000000000" pitchFamily="82" charset="-120"/>
              <a:ea typeface="華康棒棒體W5楷注音字" panose="040F0500000000000000" pitchFamily="82" charset="-120"/>
              <a:hlinkClick r:id="rId6"/>
            </a:endParaRPr>
          </a:p>
          <a:p>
            <a:r>
              <a:rPr lang="en-US" altLang="zh-TW" dirty="0">
                <a:latin typeface="華康棒棒體W5楷注音字" panose="040F0500000000000000" pitchFamily="82" charset="-120"/>
                <a:ea typeface="華康棒棒體W5楷注音字" panose="040F0500000000000000" pitchFamily="82" charset="-120"/>
                <a:hlinkClick r:id="rId6"/>
              </a:rPr>
              <a:t>2-11 </a:t>
            </a:r>
            <a:r>
              <a:rPr lang="zh-TW" altLang="en-US" dirty="0">
                <a:latin typeface="華康棒棒體W5楷注音字" panose="040F0500000000000000" pitchFamily="82" charset="-120"/>
                <a:ea typeface="華康棒棒體W5楷注音字" panose="040F0500000000000000" pitchFamily="82" charset="-120"/>
                <a:hlinkClick r:id="rId6"/>
              </a:rPr>
              <a:t>看見你的好</a:t>
            </a:r>
            <a:r>
              <a:rPr lang="en-US" altLang="zh-TW" dirty="0">
                <a:latin typeface="華康棒棒體W5楷注音字" panose="040F0500000000000000" pitchFamily="82" charset="-120"/>
                <a:ea typeface="華康棒棒體W5楷注音字" panose="040F0500000000000000" pitchFamily="82" charset="-120"/>
                <a:hlinkClick r:id="rId6"/>
              </a:rPr>
              <a:t>https://</a:t>
            </a:r>
            <a:r>
              <a:rPr lang="en-US" altLang="zh-TW" dirty="0" err="1">
                <a:latin typeface="華康棒棒體W5楷注音字" panose="040F0500000000000000" pitchFamily="82" charset="-120"/>
                <a:ea typeface="華康棒棒體W5楷注音字" panose="040F0500000000000000" pitchFamily="82" charset="-120"/>
                <a:hlinkClick r:id="rId6"/>
              </a:rPr>
              <a:t>reurl.cc</a:t>
            </a:r>
            <a:r>
              <a:rPr lang="en-US" altLang="zh-TW" dirty="0">
                <a:latin typeface="華康棒棒體W5楷注音字" panose="040F0500000000000000" pitchFamily="82" charset="-120"/>
                <a:ea typeface="華康棒棒體W5楷注音字" panose="040F0500000000000000" pitchFamily="82" charset="-120"/>
                <a:hlinkClick r:id="rId6"/>
              </a:rPr>
              <a:t>/</a:t>
            </a:r>
            <a:r>
              <a:rPr lang="en-US" altLang="zh-TW" dirty="0" err="1">
                <a:latin typeface="華康棒棒體W5楷注音字" panose="040F0500000000000000" pitchFamily="82" charset="-120"/>
                <a:ea typeface="華康棒棒體W5楷注音字" panose="040F0500000000000000" pitchFamily="82" charset="-120"/>
                <a:hlinkClick r:id="rId6"/>
              </a:rPr>
              <a:t>aarOL9</a:t>
            </a:r>
            <a:endParaRPr lang="zh-TW" altLang="en-US" dirty="0">
              <a:latin typeface="華康棒棒體W5楷注音字" panose="040F0500000000000000" pitchFamily="82" charset="-120"/>
              <a:ea typeface="華康棒棒體W5楷注音字" panose="040F0500000000000000" pitchFamily="82" charset="-120"/>
            </a:endParaRPr>
          </a:p>
        </p:txBody>
      </p:sp>
      <p:pic>
        <p:nvPicPr>
          <p:cNvPr id="5" name="圖片 4">
            <a:hlinkClick r:id="rId8" action="ppaction://hlinksldjump"/>
            <a:extLst>
              <a:ext uri="{FF2B5EF4-FFF2-40B4-BE49-F238E27FC236}">
                <a16:creationId xmlns:a16="http://schemas.microsoft.com/office/drawing/2014/main" id="{E7FE7B93-4134-F9B0-B0AB-4E95A402508F}"/>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3028136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888794843"/>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886420"/>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性教育宣導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386668" y="5350676"/>
            <a:ext cx="5817075"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小黑啤</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迎成年</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華語</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｜你們別這樣！他不喜歡被碰觸身體！［花蓮</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成年禮</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身體自主權］小黑啤玩臺灣</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https://</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reurl.cc</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6"/>
              </a:rPr>
              <a:t>7jXGvy</a:t>
            </a:r>
            <a:endPar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endParaRPr>
          </a:p>
        </p:txBody>
      </p:sp>
      <p:pic>
        <p:nvPicPr>
          <p:cNvPr id="4098" name="Picture 2" descr="小黑啤-迎成年【華語】｜你們別這樣！他不喜歡被碰觸身體！［花蓮×成年禮×身體自主權］小黑啤玩臺灣EP04 BEERU Kids - YouTube">
            <a:hlinkClick r:id="rId6"/>
            <a:extLst>
              <a:ext uri="{FF2B5EF4-FFF2-40B4-BE49-F238E27FC236}">
                <a16:creationId xmlns:a16="http://schemas.microsoft.com/office/drawing/2014/main" id="{855E3855-B390-3FFA-3885-31EC4E58B9A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5728" y="1970868"/>
            <a:ext cx="5860271" cy="3296403"/>
          </a:xfrm>
          <a:prstGeom prst="rect">
            <a:avLst/>
          </a:prstGeom>
          <a:noFill/>
          <a:extLst>
            <a:ext uri="{909E8E84-426E-40DD-AFC4-6F175D3DCCD1}">
              <a14:hiddenFill xmlns:a14="http://schemas.microsoft.com/office/drawing/2010/main">
                <a:solidFill>
                  <a:srgbClr val="FFFFFF"/>
                </a:solidFill>
              </a14:hiddenFill>
            </a:ext>
          </a:extLst>
        </p:spPr>
      </p:pic>
      <p:sp>
        <p:nvSpPr>
          <p:cNvPr id="10" name="文字方塊 9">
            <a:extLst>
              <a:ext uri="{FF2B5EF4-FFF2-40B4-BE49-F238E27FC236}">
                <a16:creationId xmlns:a16="http://schemas.microsoft.com/office/drawing/2014/main" id="{B08F4BA2-7B29-AB1D-4423-488D662D6364}"/>
              </a:ext>
            </a:extLst>
          </p:cNvPr>
          <p:cNvSpPr txBox="1"/>
          <p:nvPr/>
        </p:nvSpPr>
        <p:spPr>
          <a:xfrm>
            <a:off x="6354040" y="1941101"/>
            <a:ext cx="5788491" cy="3908378"/>
          </a:xfrm>
          <a:prstGeom prst="rect">
            <a:avLst/>
          </a:prstGeom>
          <a:noFill/>
        </p:spPr>
        <p:txBody>
          <a:bodyPr wrap="square">
            <a:spAutoFit/>
          </a:bodyPr>
          <a:lstStyle/>
          <a:p>
            <a:pPr algn="l" latinLnBrk="0">
              <a:lnSpc>
                <a:spcPct val="150000"/>
              </a:lnSpc>
            </a:pPr>
            <a:r>
              <a:rPr lang="zh-TW" altLang="en-US" sz="2400" b="0" i="0" u="none" strike="noStrike" dirty="0">
                <a:solidFill>
                  <a:srgbClr val="373737"/>
                </a:solidFill>
                <a:effectLst/>
                <a:latin typeface="華康棒棒體W5楷注音字" panose="040F0500000000000000" pitchFamily="82" charset="-120"/>
                <a:ea typeface="華康棒棒體W5楷注音字" panose="040F0500000000000000" pitchFamily="82" charset="-120"/>
              </a:rPr>
              <a:t>三個重要的身體自主權觀念：</a:t>
            </a:r>
          </a:p>
          <a:p>
            <a:pPr algn="l" latinLnBrk="0">
              <a:lnSpc>
                <a:spcPct val="150000"/>
              </a:lnSpc>
              <a:buFont typeface="+mj-lt"/>
              <a:buAutoNum type="arabicPeriod"/>
            </a:pPr>
            <a:r>
              <a:rPr lang="zh-TW" altLang="en-US"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我們都有權利在和他人相處時感到「安全」</a:t>
            </a:r>
          </a:p>
          <a:p>
            <a:pPr algn="l" latinLnBrk="0">
              <a:lnSpc>
                <a:spcPct val="150000"/>
              </a:lnSpc>
              <a:buFont typeface="+mj-lt"/>
              <a:buAutoNum type="arabicPeriod"/>
            </a:pPr>
            <a:r>
              <a:rPr lang="zh-TW" altLang="en-US"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當你感覺不安全 </a:t>
            </a:r>
            <a:r>
              <a:rPr lang="en-US" altLang="zh-TW"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 </a:t>
            </a:r>
            <a:r>
              <a:rPr lang="zh-TW" altLang="en-US"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不確定，你可以說「不要」！</a:t>
            </a:r>
          </a:p>
          <a:p>
            <a:pPr algn="l" latinLnBrk="0">
              <a:lnSpc>
                <a:spcPct val="150000"/>
              </a:lnSpc>
              <a:buFont typeface="+mj-lt"/>
              <a:buAutoNum type="arabicPeriod"/>
            </a:pPr>
            <a:r>
              <a:rPr lang="zh-TW" altLang="en-US"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沒有什麼是不可告人    </a:t>
            </a:r>
            <a:r>
              <a:rPr lang="en-US" altLang="zh-TW"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  </a:t>
            </a:r>
            <a:r>
              <a:rPr lang="zh-TW" altLang="en-US" sz="2400" b="0" i="0" u="none" strike="noStrike" dirty="0">
                <a:solidFill>
                  <a:srgbClr val="FF0000"/>
                </a:solidFill>
                <a:effectLst/>
                <a:latin typeface="華康棒棒體W5楷注音字" panose="040F0500000000000000" pitchFamily="82" charset="-120"/>
                <a:ea typeface="華康棒棒體W5楷注音字" panose="040F0500000000000000" pitchFamily="82" charset="-120"/>
              </a:rPr>
              <a:t>噁心的祕密</a:t>
            </a:r>
          </a:p>
        </p:txBody>
      </p:sp>
      <p:pic>
        <p:nvPicPr>
          <p:cNvPr id="5" name="圖片 4">
            <a:hlinkClick r:id="rId8" action="ppaction://hlinksldjump"/>
            <a:extLst>
              <a:ext uri="{FF2B5EF4-FFF2-40B4-BE49-F238E27FC236}">
                <a16:creationId xmlns:a16="http://schemas.microsoft.com/office/drawing/2014/main" id="{021F95C0-C5FD-BC73-D08E-6324F6950F23}"/>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376782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180266112"/>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grpSp>
        <p:nvGrpSpPr>
          <p:cNvPr id="10" name="群組 9">
            <a:extLst>
              <a:ext uri="{FF2B5EF4-FFF2-40B4-BE49-F238E27FC236}">
                <a16:creationId xmlns:a16="http://schemas.microsoft.com/office/drawing/2014/main" id="{91004587-E84F-B6BE-4C0E-42E8712A0C42}"/>
              </a:ext>
            </a:extLst>
          </p:cNvPr>
          <p:cNvGrpSpPr/>
          <p:nvPr/>
        </p:nvGrpSpPr>
        <p:grpSpPr>
          <a:xfrm>
            <a:off x="239663" y="2018890"/>
            <a:ext cx="1107996" cy="3805237"/>
            <a:chOff x="1218233" y="1457975"/>
            <a:chExt cx="1107996" cy="3805237"/>
          </a:xfrm>
        </p:grpSpPr>
        <p:sp>
          <p:nvSpPr>
            <p:cNvPr id="5" name="矩形: 圓角 4">
              <a:hlinkClick r:id="rId6" action="ppaction://hlinksldjump"/>
              <a:extLst>
                <a:ext uri="{FF2B5EF4-FFF2-40B4-BE49-F238E27FC236}">
                  <a16:creationId xmlns:a16="http://schemas.microsoft.com/office/drawing/2014/main" id="{7A1EAB9E-2D8E-C76B-D6A8-898CF499F185}"/>
                </a:ext>
              </a:extLst>
            </p:cNvPr>
            <p:cNvSpPr/>
            <p:nvPr/>
          </p:nvSpPr>
          <p:spPr>
            <a:xfrm>
              <a:off x="1218233" y="1457975"/>
              <a:ext cx="1107996" cy="3805237"/>
            </a:xfrm>
            <a:prstGeom prst="roundRect">
              <a:avLst>
                <a:gd name="adj" fmla="val 40947"/>
              </a:avLst>
            </a:prstGeom>
            <a:solidFill>
              <a:srgbClr val="FF9999"/>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8" name="文字方塊 7">
              <a:hlinkClick r:id="rId6" action="ppaction://hlinksldjump"/>
              <a:extLst>
                <a:ext uri="{FF2B5EF4-FFF2-40B4-BE49-F238E27FC236}">
                  <a16:creationId xmlns:a16="http://schemas.microsoft.com/office/drawing/2014/main" id="{C6AEDF36-3885-4146-7BAE-8762765E3805}"/>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a:t>
              </a:r>
            </a:p>
          </p:txBody>
        </p:sp>
      </p:grpSp>
      <p:grpSp>
        <p:nvGrpSpPr>
          <p:cNvPr id="11" name="群組 10">
            <a:extLst>
              <a:ext uri="{FF2B5EF4-FFF2-40B4-BE49-F238E27FC236}">
                <a16:creationId xmlns:a16="http://schemas.microsoft.com/office/drawing/2014/main" id="{D95666A4-309D-2C64-1ED8-ABAF81135CCE}"/>
              </a:ext>
            </a:extLst>
          </p:cNvPr>
          <p:cNvGrpSpPr/>
          <p:nvPr/>
        </p:nvGrpSpPr>
        <p:grpSpPr>
          <a:xfrm>
            <a:off x="1568831" y="2018890"/>
            <a:ext cx="1107996" cy="3805237"/>
            <a:chOff x="1218233" y="1457975"/>
            <a:chExt cx="1107996" cy="3805237"/>
          </a:xfrm>
        </p:grpSpPr>
        <p:sp>
          <p:nvSpPr>
            <p:cNvPr id="13" name="矩形: 圓角 12">
              <a:extLst>
                <a:ext uri="{FF2B5EF4-FFF2-40B4-BE49-F238E27FC236}">
                  <a16:creationId xmlns:a16="http://schemas.microsoft.com/office/drawing/2014/main" id="{383EA4E6-B0EB-9CBE-1E28-8422B0079727}"/>
                </a:ext>
              </a:extLst>
            </p:cNvPr>
            <p:cNvSpPr/>
            <p:nvPr/>
          </p:nvSpPr>
          <p:spPr>
            <a:xfrm>
              <a:off x="1218233" y="1457975"/>
              <a:ext cx="1107996" cy="3805237"/>
            </a:xfrm>
            <a:prstGeom prst="roundRect">
              <a:avLst>
                <a:gd name="adj" fmla="val 40947"/>
              </a:avLst>
            </a:prstGeom>
            <a:solidFill>
              <a:srgbClr val="FF5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4" name="文字方塊 13">
              <a:hlinkClick r:id="rId7" action="ppaction://hlinksldjump"/>
              <a:extLst>
                <a:ext uri="{FF2B5EF4-FFF2-40B4-BE49-F238E27FC236}">
                  <a16:creationId xmlns:a16="http://schemas.microsoft.com/office/drawing/2014/main" id="{93802252-ACB5-2769-C5A0-B8C0DF378062}"/>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視力保健</a:t>
              </a:r>
            </a:p>
          </p:txBody>
        </p:sp>
      </p:grpSp>
      <p:grpSp>
        <p:nvGrpSpPr>
          <p:cNvPr id="15" name="群組 14">
            <a:extLst>
              <a:ext uri="{FF2B5EF4-FFF2-40B4-BE49-F238E27FC236}">
                <a16:creationId xmlns:a16="http://schemas.microsoft.com/office/drawing/2014/main" id="{DB34930C-E088-54B0-94DA-01AB5579CBD7}"/>
              </a:ext>
            </a:extLst>
          </p:cNvPr>
          <p:cNvGrpSpPr/>
          <p:nvPr/>
        </p:nvGrpSpPr>
        <p:grpSpPr>
          <a:xfrm>
            <a:off x="2897999" y="2018890"/>
            <a:ext cx="1107996" cy="3805237"/>
            <a:chOff x="1218233" y="1457975"/>
            <a:chExt cx="1107996" cy="3805237"/>
          </a:xfrm>
        </p:grpSpPr>
        <p:sp>
          <p:nvSpPr>
            <p:cNvPr id="16" name="矩形: 圓角 15">
              <a:extLst>
                <a:ext uri="{FF2B5EF4-FFF2-40B4-BE49-F238E27FC236}">
                  <a16:creationId xmlns:a16="http://schemas.microsoft.com/office/drawing/2014/main" id="{7DA1DCC7-1928-0838-2355-523E0D2F7729}"/>
                </a:ext>
              </a:extLst>
            </p:cNvPr>
            <p:cNvSpPr/>
            <p:nvPr/>
          </p:nvSpPr>
          <p:spPr>
            <a:xfrm>
              <a:off x="1218233" y="1457975"/>
              <a:ext cx="1107996" cy="3805237"/>
            </a:xfrm>
            <a:prstGeom prst="roundRect">
              <a:avLst>
                <a:gd name="adj" fmla="val 40947"/>
              </a:avLst>
            </a:prstGeom>
            <a:solidFill>
              <a:srgbClr val="FF66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7" name="文字方塊 16">
              <a:hlinkClick r:id="rId8" action="ppaction://hlinksldjump"/>
              <a:extLst>
                <a:ext uri="{FF2B5EF4-FFF2-40B4-BE49-F238E27FC236}">
                  <a16:creationId xmlns:a16="http://schemas.microsoft.com/office/drawing/2014/main" id="{BC308390-C992-40DB-DBBF-0391084F090F}"/>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口腔保健</a:t>
              </a:r>
            </a:p>
          </p:txBody>
        </p:sp>
      </p:grpSp>
      <p:grpSp>
        <p:nvGrpSpPr>
          <p:cNvPr id="19" name="群組 18">
            <a:extLst>
              <a:ext uri="{FF2B5EF4-FFF2-40B4-BE49-F238E27FC236}">
                <a16:creationId xmlns:a16="http://schemas.microsoft.com/office/drawing/2014/main" id="{ABB836B6-EE4B-3FD5-E7D1-8E859CDF382A}"/>
              </a:ext>
            </a:extLst>
          </p:cNvPr>
          <p:cNvGrpSpPr/>
          <p:nvPr/>
        </p:nvGrpSpPr>
        <p:grpSpPr>
          <a:xfrm>
            <a:off x="4227167" y="2018890"/>
            <a:ext cx="1107996" cy="3805237"/>
            <a:chOff x="1218233" y="1457975"/>
            <a:chExt cx="1107996" cy="3805237"/>
          </a:xfrm>
        </p:grpSpPr>
        <p:sp>
          <p:nvSpPr>
            <p:cNvPr id="20" name="矩形: 圓角 19">
              <a:extLst>
                <a:ext uri="{FF2B5EF4-FFF2-40B4-BE49-F238E27FC236}">
                  <a16:creationId xmlns:a16="http://schemas.microsoft.com/office/drawing/2014/main" id="{0194BE16-DFDE-5DB1-749E-68DDB55B2BFB}"/>
                </a:ext>
              </a:extLst>
            </p:cNvPr>
            <p:cNvSpPr/>
            <p:nvPr/>
          </p:nvSpPr>
          <p:spPr>
            <a:xfrm>
              <a:off x="1218233" y="1457975"/>
              <a:ext cx="1107996" cy="3805237"/>
            </a:xfrm>
            <a:prstGeom prst="roundRect">
              <a:avLst>
                <a:gd name="adj" fmla="val 40947"/>
              </a:avLst>
            </a:prstGeom>
            <a:solidFill>
              <a:schemeClr val="accent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21" name="文字方塊 20">
              <a:hlinkClick r:id="rId9" action="ppaction://hlinksldjump"/>
              <a:extLst>
                <a:ext uri="{FF2B5EF4-FFF2-40B4-BE49-F238E27FC236}">
                  <a16:creationId xmlns:a16="http://schemas.microsoft.com/office/drawing/2014/main" id="{8049B431-C156-2BA6-F284-1E7962DD7CC4}"/>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健康體位</a:t>
              </a:r>
              <a:endParaRPr lang="en-US" altLang="zh-TW"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endParaRPr>
            </a:p>
          </p:txBody>
        </p:sp>
      </p:grpSp>
      <p:grpSp>
        <p:nvGrpSpPr>
          <p:cNvPr id="24" name="群組 23">
            <a:extLst>
              <a:ext uri="{FF2B5EF4-FFF2-40B4-BE49-F238E27FC236}">
                <a16:creationId xmlns:a16="http://schemas.microsoft.com/office/drawing/2014/main" id="{F0F9BD12-8A3A-D9F0-1DE3-1DDEEF8C150B}"/>
              </a:ext>
            </a:extLst>
          </p:cNvPr>
          <p:cNvGrpSpPr/>
          <p:nvPr/>
        </p:nvGrpSpPr>
        <p:grpSpPr>
          <a:xfrm>
            <a:off x="5556335" y="2018890"/>
            <a:ext cx="1107996" cy="3805237"/>
            <a:chOff x="1218233" y="1457975"/>
            <a:chExt cx="1107996" cy="3805237"/>
          </a:xfrm>
        </p:grpSpPr>
        <p:sp>
          <p:nvSpPr>
            <p:cNvPr id="25" name="矩形: 圓角 24">
              <a:extLst>
                <a:ext uri="{FF2B5EF4-FFF2-40B4-BE49-F238E27FC236}">
                  <a16:creationId xmlns:a16="http://schemas.microsoft.com/office/drawing/2014/main" id="{62DC9E98-A6FD-530B-4601-90874C454977}"/>
                </a:ext>
              </a:extLst>
            </p:cNvPr>
            <p:cNvSpPr/>
            <p:nvPr/>
          </p:nvSpPr>
          <p:spPr>
            <a:xfrm>
              <a:off x="1218233" y="1457975"/>
              <a:ext cx="1107996" cy="3805237"/>
            </a:xfrm>
            <a:prstGeom prst="roundRect">
              <a:avLst>
                <a:gd name="adj" fmla="val 40947"/>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26" name="文字方塊 25">
              <a:hlinkClick r:id="rId10" action="ppaction://hlinksldjump"/>
              <a:extLst>
                <a:ext uri="{FF2B5EF4-FFF2-40B4-BE49-F238E27FC236}">
                  <a16:creationId xmlns:a16="http://schemas.microsoft.com/office/drawing/2014/main" id="{C6C2272A-B59C-ACE5-885F-7ED50ABBAD25}"/>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smtClean="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菸檳防</a:t>
              </a: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制</a:t>
              </a:r>
            </a:p>
          </p:txBody>
        </p:sp>
      </p:grpSp>
      <p:grpSp>
        <p:nvGrpSpPr>
          <p:cNvPr id="27" name="群組 26">
            <a:extLst>
              <a:ext uri="{FF2B5EF4-FFF2-40B4-BE49-F238E27FC236}">
                <a16:creationId xmlns:a16="http://schemas.microsoft.com/office/drawing/2014/main" id="{A606B392-BA98-21B3-838E-2E49BFF5C558}"/>
              </a:ext>
            </a:extLst>
          </p:cNvPr>
          <p:cNvGrpSpPr/>
          <p:nvPr/>
        </p:nvGrpSpPr>
        <p:grpSpPr>
          <a:xfrm>
            <a:off x="6885503" y="2018890"/>
            <a:ext cx="1107996" cy="3805237"/>
            <a:chOff x="1218233" y="1457975"/>
            <a:chExt cx="1107996" cy="3805237"/>
          </a:xfrm>
        </p:grpSpPr>
        <p:sp>
          <p:nvSpPr>
            <p:cNvPr id="28" name="矩形: 圓角 27">
              <a:extLst>
                <a:ext uri="{FF2B5EF4-FFF2-40B4-BE49-F238E27FC236}">
                  <a16:creationId xmlns:a16="http://schemas.microsoft.com/office/drawing/2014/main" id="{01AF0AD6-5AAD-4A22-E813-B4E0084701C1}"/>
                </a:ext>
              </a:extLst>
            </p:cNvPr>
            <p:cNvSpPr/>
            <p:nvPr/>
          </p:nvSpPr>
          <p:spPr>
            <a:xfrm>
              <a:off x="1218233" y="1457975"/>
              <a:ext cx="1107996" cy="3805237"/>
            </a:xfrm>
            <a:prstGeom prst="roundRect">
              <a:avLst>
                <a:gd name="adj" fmla="val 40947"/>
              </a:avLst>
            </a:prstGeom>
            <a:solidFill>
              <a:srgbClr val="00B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31" name="文字方塊 30">
              <a:hlinkClick r:id="rId11" action="ppaction://hlinksldjump"/>
              <a:extLst>
                <a:ext uri="{FF2B5EF4-FFF2-40B4-BE49-F238E27FC236}">
                  <a16:creationId xmlns:a16="http://schemas.microsoft.com/office/drawing/2014/main" id="{57B6A03A-F711-9EC2-A803-82E8D9AAC77B}"/>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正向心理</a:t>
              </a:r>
            </a:p>
          </p:txBody>
        </p:sp>
      </p:grpSp>
      <p:grpSp>
        <p:nvGrpSpPr>
          <p:cNvPr id="1024" name="群組 1023">
            <a:extLst>
              <a:ext uri="{FF2B5EF4-FFF2-40B4-BE49-F238E27FC236}">
                <a16:creationId xmlns:a16="http://schemas.microsoft.com/office/drawing/2014/main" id="{281C07AA-F90C-BEA0-5133-0CFD58A478F8}"/>
              </a:ext>
            </a:extLst>
          </p:cNvPr>
          <p:cNvGrpSpPr/>
          <p:nvPr/>
        </p:nvGrpSpPr>
        <p:grpSpPr>
          <a:xfrm>
            <a:off x="8214671" y="2018890"/>
            <a:ext cx="1107996" cy="3805237"/>
            <a:chOff x="1218233" y="1457975"/>
            <a:chExt cx="1107996" cy="3805237"/>
          </a:xfrm>
        </p:grpSpPr>
        <p:sp>
          <p:nvSpPr>
            <p:cNvPr id="1025" name="矩形: 圓角 1024">
              <a:extLst>
                <a:ext uri="{FF2B5EF4-FFF2-40B4-BE49-F238E27FC236}">
                  <a16:creationId xmlns:a16="http://schemas.microsoft.com/office/drawing/2014/main" id="{8D8B21FD-B760-82E5-5EF4-DDC0C3297451}"/>
                </a:ext>
              </a:extLst>
            </p:cNvPr>
            <p:cNvSpPr/>
            <p:nvPr/>
          </p:nvSpPr>
          <p:spPr>
            <a:xfrm>
              <a:off x="1218233" y="1457975"/>
              <a:ext cx="1107996" cy="3805237"/>
            </a:xfrm>
            <a:prstGeom prst="roundRect">
              <a:avLst>
                <a:gd name="adj" fmla="val 40947"/>
              </a:avLst>
            </a:prstGeom>
            <a:solidFill>
              <a:srgbClr val="00B0F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026" name="文字方塊 1025">
              <a:hlinkClick r:id="rId12" action="ppaction://hlinksldjump"/>
              <a:extLst>
                <a:ext uri="{FF2B5EF4-FFF2-40B4-BE49-F238E27FC236}">
                  <a16:creationId xmlns:a16="http://schemas.microsoft.com/office/drawing/2014/main" id="{FC9B3131-B4C6-2778-57BD-366C8F3945CC}"/>
                </a:ext>
              </a:extLst>
            </p:cNvPr>
            <p:cNvSpPr txBox="1"/>
            <p:nvPr/>
          </p:nvSpPr>
          <p:spPr>
            <a:xfrm>
              <a:off x="1218233" y="2067932"/>
              <a:ext cx="1107996" cy="2585323"/>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性教育</a:t>
              </a:r>
            </a:p>
          </p:txBody>
        </p:sp>
      </p:grpSp>
      <p:grpSp>
        <p:nvGrpSpPr>
          <p:cNvPr id="1027" name="群組 1026">
            <a:extLst>
              <a:ext uri="{FF2B5EF4-FFF2-40B4-BE49-F238E27FC236}">
                <a16:creationId xmlns:a16="http://schemas.microsoft.com/office/drawing/2014/main" id="{1F92F513-8128-F7D1-5EF3-9CFEFECB9ADB}"/>
              </a:ext>
            </a:extLst>
          </p:cNvPr>
          <p:cNvGrpSpPr/>
          <p:nvPr/>
        </p:nvGrpSpPr>
        <p:grpSpPr>
          <a:xfrm>
            <a:off x="9543839" y="2018890"/>
            <a:ext cx="1107996" cy="3805237"/>
            <a:chOff x="1218233" y="1457975"/>
            <a:chExt cx="1107996" cy="3805237"/>
          </a:xfrm>
        </p:grpSpPr>
        <p:sp>
          <p:nvSpPr>
            <p:cNvPr id="1029" name="矩形: 圓角 1028">
              <a:extLst>
                <a:ext uri="{FF2B5EF4-FFF2-40B4-BE49-F238E27FC236}">
                  <a16:creationId xmlns:a16="http://schemas.microsoft.com/office/drawing/2014/main" id="{DD75D084-67E2-FA00-8EF6-3FD43DC389A3}"/>
                </a:ext>
              </a:extLst>
            </p:cNvPr>
            <p:cNvSpPr/>
            <p:nvPr/>
          </p:nvSpPr>
          <p:spPr>
            <a:xfrm>
              <a:off x="1218233" y="1457975"/>
              <a:ext cx="1107996" cy="3805237"/>
            </a:xfrm>
            <a:prstGeom prst="roundRect">
              <a:avLst>
                <a:gd name="adj" fmla="val 40947"/>
              </a:avLst>
            </a:prstGeom>
            <a:solidFill>
              <a:srgbClr val="0070C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030" name="文字方塊 1029">
              <a:hlinkClick r:id="rId13" action="ppaction://hlinksldjump"/>
              <a:extLst>
                <a:ext uri="{FF2B5EF4-FFF2-40B4-BE49-F238E27FC236}">
                  <a16:creationId xmlns:a16="http://schemas.microsoft.com/office/drawing/2014/main" id="{F3E2F95B-81C2-16DE-E951-47E76530D6D9}"/>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全民健保</a:t>
              </a:r>
            </a:p>
          </p:txBody>
        </p:sp>
      </p:grpSp>
      <p:grpSp>
        <p:nvGrpSpPr>
          <p:cNvPr id="1031" name="群組 1030">
            <a:extLst>
              <a:ext uri="{FF2B5EF4-FFF2-40B4-BE49-F238E27FC236}">
                <a16:creationId xmlns:a16="http://schemas.microsoft.com/office/drawing/2014/main" id="{57E82AC9-7BED-FF87-6F2B-78D51D12658D}"/>
              </a:ext>
            </a:extLst>
          </p:cNvPr>
          <p:cNvGrpSpPr/>
          <p:nvPr/>
        </p:nvGrpSpPr>
        <p:grpSpPr>
          <a:xfrm>
            <a:off x="10661989" y="2018890"/>
            <a:ext cx="1107996" cy="3805237"/>
            <a:chOff x="1218233" y="1457975"/>
            <a:chExt cx="1107996" cy="3805237"/>
          </a:xfrm>
        </p:grpSpPr>
        <p:sp>
          <p:nvSpPr>
            <p:cNvPr id="1032" name="矩形: 圓角 1031">
              <a:extLst>
                <a:ext uri="{FF2B5EF4-FFF2-40B4-BE49-F238E27FC236}">
                  <a16:creationId xmlns:a16="http://schemas.microsoft.com/office/drawing/2014/main" id="{68C1AA67-6550-96FB-D48D-B9384910FB9A}"/>
                </a:ext>
              </a:extLst>
            </p:cNvPr>
            <p:cNvSpPr/>
            <p:nvPr/>
          </p:nvSpPr>
          <p:spPr>
            <a:xfrm>
              <a:off x="1218233" y="1457975"/>
              <a:ext cx="1107996" cy="3805237"/>
            </a:xfrm>
            <a:prstGeom prst="roundRect">
              <a:avLst>
                <a:gd name="adj" fmla="val 40947"/>
              </a:avLst>
            </a:prstGeom>
            <a:solidFill>
              <a:srgbClr val="7030A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033" name="文字方塊 1032">
              <a:hlinkClick r:id="rId14" action="ppaction://hlinksldjump"/>
              <a:extLst>
                <a:ext uri="{FF2B5EF4-FFF2-40B4-BE49-F238E27FC236}">
                  <a16:creationId xmlns:a16="http://schemas.microsoft.com/office/drawing/2014/main" id="{A591418D-485E-F053-6D59-52B8D7B4E9F7}"/>
                </a:ext>
              </a:extLst>
            </p:cNvPr>
            <p:cNvSpPr txBox="1"/>
            <p:nvPr/>
          </p:nvSpPr>
          <p:spPr>
            <a:xfrm>
              <a:off x="1218233" y="1652433"/>
              <a:ext cx="1107996" cy="3416320"/>
            </a:xfrm>
            <a:prstGeom prst="rect">
              <a:avLst/>
            </a:prstGeom>
            <a:noFill/>
          </p:spPr>
          <p:txBody>
            <a:bodyPr wrap="square" rtlCol="0">
              <a:spAutoFit/>
            </a:bodyPr>
            <a:lstStyle/>
            <a:p>
              <a:pPr algn="ctr"/>
              <a:r>
                <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正確用藥</a:t>
              </a:r>
            </a:p>
          </p:txBody>
        </p:sp>
      </p:grpSp>
      <p:grpSp>
        <p:nvGrpSpPr>
          <p:cNvPr id="1034" name="群組 1033">
            <a:extLst>
              <a:ext uri="{FF2B5EF4-FFF2-40B4-BE49-F238E27FC236}">
                <a16:creationId xmlns:a16="http://schemas.microsoft.com/office/drawing/2014/main" id="{E2A2D73B-D4FC-0B55-DC19-374A249ED883}"/>
              </a:ext>
            </a:extLst>
          </p:cNvPr>
          <p:cNvGrpSpPr/>
          <p:nvPr/>
        </p:nvGrpSpPr>
        <p:grpSpPr>
          <a:xfrm>
            <a:off x="1488061" y="948341"/>
            <a:ext cx="9242744" cy="947076"/>
            <a:chOff x="1209638" y="1080205"/>
            <a:chExt cx="1125185" cy="4183007"/>
          </a:xfrm>
        </p:grpSpPr>
        <p:sp>
          <p:nvSpPr>
            <p:cNvPr id="1035" name="矩形: 圓角 1034">
              <a:extLst>
                <a:ext uri="{FF2B5EF4-FFF2-40B4-BE49-F238E27FC236}">
                  <a16:creationId xmlns:a16="http://schemas.microsoft.com/office/drawing/2014/main" id="{32CCD690-E175-9E47-C632-4F1FFD6AE308}"/>
                </a:ext>
              </a:extLst>
            </p:cNvPr>
            <p:cNvSpPr/>
            <p:nvPr/>
          </p:nvSpPr>
          <p:spPr>
            <a:xfrm>
              <a:off x="1218233" y="1457975"/>
              <a:ext cx="1107996" cy="3805237"/>
            </a:xfrm>
            <a:prstGeom prst="roundRect">
              <a:avLst>
                <a:gd name="adj" fmla="val 40947"/>
              </a:avLst>
            </a:prstGeom>
            <a:solidFill>
              <a:srgbClr val="00808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endParaRPr>
            </a:p>
          </p:txBody>
        </p:sp>
        <p:sp>
          <p:nvSpPr>
            <p:cNvPr id="1036" name="文字方塊 1035">
              <a:extLst>
                <a:ext uri="{FF2B5EF4-FFF2-40B4-BE49-F238E27FC236}">
                  <a16:creationId xmlns:a16="http://schemas.microsoft.com/office/drawing/2014/main" id="{32C4E7E5-7B0C-3C1F-9412-36B120A75488}"/>
                </a:ext>
              </a:extLst>
            </p:cNvPr>
            <p:cNvSpPr txBox="1"/>
            <p:nvPr/>
          </p:nvSpPr>
          <p:spPr>
            <a:xfrm>
              <a:off x="1209638" y="1080205"/>
              <a:ext cx="1125185" cy="4078127"/>
            </a:xfrm>
            <a:prstGeom prst="rect">
              <a:avLst/>
            </a:prstGeom>
            <a:noFill/>
          </p:spPr>
          <p:txBody>
            <a:bodyPr wrap="square" rtlCol="0">
              <a:spAutoFit/>
            </a:bodyPr>
            <a:lstStyle/>
            <a:p>
              <a:pPr algn="ctr"/>
              <a:r>
                <a:rPr lang="zh-TW" altLang="en-US" sz="5400" dirty="0" smtClean="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健康促進七大議題</a:t>
              </a:r>
              <a:endParaRPr lang="zh-TW" altLang="en-US" sz="5400" dirty="0">
                <a:ln w="28575">
                  <a:noFill/>
                </a:ln>
                <a:solidFill>
                  <a:schemeClr val="bg1"/>
                </a:solidFill>
                <a:effectLst>
                  <a:outerShdw blurRad="38100" dist="38100" dir="2700000" algn="tl">
                    <a:srgbClr val="000000">
                      <a:alpha val="43137"/>
                    </a:srgbClr>
                  </a:outerShdw>
                </a:effectLst>
                <a:latin typeface="華康棒棒體W5楷注音字" panose="040F0500000000000000" pitchFamily="82" charset="-120"/>
                <a:ea typeface="華康棒棒體W5楷注音字" panose="040F0500000000000000" pitchFamily="82" charset="-120"/>
                <a:cs typeface="Gen Jyuu Gothic Heavy" panose="020B0702020203020207" pitchFamily="34" charset="-120"/>
              </a:endParaRPr>
            </a:p>
          </p:txBody>
        </p:sp>
      </p:grpSp>
    </p:spTree>
    <p:extLst>
      <p:ext uri="{BB962C8B-B14F-4D97-AF65-F5344CB8AC3E}">
        <p14:creationId xmlns:p14="http://schemas.microsoft.com/office/powerpoint/2010/main" val="56946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886420"/>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性教育宣導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386668" y="5350676"/>
            <a:ext cx="5817075" cy="338554"/>
          </a:xfrm>
          <a:prstGeom prst="rect">
            <a:avLst/>
          </a:prstGeom>
          <a:noFill/>
        </p:spPr>
        <p:txBody>
          <a:bodyPr wrap="square">
            <a:spAutoFit/>
          </a:bodyPr>
          <a:lstStyle/>
          <a:p>
            <a:pPr algn="l"/>
            <a:r>
              <a:rPr lang="zh-TW" altLang="en-US"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身體界線（中文發音）</a:t>
            </a:r>
            <a:r>
              <a:rPr lang="en-US" altLang="zh-TW"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https://</a:t>
            </a:r>
            <a:r>
              <a:rPr lang="en-US" altLang="zh-TW" sz="1600"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reurl.cc</a:t>
            </a:r>
            <a:r>
              <a:rPr lang="en-US" altLang="zh-TW" sz="1600"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en-US" altLang="zh-TW" sz="1600"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RO45Me</a:t>
            </a:r>
            <a:endParaRPr lang="zh-TW" altLang="en-US" sz="1600"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5" name="Picture 4" descr="身體界線（中文發音） - YouTube">
            <a:hlinkClick r:id="rId6"/>
            <a:extLst>
              <a:ext uri="{FF2B5EF4-FFF2-40B4-BE49-F238E27FC236}">
                <a16:creationId xmlns:a16="http://schemas.microsoft.com/office/drawing/2014/main" id="{18095554-AA33-A59F-BD43-5085B860395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8924" y="2023218"/>
            <a:ext cx="5747710" cy="3233087"/>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性別與親密關係-身體界線- YouTube">
            <a:hlinkClick r:id="rId8"/>
            <a:extLst>
              <a:ext uri="{FF2B5EF4-FFF2-40B4-BE49-F238E27FC236}">
                <a16:creationId xmlns:a16="http://schemas.microsoft.com/office/drawing/2014/main" id="{0138EC22-6FF4-12AD-7D79-074D12D28EEA}"/>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14270" b="14492"/>
          <a:stretch/>
        </p:blipFill>
        <p:spPr bwMode="auto">
          <a:xfrm>
            <a:off x="6018677" y="2034038"/>
            <a:ext cx="6051295" cy="3233087"/>
          </a:xfrm>
          <a:prstGeom prst="rect">
            <a:avLst/>
          </a:prstGeom>
          <a:noFill/>
          <a:extLst>
            <a:ext uri="{909E8E84-426E-40DD-AFC4-6F175D3DCCD1}">
              <a14:hiddenFill xmlns:a14="http://schemas.microsoft.com/office/drawing/2010/main">
                <a:solidFill>
                  <a:srgbClr val="FFFFFF"/>
                </a:solidFill>
              </a14:hiddenFill>
            </a:ext>
          </a:extLst>
        </p:spPr>
      </p:pic>
      <p:sp>
        <p:nvSpPr>
          <p:cNvPr id="13" name="文字方塊 12">
            <a:hlinkClick r:id="rId8"/>
            <a:extLst>
              <a:ext uri="{FF2B5EF4-FFF2-40B4-BE49-F238E27FC236}">
                <a16:creationId xmlns:a16="http://schemas.microsoft.com/office/drawing/2014/main" id="{E4763A29-C514-106E-8FA4-3B55301DFBCC}"/>
              </a:ext>
            </a:extLst>
          </p:cNvPr>
          <p:cNvSpPr txBox="1"/>
          <p:nvPr/>
        </p:nvSpPr>
        <p:spPr>
          <a:xfrm>
            <a:off x="5958009" y="5339004"/>
            <a:ext cx="6109854" cy="369332"/>
          </a:xfrm>
          <a:prstGeom prst="rect">
            <a:avLst/>
          </a:prstGeom>
          <a:noFill/>
        </p:spPr>
        <p:txBody>
          <a:bodyPr wrap="square">
            <a:spAutoFit/>
          </a:bodyPr>
          <a:lstStyle/>
          <a:p>
            <a:pPr algn="l"/>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性別與親密關係</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身體界線</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8"/>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8"/>
              </a:rPr>
              <a:t>NGjv7Q</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10" name="圖片 9">
            <a:hlinkClick r:id="rId10" action="ppaction://hlinksldjump"/>
            <a:extLst>
              <a:ext uri="{FF2B5EF4-FFF2-40B4-BE49-F238E27FC236}">
                <a16:creationId xmlns:a16="http://schemas.microsoft.com/office/drawing/2014/main" id="{9F6EF0B4-1C4C-E0CB-F0EE-5BC8B2C3D976}"/>
              </a:ext>
            </a:extLst>
          </p:cNvPr>
          <p:cNvPicPr>
            <a:picLocks noChangeAspect="1"/>
          </p:cNvPicPr>
          <p:nvPr/>
        </p:nvPicPr>
        <p:blipFill>
          <a:blip r:embed="rId11"/>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4283195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2432531878"/>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3134795" y="90939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全民健保宣導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pic>
        <p:nvPicPr>
          <p:cNvPr id="15362" name="Picture 2" descr="臺南健促小超人-全民健保- YouTube">
            <a:extLst>
              <a:ext uri="{FF2B5EF4-FFF2-40B4-BE49-F238E27FC236}">
                <a16:creationId xmlns:a16="http://schemas.microsoft.com/office/drawing/2014/main" id="{605B2798-564F-8EF5-7459-2BE404CD380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504" r="10582" b="9159"/>
          <a:stretch/>
        </p:blipFill>
        <p:spPr bwMode="auto">
          <a:xfrm>
            <a:off x="292044" y="2227684"/>
            <a:ext cx="5422588" cy="3341805"/>
          </a:xfrm>
          <a:prstGeom prst="rect">
            <a:avLst/>
          </a:prstGeom>
          <a:noFill/>
          <a:extLst>
            <a:ext uri="{909E8E84-426E-40DD-AFC4-6F175D3DCCD1}">
              <a14:hiddenFill xmlns:a14="http://schemas.microsoft.com/office/drawing/2010/main">
                <a:solidFill>
                  <a:srgbClr val="FFFFFF"/>
                </a:solidFill>
              </a14:hiddenFill>
            </a:ext>
          </a:extLst>
        </p:spPr>
      </p:pic>
      <p:pic>
        <p:nvPicPr>
          <p:cNvPr id="20" name="圖片 19">
            <a:hlinkClick r:id="rId7"/>
            <a:extLst>
              <a:ext uri="{FF2B5EF4-FFF2-40B4-BE49-F238E27FC236}">
                <a16:creationId xmlns:a16="http://schemas.microsoft.com/office/drawing/2014/main" id="{D8681B79-D4D2-929E-8EF1-D78D6000051C}"/>
              </a:ext>
            </a:extLst>
          </p:cNvPr>
          <p:cNvPicPr>
            <a:picLocks noChangeAspect="1"/>
          </p:cNvPicPr>
          <p:nvPr/>
        </p:nvPicPr>
        <p:blipFill rotWithShape="1">
          <a:blip r:embed="rId8"/>
          <a:srcRect l="14389" t="20930" r="16191" b="5581"/>
          <a:stretch/>
        </p:blipFill>
        <p:spPr>
          <a:xfrm>
            <a:off x="5918120" y="2227684"/>
            <a:ext cx="5817075" cy="3463938"/>
          </a:xfrm>
          <a:prstGeom prst="rect">
            <a:avLst/>
          </a:prstGeom>
        </p:spPr>
      </p:pic>
      <p:sp>
        <p:nvSpPr>
          <p:cNvPr id="23" name="文字方塊 22">
            <a:hlinkClick r:id="rId7"/>
            <a:extLst>
              <a:ext uri="{FF2B5EF4-FFF2-40B4-BE49-F238E27FC236}">
                <a16:creationId xmlns:a16="http://schemas.microsoft.com/office/drawing/2014/main" id="{82859C65-F389-E24E-EF4D-F248E55C8DF3}"/>
              </a:ext>
            </a:extLst>
          </p:cNvPr>
          <p:cNvSpPr txBox="1"/>
          <p:nvPr/>
        </p:nvSpPr>
        <p:spPr>
          <a:xfrm>
            <a:off x="5957500" y="5771701"/>
            <a:ext cx="5817075" cy="338554"/>
          </a:xfrm>
          <a:prstGeom prst="rect">
            <a:avLst/>
          </a:prstGeom>
          <a:noFill/>
        </p:spPr>
        <p:txBody>
          <a:bodyPr wrap="square">
            <a:spAutoFit/>
          </a:bodyPr>
          <a:lstStyle/>
          <a:p>
            <a:r>
              <a:rPr lang="zh-TW" altLang="en-US" sz="1600" dirty="0">
                <a:latin typeface="華康棒棒體W5楷注音字" panose="040F0500000000000000" pitchFamily="82" charset="-120"/>
                <a:ea typeface="華康棒棒體W5楷注音字" panose="040F0500000000000000" pitchFamily="82" charset="-120"/>
                <a:hlinkClick r:id="rId7"/>
              </a:rPr>
              <a:t>兒童健保園地</a:t>
            </a:r>
            <a:r>
              <a:rPr lang="en-US" altLang="zh-TW" sz="1600" dirty="0">
                <a:latin typeface="華康棒棒體W5楷注音字" panose="040F0500000000000000" pitchFamily="82" charset="-120"/>
                <a:ea typeface="華康棒棒體W5楷注音字" panose="040F0500000000000000" pitchFamily="82" charset="-120"/>
                <a:hlinkClick r:id="rId7"/>
              </a:rPr>
              <a:t>-</a:t>
            </a:r>
            <a:r>
              <a:rPr lang="zh-TW" altLang="en-US" sz="1600" dirty="0">
                <a:latin typeface="華康棒棒體W5楷注音字" panose="040F0500000000000000" pitchFamily="82" charset="-120"/>
                <a:ea typeface="華康棒棒體W5楷注音字" panose="040F0500000000000000" pitchFamily="82" charset="-120"/>
                <a:hlinkClick r:id="rId7"/>
              </a:rPr>
              <a:t>生病了怎麼辦</a:t>
            </a:r>
            <a:r>
              <a:rPr lang="en-US" altLang="zh-TW" sz="1600" dirty="0">
                <a:latin typeface="華康棒棒體W5楷注音字" panose="040F0500000000000000" pitchFamily="82" charset="-120"/>
                <a:ea typeface="華康棒棒體W5楷注音字" panose="040F0500000000000000" pitchFamily="82" charset="-120"/>
                <a:hlinkClick r:id="rId7"/>
              </a:rPr>
              <a:t>https://</a:t>
            </a:r>
            <a:r>
              <a:rPr lang="en-US" altLang="zh-TW" sz="1600" dirty="0" err="1">
                <a:latin typeface="華康棒棒體W5楷注音字" panose="040F0500000000000000" pitchFamily="82" charset="-120"/>
                <a:ea typeface="華康棒棒體W5楷注音字" panose="040F0500000000000000" pitchFamily="82" charset="-120"/>
                <a:hlinkClick r:id="rId7"/>
              </a:rPr>
              <a:t>reurl.cc</a:t>
            </a:r>
            <a:r>
              <a:rPr lang="en-US" altLang="zh-TW" sz="1600" dirty="0">
                <a:latin typeface="華康棒棒體W5楷注音字" panose="040F0500000000000000" pitchFamily="82" charset="-120"/>
                <a:ea typeface="華康棒棒體W5楷注音字" panose="040F0500000000000000" pitchFamily="82" charset="-120"/>
                <a:hlinkClick r:id="rId7"/>
              </a:rPr>
              <a:t>/</a:t>
            </a:r>
            <a:r>
              <a:rPr lang="en-US" altLang="zh-TW" sz="1600" dirty="0" err="1">
                <a:latin typeface="華康棒棒體W5楷注音字" panose="040F0500000000000000" pitchFamily="82" charset="-120"/>
                <a:ea typeface="華康棒棒體W5楷注音字" panose="040F0500000000000000" pitchFamily="82" charset="-120"/>
                <a:hlinkClick r:id="rId7"/>
              </a:rPr>
              <a:t>kqdX23</a:t>
            </a:r>
            <a:endParaRPr lang="zh-TW" altLang="en-US" sz="1600" dirty="0">
              <a:latin typeface="華康棒棒體W5楷注音字" panose="040F0500000000000000" pitchFamily="82" charset="-120"/>
              <a:ea typeface="華康棒棒體W5楷注音字" panose="040F0500000000000000" pitchFamily="82" charset="-120"/>
            </a:endParaRPr>
          </a:p>
        </p:txBody>
      </p:sp>
      <p:pic>
        <p:nvPicPr>
          <p:cNvPr id="15368" name="Picture 8" descr="全民健康保險- 维基百科，自由的百科全书">
            <a:extLst>
              <a:ext uri="{FF2B5EF4-FFF2-40B4-BE49-F238E27FC236}">
                <a16:creationId xmlns:a16="http://schemas.microsoft.com/office/drawing/2014/main" id="{FDF1FE95-7A99-275C-8A54-6E4D08B8D38F}"/>
              </a:ext>
            </a:extLst>
          </p:cNvPr>
          <p:cNvPicPr>
            <a:picLocks noChangeAspect="1" noChangeArrowheads="1"/>
          </p:cNvPicPr>
          <p:nvPr/>
        </p:nvPicPr>
        <p:blipFill>
          <a:blip r:embed="rId9" cstate="hqprint">
            <a:extLst>
              <a:ext uri="{28A0092B-C50C-407E-A947-70E740481C1C}">
                <a14:useLocalDpi xmlns:a14="http://schemas.microsoft.com/office/drawing/2010/main" val="0"/>
              </a:ext>
            </a:extLst>
          </a:blip>
          <a:srcRect/>
          <a:stretch>
            <a:fillRect/>
          </a:stretch>
        </p:blipFill>
        <p:spPr bwMode="auto">
          <a:xfrm>
            <a:off x="2010730" y="874711"/>
            <a:ext cx="1124065" cy="1124065"/>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10" action="ppaction://hlinksldjump"/>
            <a:extLst>
              <a:ext uri="{FF2B5EF4-FFF2-40B4-BE49-F238E27FC236}">
                <a16:creationId xmlns:a16="http://schemas.microsoft.com/office/drawing/2014/main" id="{380DF448-7DB1-B520-56EA-2B68246F3C56}"/>
              </a:ext>
            </a:extLst>
          </p:cNvPr>
          <p:cNvPicPr>
            <a:picLocks noChangeAspect="1"/>
          </p:cNvPicPr>
          <p:nvPr/>
        </p:nvPicPr>
        <p:blipFill>
          <a:blip r:embed="rId11"/>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27583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720125" y="900493"/>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用藥正確宣導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5408938" y="4791623"/>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用藥安全宣導教材</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a:t>
            </a: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低年級版</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 https://</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reurl.cc</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7"/>
              </a:rPr>
              <a:t>KXk0nM</a:t>
            </a:r>
            <a:endPar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endParaRPr>
          </a:p>
        </p:txBody>
      </p:sp>
      <p:pic>
        <p:nvPicPr>
          <p:cNvPr id="16386" name="Picture 2" descr="桃園市政府衛生局用藥安全網">
            <a:hlinkClick r:id="rId7"/>
            <a:extLst>
              <a:ext uri="{FF2B5EF4-FFF2-40B4-BE49-F238E27FC236}">
                <a16:creationId xmlns:a16="http://schemas.microsoft.com/office/drawing/2014/main" id="{1F8D709B-9CA1-6C11-9E36-AA12313A4EE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31944" y="2245504"/>
            <a:ext cx="7473273" cy="2406394"/>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descr="衛生署：用藥安全五不原則─阿貴篇(廣告) - YouTube">
            <a:hlinkClick r:id="rId9"/>
            <a:extLst>
              <a:ext uri="{FF2B5EF4-FFF2-40B4-BE49-F238E27FC236}">
                <a16:creationId xmlns:a16="http://schemas.microsoft.com/office/drawing/2014/main" id="{76742666-4704-5857-61AC-9D19478642F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088" y="2073245"/>
            <a:ext cx="3978059" cy="298354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hlinkClick r:id="rId6"/>
            <a:extLst>
              <a:ext uri="{FF2B5EF4-FFF2-40B4-BE49-F238E27FC236}">
                <a16:creationId xmlns:a16="http://schemas.microsoft.com/office/drawing/2014/main" id="{E5AC1555-1861-F44A-63F5-D405DD7FE146}"/>
              </a:ext>
            </a:extLst>
          </p:cNvPr>
          <p:cNvSpPr txBox="1"/>
          <p:nvPr/>
        </p:nvSpPr>
        <p:spPr>
          <a:xfrm>
            <a:off x="367088" y="5290151"/>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9"/>
              </a:rPr>
              <a:t>用藥安全五不原則</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9"/>
              </a:rPr>
              <a:t> https://</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9"/>
              </a:rPr>
              <a:t>reurl.cc</a:t>
            </a:r>
            <a:r>
              <a:rPr kumimoji="0" lang="en-US" altLang="zh-TW"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9"/>
              </a:rPr>
              <a:t>/</a:t>
            </a:r>
            <a:r>
              <a:rPr kumimoji="0" lang="en-US" altLang="zh-TW" sz="1600" b="0" i="0" u="none" strike="noStrike" kern="1200" cap="none" spc="0" normalizeH="0" baseline="0" noProof="0" dirty="0" err="1">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hlinkClick r:id="rId9"/>
              </a:rPr>
              <a:t>LX3AOL</a:t>
            </a:r>
            <a:endParaRPr kumimoji="0" lang="zh-TW" altLang="en-US" sz="1600" b="0" i="0" u="none" strike="noStrike" kern="1200" cap="none" spc="0" normalizeH="0" baseline="0" noProof="0" dirty="0">
              <a:ln>
                <a:noFill/>
              </a:ln>
              <a:solidFill>
                <a:prstClr val="black"/>
              </a:solidFill>
              <a:effectLst/>
              <a:uLnTx/>
              <a:uFillTx/>
              <a:latin typeface="華康棒棒體W5楷注音字" panose="040F0500000000000000" pitchFamily="82" charset="-120"/>
              <a:ea typeface="華康棒棒體W5楷注音字" panose="040F0500000000000000" pitchFamily="82" charset="-120"/>
              <a:cs typeface="+mn-cs"/>
            </a:endParaRPr>
          </a:p>
        </p:txBody>
      </p:sp>
      <p:pic>
        <p:nvPicPr>
          <p:cNvPr id="10" name="圖片 9">
            <a:hlinkClick r:id="rId11" action="ppaction://hlinksldjump"/>
            <a:extLst>
              <a:ext uri="{FF2B5EF4-FFF2-40B4-BE49-F238E27FC236}">
                <a16:creationId xmlns:a16="http://schemas.microsoft.com/office/drawing/2014/main" id="{1E9C2502-12F2-054E-AC80-508194724432}"/>
              </a:ext>
            </a:extLst>
          </p:cNvPr>
          <p:cNvPicPr>
            <a:picLocks noChangeAspect="1"/>
          </p:cNvPicPr>
          <p:nvPr/>
        </p:nvPicPr>
        <p:blipFill>
          <a:blip r:embed="rId12"/>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609283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3296999499"/>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203721" y="752254"/>
            <a:ext cx="9784557"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營養教育宣導</a:t>
            </a:r>
            <a:endParaRPr kumimoji="0" lang="zh-TW" altLang="en-US" b="1" i="0" u="none" strike="noStrike" kern="1200" cap="none" spc="0" normalizeH="0" baseline="0" noProof="0" dirty="0">
              <a:ln w="19050">
                <a:solidFill>
                  <a:prstClr val="black"/>
                </a:solidFill>
              </a:ln>
              <a:solidFill>
                <a:srgbClr val="FFCC00"/>
              </a:solidFill>
              <a:uLnTx/>
              <a:uFillTx/>
              <a:latin typeface="Calibri" panose="020F0502020204030204"/>
              <a:ea typeface="新細明體" panose="02020500000000000000" pitchFamily="18"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9035558" y="2747448"/>
            <a:ext cx="2945840" cy="230832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i="0" u="none" strike="noStrike" kern="1200" cap="none" spc="0" normalizeH="0" baseline="0" noProof="0" dirty="0">
                <a:ln w="38100">
                  <a:noFill/>
                </a:ln>
                <a:solidFill>
                  <a:srgbClr val="0070C0"/>
                </a:solidFill>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想</a:t>
            </a:r>
            <a:r>
              <a:rPr kumimoji="0" lang="zh-TW" altLang="en-US" sz="4800" i="0" u="none" strike="noStrike" kern="1200" cap="none" spc="0" normalizeH="0" baseline="0" noProof="0" dirty="0">
                <a:ln w="38100">
                  <a:noFill/>
                </a:ln>
                <a:solidFill>
                  <a:srgbClr val="0070C0"/>
                </a:solidFill>
                <a:uLnTx/>
                <a:uFillTx/>
                <a:latin typeface="華康棒棒體W5楷破音字1" panose="040F0500000000000000" pitchFamily="82" charset="-120"/>
                <a:ea typeface="華康棒棒體W5楷破音字1" panose="040F0500000000000000" pitchFamily="82" charset="-120"/>
                <a:cs typeface="Gen Jyuu Gothic Heavy" panose="020B0702020203020207" pitchFamily="34" charset="-120"/>
              </a:rPr>
              <a:t>一</a:t>
            </a:r>
            <a:r>
              <a:rPr kumimoji="0" lang="zh-TW" altLang="en-US" sz="4800" i="0" u="none" strike="noStrike" kern="1200" cap="none" spc="0" normalizeH="0" baseline="0" noProof="0" dirty="0">
                <a:ln w="38100">
                  <a:noFill/>
                </a:ln>
                <a:solidFill>
                  <a:srgbClr val="0070C0"/>
                </a:solidFill>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想我有做到了嗎？</a:t>
            </a:r>
            <a:endParaRPr kumimoji="0" lang="zh-TW" altLang="en-US" sz="1100" i="0" u="none" strike="noStrike" kern="1200" cap="none" spc="0" normalizeH="0" baseline="0" noProof="0" dirty="0">
              <a:solidFill>
                <a:srgbClr val="0070C0"/>
              </a:solidFill>
              <a:uLnTx/>
              <a:uFillTx/>
              <a:latin typeface="Calibri" panose="020F0502020204030204"/>
              <a:ea typeface="新細明體" panose="02020500000000000000" pitchFamily="18" charset="-120"/>
            </a:endParaRPr>
          </a:p>
        </p:txBody>
      </p:sp>
      <p:sp>
        <p:nvSpPr>
          <p:cNvPr id="14" name="矩形: 圓角 13">
            <a:extLst>
              <a:ext uri="{FF2B5EF4-FFF2-40B4-BE49-F238E27FC236}">
                <a16:creationId xmlns:a16="http://schemas.microsoft.com/office/drawing/2014/main" id="{A459D776-BF19-3BC2-DF8E-AE2225343767}"/>
              </a:ext>
            </a:extLst>
          </p:cNvPr>
          <p:cNvSpPr/>
          <p:nvPr/>
        </p:nvSpPr>
        <p:spPr>
          <a:xfrm>
            <a:off x="210602" y="1952583"/>
            <a:ext cx="8222198" cy="4032581"/>
          </a:xfrm>
          <a:prstGeom prst="roundRect">
            <a:avLst>
              <a:gd name="adj" fmla="val 4757"/>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a:extLst>
              <a:ext uri="{FF2B5EF4-FFF2-40B4-BE49-F238E27FC236}">
                <a16:creationId xmlns:a16="http://schemas.microsoft.com/office/drawing/2014/main" id="{34C41467-3EDA-3A05-D4D6-02A85D5524F7}"/>
              </a:ext>
            </a:extLst>
          </p:cNvPr>
          <p:cNvSpPr txBox="1"/>
          <p:nvPr/>
        </p:nvSpPr>
        <p:spPr>
          <a:xfrm>
            <a:off x="210602" y="1952583"/>
            <a:ext cx="8656308" cy="3898055"/>
          </a:xfrm>
          <a:prstGeom prst="rect">
            <a:avLst/>
          </a:prstGeom>
          <a:noFill/>
        </p:spPr>
        <p:txBody>
          <a:bodyPr wrap="square">
            <a:spAutoFit/>
          </a:bodyPr>
          <a:lstStyle/>
          <a:p>
            <a:pPr marL="0" marR="0" lvl="0" indent="0" algn="l" defTabSz="914400" rtl="0" eaLnBrk="0" fontAlgn="base" latinLnBrk="0" hangingPunct="0">
              <a:lnSpc>
                <a:spcPct val="150000"/>
              </a:lnSpc>
              <a:spcBef>
                <a:spcPct val="0"/>
              </a:spcBef>
              <a:spcAft>
                <a:spcPct val="0"/>
              </a:spcAft>
              <a:buClrTx/>
              <a:buSzTx/>
              <a:buFontTx/>
              <a:buNone/>
              <a:tabLst/>
              <a:defRPr/>
            </a:pP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1.</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吃飯前確實洗手</a:t>
            </a: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使用洗手七字訣</a:t>
            </a: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a:t>
            </a:r>
          </a:p>
          <a:p>
            <a:pPr marL="0" marR="0" lvl="0" indent="0" algn="l" defTabSz="914400" rtl="0" eaLnBrk="0" fontAlgn="base" latinLnBrk="0" hangingPunct="0">
              <a:lnSpc>
                <a:spcPct val="150000"/>
              </a:lnSpc>
              <a:spcBef>
                <a:spcPct val="0"/>
              </a:spcBef>
              <a:spcAft>
                <a:spcPct val="0"/>
              </a:spcAft>
              <a:buClrTx/>
              <a:buSzTx/>
              <a:buFontTx/>
              <a:buNone/>
              <a:tabLst/>
              <a:defRPr/>
            </a:pP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2.</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洗手後不要再弄髒 </a:t>
            </a:r>
          </a:p>
          <a:p>
            <a:pPr marL="0" marR="0" lvl="0" indent="0" algn="l" defTabSz="914400" rtl="0" eaLnBrk="0" fontAlgn="base" latinLnBrk="0" hangingPunct="0">
              <a:lnSpc>
                <a:spcPct val="150000"/>
              </a:lnSpc>
              <a:spcBef>
                <a:spcPct val="0"/>
              </a:spcBef>
              <a:spcAft>
                <a:spcPct val="0"/>
              </a:spcAft>
              <a:buClrTx/>
              <a:buSzTx/>
              <a:buFontTx/>
              <a:buNone/>
              <a:tabLst/>
              <a:defRPr/>
            </a:pP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3.</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安靜的排隊等待分配食物</a:t>
            </a:r>
            <a:endPar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endParaRPr>
          </a:p>
          <a:p>
            <a:pPr marL="0" marR="0" lvl="0" indent="0" algn="l" defTabSz="914400" rtl="0" eaLnBrk="0" fontAlgn="base" latinLnBrk="0" hangingPunct="0">
              <a:lnSpc>
                <a:spcPct val="150000"/>
              </a:lnSpc>
              <a:spcBef>
                <a:spcPct val="0"/>
              </a:spcBef>
              <a:spcAft>
                <a:spcPct val="0"/>
              </a:spcAft>
              <a:buClrTx/>
              <a:buSzTx/>
              <a:buFontTx/>
              <a:buNone/>
              <a:tabLst/>
              <a:defRPr/>
            </a:pPr>
            <a:r>
              <a:rPr lang="en-US" altLang="zh-TW" sz="2800" dirty="0">
                <a:solidFill>
                  <a:srgbClr val="000000"/>
                </a:solidFill>
                <a:latin typeface="華康棒棒體W5楷注音字" panose="040F0500000000000000" pitchFamily="82" charset="-120"/>
                <a:ea typeface="華康棒棒體W5楷注音字" panose="040F0500000000000000" pitchFamily="82" charset="-120"/>
              </a:rPr>
              <a:t>4.</a:t>
            </a:r>
            <a:r>
              <a:rPr lang="zh-TW" altLang="en-US" sz="2800" dirty="0">
                <a:solidFill>
                  <a:srgbClr val="000000"/>
                </a:solidFill>
                <a:latin typeface="華康棒棒體W5楷注音字" panose="040F0500000000000000" pitchFamily="82" charset="-120"/>
                <a:ea typeface="華康棒棒體W5楷注音字" panose="040F0500000000000000" pitchFamily="82" charset="-120"/>
              </a:rPr>
              <a:t>打飯菜時都有戴上口罩</a:t>
            </a:r>
            <a:endParaRPr lang="en-US" altLang="zh-TW" sz="2800" dirty="0">
              <a:solidFill>
                <a:srgbClr val="000000"/>
              </a:solidFill>
              <a:latin typeface="華康棒棒體W5楷注音字" panose="040F0500000000000000" pitchFamily="82" charset="-120"/>
              <a:ea typeface="華康棒棒體W5楷注音字" panose="040F0500000000000000" pitchFamily="82" charset="-120"/>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5.</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吃完飯後用濕抹布把桌</a:t>
            </a:r>
            <a:r>
              <a:rPr kumimoji="0" lang="zh-TW" altLang="en-US" sz="2800" i="0" u="none" strike="noStrike" kern="1200" cap="none" spc="0" normalizeH="0" baseline="0" noProof="0" dirty="0">
                <a:ln>
                  <a:noFill/>
                </a:ln>
                <a:solidFill>
                  <a:srgbClr val="000000"/>
                </a:solidFill>
                <a:effectLst/>
                <a:uLnTx/>
                <a:uFillTx/>
                <a:latin typeface="華康棒棒體W5楷破音字1" panose="040F0500000000000000" pitchFamily="82" charset="-120"/>
                <a:ea typeface="華康棒棒體W5楷破音字1" panose="040F0500000000000000" pitchFamily="82" charset="-120"/>
              </a:rPr>
              <a:t>子</a:t>
            </a:r>
            <a:r>
              <a:rPr lang="zh-TW" altLang="en-US" sz="2800" dirty="0">
                <a:solidFill>
                  <a:srgbClr val="000000"/>
                </a:solidFill>
                <a:latin typeface="華康棒棒體W5楷注音字" panose="040F0500000000000000" pitchFamily="82" charset="-120"/>
                <a:ea typeface="華康棒棒體W5楷注音字" panose="040F0500000000000000" pitchFamily="82" charset="-120"/>
              </a:rPr>
              <a:t>擦</a:t>
            </a:r>
            <a:r>
              <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乾淨</a:t>
            </a:r>
            <a:endPar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0" lang="en-US" altLang="zh-TW"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rPr>
              <a:t>6.</a:t>
            </a:r>
            <a:r>
              <a:rPr lang="zh-TW" altLang="en-US" sz="2800" dirty="0">
                <a:solidFill>
                  <a:srgbClr val="000000"/>
                </a:solidFill>
                <a:latin typeface="華康棒棒體W5楷注音字" panose="040F0500000000000000" pitchFamily="82" charset="-120"/>
                <a:ea typeface="華康棒棒體W5楷注音字" panose="040F0500000000000000" pitchFamily="82" charset="-120"/>
              </a:rPr>
              <a:t>吃完飯後有刷牙</a:t>
            </a:r>
            <a:r>
              <a:rPr lang="en-US" altLang="zh-TW" sz="2800" dirty="0">
                <a:solidFill>
                  <a:srgbClr val="000000"/>
                </a:solidFill>
                <a:latin typeface="華康棒棒體W5楷注音字" panose="040F0500000000000000" pitchFamily="82" charset="-120"/>
                <a:ea typeface="華康棒棒體W5楷注音字" panose="040F0500000000000000" pitchFamily="82" charset="-120"/>
              </a:rPr>
              <a:t>(</a:t>
            </a:r>
            <a:r>
              <a:rPr lang="zh-TW" altLang="en-US" sz="2800" dirty="0">
                <a:solidFill>
                  <a:srgbClr val="000000"/>
                </a:solidFill>
                <a:latin typeface="華康棒棒體W5楷注音字" panose="040F0500000000000000" pitchFamily="82" charset="-120"/>
                <a:ea typeface="華康棒棒體W5楷注音字" panose="040F0500000000000000" pitchFamily="82" charset="-120"/>
              </a:rPr>
              <a:t>有使用牙膏</a:t>
            </a:r>
            <a:r>
              <a:rPr lang="en-US" altLang="zh-TW" sz="2800" dirty="0">
                <a:solidFill>
                  <a:srgbClr val="000000"/>
                </a:solidFill>
                <a:latin typeface="華康棒棒體W5楷注音字" panose="040F0500000000000000" pitchFamily="82" charset="-120"/>
                <a:ea typeface="華康棒棒體W5楷注音字" panose="040F0500000000000000" pitchFamily="82" charset="-120"/>
              </a:rPr>
              <a:t>)</a:t>
            </a:r>
            <a:endParaRPr kumimoji="0" lang="zh-TW" altLang="en-US" sz="2800" i="0" u="none" strike="noStrike" kern="1200" cap="none" spc="0" normalizeH="0" baseline="0" noProof="0" dirty="0">
              <a:ln>
                <a:noFill/>
              </a:ln>
              <a:solidFill>
                <a:srgbClr val="000000"/>
              </a:solidFill>
              <a:effectLst/>
              <a:uLnTx/>
              <a:uFillTx/>
              <a:latin typeface="華康棒棒體W5楷注音字" panose="040F0500000000000000" pitchFamily="82" charset="-120"/>
              <a:ea typeface="華康棒棒體W5楷注音字" panose="040F0500000000000000" pitchFamily="82" charset="-120"/>
            </a:endParaRPr>
          </a:p>
        </p:txBody>
      </p:sp>
      <p:pic>
        <p:nvPicPr>
          <p:cNvPr id="10" name="圖片 9">
            <a:hlinkClick r:id="rId6" action="ppaction://hlinksldjump"/>
            <a:extLst>
              <a:ext uri="{FF2B5EF4-FFF2-40B4-BE49-F238E27FC236}">
                <a16:creationId xmlns:a16="http://schemas.microsoft.com/office/drawing/2014/main" id="{AA8FA720-1159-C391-F2B4-B67807F199C9}"/>
              </a:ext>
            </a:extLst>
          </p:cNvPr>
          <p:cNvPicPr>
            <a:picLocks noChangeAspect="1"/>
          </p:cNvPicPr>
          <p:nvPr/>
        </p:nvPicPr>
        <p:blipFill>
          <a:blip r:embed="rId7"/>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3335400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680265074"/>
              </p:ext>
            </p:extLst>
          </p:nvPr>
        </p:nvGraphicFramePr>
        <p:xfrm>
          <a:off x="42866"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14896" y="637309"/>
            <a:ext cx="1522846" cy="563231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schemeClr val="tx1"/>
                  </a:solidFill>
                </a:ln>
                <a:solidFill>
                  <a:schemeClr val="accent4"/>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營養教育宣導</a:t>
            </a:r>
            <a:endParaRPr kumimoji="0" lang="zh-TW" altLang="en-US" sz="1400" b="1" i="0" u="none" strike="noStrike" kern="1200" cap="none" spc="0" normalizeH="0" baseline="0" noProof="0" dirty="0">
              <a:ln w="19050">
                <a:solidFill>
                  <a:schemeClr val="tx1"/>
                </a:solidFill>
              </a:ln>
              <a:solidFill>
                <a:schemeClr val="accent4"/>
              </a:solidFill>
              <a:effectLst/>
              <a:uLnTx/>
              <a:uFillTx/>
              <a:latin typeface="Calibri" panose="020F0502020204030204"/>
              <a:ea typeface="新細明體" panose="02020500000000000000" pitchFamily="18" charset="-120"/>
              <a:cs typeface="+mn-cs"/>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10548082" y="969817"/>
            <a:ext cx="1643918" cy="470898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w="38100">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洗手七字訣</a:t>
            </a:r>
            <a:endParaRPr kumimoji="0" lang="en-US" altLang="zh-TW" sz="6000" b="0" i="0" u="none" strike="noStrike" kern="1200" cap="none" spc="0" normalizeH="0" baseline="0" noProof="0" dirty="0">
              <a:ln w="38100">
                <a:noFill/>
              </a:ln>
              <a:solidFill>
                <a:srgbClr val="0070C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endParaRPr>
          </a:p>
        </p:txBody>
      </p:sp>
      <p:pic>
        <p:nvPicPr>
          <p:cNvPr id="4098" name="Picture 2" descr="未提供相片說明。">
            <a:hlinkClick r:id="rId6"/>
            <a:extLst>
              <a:ext uri="{FF2B5EF4-FFF2-40B4-BE49-F238E27FC236}">
                <a16:creationId xmlns:a16="http://schemas.microsoft.com/office/drawing/2014/main" id="{E092B206-6EA0-8DDF-C2F1-9F89168B73F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09772" y="1049601"/>
            <a:ext cx="8371522" cy="4708981"/>
          </a:xfrm>
          <a:prstGeom prst="rect">
            <a:avLst/>
          </a:prstGeom>
          <a:noFill/>
          <a:extLst>
            <a:ext uri="{909E8E84-426E-40DD-AFC4-6F175D3DCCD1}">
              <a14:hiddenFill xmlns:a14="http://schemas.microsoft.com/office/drawing/2010/main">
                <a:solidFill>
                  <a:srgbClr val="FFFFFF"/>
                </a:solidFill>
              </a14:hiddenFill>
            </a:ext>
          </a:extLst>
        </p:spPr>
      </p:pic>
      <p:sp>
        <p:nvSpPr>
          <p:cNvPr id="15" name="文字方塊 14">
            <a:extLst>
              <a:ext uri="{FF2B5EF4-FFF2-40B4-BE49-F238E27FC236}">
                <a16:creationId xmlns:a16="http://schemas.microsoft.com/office/drawing/2014/main" id="{5E49D538-5D0A-660F-70D0-A5072A1F3AF4}"/>
              </a:ext>
            </a:extLst>
          </p:cNvPr>
          <p:cNvSpPr txBox="1"/>
          <p:nvPr/>
        </p:nvSpPr>
        <p:spPr>
          <a:xfrm>
            <a:off x="2749270" y="5779654"/>
            <a:ext cx="7216766" cy="646331"/>
          </a:xfrm>
          <a:prstGeom prst="rect">
            <a:avLst/>
          </a:prstGeom>
          <a:noFill/>
        </p:spPr>
        <p:txBody>
          <a:bodyPr wrap="square">
            <a:spAutoFit/>
          </a:bodyPr>
          <a:lstStyle/>
          <a:p>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巧連智</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洗手搓搓</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7</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字訣</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影片</a:t>
            </a:r>
            <a:r>
              <a:rPr lang="en-US" altLang="zh-TW" dirty="0">
                <a:hlinkClick r:id="rId6"/>
              </a:rPr>
              <a:t>https://</a:t>
            </a:r>
            <a:r>
              <a:rPr lang="en-US" altLang="zh-TW" dirty="0" err="1">
                <a:hlinkClick r:id="rId6"/>
              </a:rPr>
              <a:t>reurl.cc</a:t>
            </a:r>
            <a:r>
              <a:rPr lang="en-US" altLang="zh-TW" dirty="0">
                <a:hlinkClick r:id="rId6"/>
              </a:rPr>
              <a:t>/</a:t>
            </a:r>
            <a:r>
              <a:rPr lang="en-US" altLang="zh-TW" dirty="0" err="1">
                <a:hlinkClick r:id="rId6"/>
              </a:rPr>
              <a:t>X56Lyg</a:t>
            </a:r>
            <a:endParaRPr lang="zh-TW" altLang="en-US" dirty="0"/>
          </a:p>
          <a:p>
            <a:pPr algn="l"/>
            <a:endPar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10" name="圖片 9">
            <a:hlinkClick r:id="rId8" action="ppaction://hlinksldjump"/>
            <a:extLst>
              <a:ext uri="{FF2B5EF4-FFF2-40B4-BE49-F238E27FC236}">
                <a16:creationId xmlns:a16="http://schemas.microsoft.com/office/drawing/2014/main" id="{C88EABBB-0192-BC84-448A-77E3C4606DF0}"/>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2020926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203721" y="752254"/>
            <a:ext cx="9784557"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Calibri" panose="020F0502020204030204"/>
              <a:ea typeface="新細明體" panose="02020500000000000000" pitchFamily="18" charset="-120"/>
              <a:cs typeface="+mn-cs"/>
            </a:endParaRPr>
          </a:p>
        </p:txBody>
      </p:sp>
      <p:pic>
        <p:nvPicPr>
          <p:cNvPr id="11" name="圖片 10">
            <a:hlinkClick r:id="rId6"/>
            <a:extLst>
              <a:ext uri="{FF2B5EF4-FFF2-40B4-BE49-F238E27FC236}">
                <a16:creationId xmlns:a16="http://schemas.microsoft.com/office/drawing/2014/main" id="{3D8162D8-2AF2-3EDC-7217-0CC009A7275B}"/>
              </a:ext>
            </a:extLst>
          </p:cNvPr>
          <p:cNvPicPr>
            <a:picLocks noChangeAspect="1"/>
          </p:cNvPicPr>
          <p:nvPr/>
        </p:nvPicPr>
        <p:blipFill>
          <a:blip r:embed="rId7"/>
          <a:stretch>
            <a:fillRect/>
          </a:stretch>
        </p:blipFill>
        <p:spPr>
          <a:xfrm>
            <a:off x="256782" y="2067528"/>
            <a:ext cx="6659880" cy="3746183"/>
          </a:xfrm>
          <a:prstGeom prst="rect">
            <a:avLst/>
          </a:prstGeom>
        </p:spPr>
      </p:pic>
      <p:sp>
        <p:nvSpPr>
          <p:cNvPr id="14" name="文字方塊 13">
            <a:extLst>
              <a:ext uri="{FF2B5EF4-FFF2-40B4-BE49-F238E27FC236}">
                <a16:creationId xmlns:a16="http://schemas.microsoft.com/office/drawing/2014/main" id="{50882424-1BDA-AA13-AEC3-6AFF75BF4CD1}"/>
              </a:ext>
            </a:extLst>
          </p:cNvPr>
          <p:cNvSpPr txBox="1"/>
          <p:nvPr/>
        </p:nvSpPr>
        <p:spPr>
          <a:xfrm>
            <a:off x="5582420" y="1856829"/>
            <a:ext cx="6352798" cy="1322478"/>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6000" i="0" u="none" strike="noStrike" kern="0" cap="none" spc="0" normalizeH="0" baseline="0" noProof="0" dirty="0">
                <a:ln>
                  <a:noFill/>
                </a:ln>
                <a:solidFill>
                  <a:srgbClr val="FF0000"/>
                </a:solidFill>
                <a:uLnTx/>
                <a:uFillTx/>
                <a:latin typeface="華康棒棒體W5楷注音字" panose="040F0500000000000000" pitchFamily="82" charset="-120"/>
                <a:ea typeface="華康棒棒體W5楷注音字" panose="040F0500000000000000" pitchFamily="82" charset="-120"/>
              </a:rPr>
              <a:t>吃飯很重要！</a:t>
            </a:r>
          </a:p>
        </p:txBody>
      </p:sp>
      <p:sp>
        <p:nvSpPr>
          <p:cNvPr id="15" name="文字方塊 14">
            <a:extLst>
              <a:ext uri="{FF2B5EF4-FFF2-40B4-BE49-F238E27FC236}">
                <a16:creationId xmlns:a16="http://schemas.microsoft.com/office/drawing/2014/main" id="{B4F8BFEB-B92A-3009-5941-4059C64D17F1}"/>
              </a:ext>
            </a:extLst>
          </p:cNvPr>
          <p:cNvSpPr txBox="1"/>
          <p:nvPr/>
        </p:nvSpPr>
        <p:spPr>
          <a:xfrm>
            <a:off x="6938965" y="3179307"/>
            <a:ext cx="5534417" cy="2492414"/>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3600" kern="0" dirty="0">
                <a:latin typeface="華康棒棒體W5楷注音字" panose="040F0500000000000000" pitchFamily="82" charset="-120"/>
                <a:ea typeface="華康棒棒體W5楷注音字" panose="040F0500000000000000" pitchFamily="82" charset="-120"/>
              </a:rPr>
              <a:t>每天都要記</a:t>
            </a:r>
            <a:r>
              <a:rPr lang="zh-TW" altLang="en-US" sz="3600" kern="0" dirty="0">
                <a:latin typeface="華康棒棒體W5楷破音字1" panose="040F0500000000000000" pitchFamily="82" charset="-120"/>
                <a:ea typeface="華康棒棒體W5楷破音字1" panose="040F0500000000000000" pitchFamily="82" charset="-120"/>
              </a:rPr>
              <a:t>得</a:t>
            </a:r>
            <a:endParaRPr lang="en-US" altLang="zh-TW" sz="3600" kern="0" dirty="0">
              <a:latin typeface="華康棒棒體W5楷破音字1" panose="040F0500000000000000" pitchFamily="82" charset="-120"/>
              <a:ea typeface="華康棒棒體W5楷破音字1" panose="040F0500000000000000" pitchFamily="82"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3600" kern="0" dirty="0">
                <a:latin typeface="華康棒棒體W5楷注音字" panose="040F0500000000000000" pitchFamily="82" charset="-120"/>
                <a:ea typeface="華康棒棒體W5楷注音字" panose="040F0500000000000000" pitchFamily="82" charset="-120"/>
              </a:rPr>
              <a:t>吃完早餐再上學才有活力唷！</a:t>
            </a:r>
            <a:endParaRPr kumimoji="0" lang="zh-TW" altLang="en-US" sz="36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endParaRPr>
          </a:p>
        </p:txBody>
      </p:sp>
      <p:sp>
        <p:nvSpPr>
          <p:cNvPr id="17" name="文字方塊 16">
            <a:extLst>
              <a:ext uri="{FF2B5EF4-FFF2-40B4-BE49-F238E27FC236}">
                <a16:creationId xmlns:a16="http://schemas.microsoft.com/office/drawing/2014/main" id="{9E96E005-0C81-02AA-79DC-64EAD5F245FC}"/>
              </a:ext>
            </a:extLst>
          </p:cNvPr>
          <p:cNvSpPr txBox="1"/>
          <p:nvPr/>
        </p:nvSpPr>
        <p:spPr>
          <a:xfrm>
            <a:off x="547072" y="5812265"/>
            <a:ext cx="6391562" cy="369332"/>
          </a:xfrm>
          <a:prstGeom prst="rect">
            <a:avLst/>
          </a:prstGeom>
          <a:noFill/>
        </p:spPr>
        <p:txBody>
          <a:bodyPr wrap="square">
            <a:spAutoFit/>
          </a:bodyPr>
          <a:lstStyle/>
          <a:p>
            <a:pPr algn="l"/>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營養</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5</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餐</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 </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好重要的食物篇</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8"/>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8"/>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8"/>
              </a:rPr>
              <a:t>mZnD97</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5" name="圖片 4">
            <a:hlinkClick r:id="rId9" action="ppaction://hlinksldjump"/>
            <a:extLst>
              <a:ext uri="{FF2B5EF4-FFF2-40B4-BE49-F238E27FC236}">
                <a16:creationId xmlns:a16="http://schemas.microsoft.com/office/drawing/2014/main" id="{586D94BB-1603-79DC-847F-05A6E6355281}"/>
              </a:ext>
            </a:extLst>
          </p:cNvPr>
          <p:cNvPicPr>
            <a:picLocks noChangeAspect="1"/>
          </p:cNvPicPr>
          <p:nvPr/>
        </p:nvPicPr>
        <p:blipFill>
          <a:blip r:embed="rId10"/>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97194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203721" y="752254"/>
            <a:ext cx="9784557"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Calibri" panose="020F0502020204030204"/>
              <a:ea typeface="新細明體" panose="02020500000000000000" pitchFamily="18" charset="-120"/>
              <a:cs typeface="+mn-cs"/>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3033365" y="1962399"/>
            <a:ext cx="6617849" cy="92333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38100">
                  <a:noFill/>
                </a:ln>
                <a:solidFill>
                  <a:srgbClr val="FF0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用餐時請注意！</a:t>
            </a:r>
            <a:endParaRPr kumimoji="0" lang="zh-TW" altLang="en-US" sz="1200" b="0" i="0" u="none" strike="noStrike" kern="1200" cap="none" spc="0" normalizeH="0" baseline="0" noProof="0" dirty="0">
              <a:ln>
                <a:noFill/>
              </a:ln>
              <a:solidFill>
                <a:srgbClr val="FF0000"/>
              </a:solidFill>
              <a:effectLst/>
              <a:uLnTx/>
              <a:uFillTx/>
              <a:latin typeface="Calibri" panose="020F0502020204030204"/>
              <a:ea typeface="新細明體" panose="02020500000000000000" pitchFamily="18" charset="-120"/>
              <a:cs typeface="+mn-cs"/>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367619" y="2922701"/>
            <a:ext cx="9784557" cy="2964401"/>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rPr>
              <a:t>1.</a:t>
            </a:r>
            <a:r>
              <a:rPr kumimoji="0" lang="zh-TW" altLang="en-US"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rPr>
              <a:t>用餐時不要東張西望或走來走去</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rPr>
              <a:t>2.</a:t>
            </a:r>
            <a:r>
              <a:rPr kumimoji="0" lang="zh-TW" altLang="en-US"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rPr>
              <a:t>口中有食物時不要交談</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rPr>
              <a:t>3.</a:t>
            </a:r>
            <a:r>
              <a:rPr lang="zh-TW" altLang="en-US" sz="3200" kern="0" dirty="0">
                <a:latin typeface="華康棒棒體W5楷注音字" panose="040F0500000000000000" pitchFamily="82" charset="-120"/>
                <a:ea typeface="華康棒棒體W5楷注音字" panose="040F0500000000000000" pitchFamily="82" charset="-120"/>
              </a:rPr>
              <a:t>細嚼慢嚥，不要急著吃完</a:t>
            </a:r>
            <a:endParaRPr lang="en-US" altLang="zh-TW" sz="3200" kern="0" dirty="0">
              <a:latin typeface="華康棒棒體W5楷注音字" panose="040F0500000000000000" pitchFamily="82" charset="-120"/>
              <a:ea typeface="華康棒棒體W5楷注音字" panose="040F0500000000000000" pitchFamily="82"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altLang="zh-TW" sz="3200" kern="0" dirty="0">
                <a:latin typeface="華康棒棒體W5楷注音字" panose="040F0500000000000000" pitchFamily="82" charset="-120"/>
                <a:ea typeface="華康棒棒體W5楷注音字" panose="040F0500000000000000" pitchFamily="82" charset="-120"/>
              </a:rPr>
              <a:t>4.</a:t>
            </a:r>
            <a:r>
              <a:rPr lang="zh-TW" altLang="en-US" sz="3200" kern="0" dirty="0">
                <a:latin typeface="華康棒棒體W5楷破音字1" panose="040F0500000000000000" pitchFamily="82" charset="-120"/>
                <a:ea typeface="華康棒棒體W5楷破音字1" panose="040F0500000000000000" pitchFamily="82" charset="-120"/>
              </a:rPr>
              <a:t>不</a:t>
            </a:r>
            <a:r>
              <a:rPr lang="zh-TW" altLang="en-US" sz="3200" kern="0" dirty="0">
                <a:latin typeface="華康棒棒體W5楷注音字" panose="040F0500000000000000" pitchFamily="82" charset="-120"/>
                <a:ea typeface="華康棒棒體W5楷注音字" panose="040F0500000000000000" pitchFamily="82" charset="-120"/>
              </a:rPr>
              <a:t>挑食，每一道食物都要盡量吃完</a:t>
            </a:r>
            <a:endParaRPr kumimoji="0" lang="zh-TW" altLang="en-US" sz="3200" i="0" u="none" strike="noStrike" kern="0" cap="none" spc="0" normalizeH="0" baseline="0" noProof="0" dirty="0">
              <a:ln>
                <a:noFill/>
              </a:ln>
              <a:effectLst/>
              <a:uLnTx/>
              <a:uFillTx/>
              <a:latin typeface="華康棒棒體W5楷注音字" panose="040F0500000000000000" pitchFamily="82" charset="-120"/>
              <a:ea typeface="華康棒棒體W5楷注音字" panose="040F0500000000000000" pitchFamily="82" charset="-120"/>
            </a:endParaRPr>
          </a:p>
        </p:txBody>
      </p:sp>
      <p:pic>
        <p:nvPicPr>
          <p:cNvPr id="7170" name="Picture 2" descr="静かに食事をする子供のイラスト（男の子）">
            <a:extLst>
              <a:ext uri="{FF2B5EF4-FFF2-40B4-BE49-F238E27FC236}">
                <a16:creationId xmlns:a16="http://schemas.microsoft.com/office/drawing/2014/main" id="{BE9D1A48-E328-0688-61C0-A74DB15B1B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65197" y="2589112"/>
            <a:ext cx="2983897" cy="2737726"/>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7" action="ppaction://hlinksldjump"/>
            <a:extLst>
              <a:ext uri="{FF2B5EF4-FFF2-40B4-BE49-F238E27FC236}">
                <a16:creationId xmlns:a16="http://schemas.microsoft.com/office/drawing/2014/main" id="{C1FA8794-2773-44AE-3F36-6A2A760A5D90}"/>
              </a:ext>
            </a:extLst>
          </p:cNvPr>
          <p:cNvPicPr>
            <a:picLocks noChangeAspect="1"/>
          </p:cNvPicPr>
          <p:nvPr/>
        </p:nvPicPr>
        <p:blipFill>
          <a:blip r:embed="rId8"/>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3561834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58350" y="8553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6000" b="1" dirty="0">
                <a:ln w="19050">
                  <a:solidFill>
                    <a:prstClr val="black"/>
                  </a:solidFill>
                </a:ln>
                <a:solidFill>
                  <a:srgbClr val="FFC000"/>
                </a:solidFill>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視力保健</a:t>
            </a: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pic>
        <p:nvPicPr>
          <p:cNvPr id="11266" name="Picture 2" descr="兒童視力保健＿小球教你保護眼睛">
            <a:hlinkClick r:id="rId6"/>
            <a:extLst>
              <a:ext uri="{FF2B5EF4-FFF2-40B4-BE49-F238E27FC236}">
                <a16:creationId xmlns:a16="http://schemas.microsoft.com/office/drawing/2014/main" id="{D9BA0906-0005-708E-D312-AC419BD083C3}"/>
              </a:ext>
            </a:extLst>
          </p:cNvPr>
          <p:cNvPicPr>
            <a:picLocks noChangeAspect="1" noChangeArrowheads="1"/>
          </p:cNvPicPr>
          <p:nvPr/>
        </p:nvPicPr>
        <p:blipFill rotWithShape="1">
          <a:blip r:embed="rId7" cstate="hqprint">
            <a:extLst>
              <a:ext uri="{28A0092B-C50C-407E-A947-70E740481C1C}">
                <a14:useLocalDpi xmlns:a14="http://schemas.microsoft.com/office/drawing/2010/main" val="0"/>
              </a:ext>
            </a:extLst>
          </a:blip>
          <a:srcRect t="5035" b="4492"/>
          <a:stretch/>
        </p:blipFill>
        <p:spPr bwMode="auto">
          <a:xfrm>
            <a:off x="296971" y="721487"/>
            <a:ext cx="4321160" cy="5478132"/>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近視是疾病 打敗惡視力宣導海報(核定版)">
            <a:hlinkClick r:id="rId6"/>
            <a:extLst>
              <a:ext uri="{FF2B5EF4-FFF2-40B4-BE49-F238E27FC236}">
                <a16:creationId xmlns:a16="http://schemas.microsoft.com/office/drawing/2014/main" id="{AF4CC12D-533E-EE3A-4ADC-E27785FCF6C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6706" b="47643"/>
          <a:stretch/>
        </p:blipFill>
        <p:spPr bwMode="auto">
          <a:xfrm>
            <a:off x="5273056" y="1990920"/>
            <a:ext cx="5983830" cy="3888270"/>
          </a:xfrm>
          <a:prstGeom prst="rect">
            <a:avLst/>
          </a:prstGeom>
          <a:noFill/>
          <a:extLst>
            <a:ext uri="{909E8E84-426E-40DD-AFC4-6F175D3DCCD1}">
              <a14:hiddenFill xmlns:a14="http://schemas.microsoft.com/office/drawing/2010/main">
                <a:solidFill>
                  <a:srgbClr val="FFFFFF"/>
                </a:solidFill>
              </a14:hiddenFill>
            </a:ext>
          </a:extLst>
        </p:spPr>
      </p:pic>
      <p:pic>
        <p:nvPicPr>
          <p:cNvPr id="11" name="圖片 10">
            <a:hlinkClick r:id="rId9" action="ppaction://hlinksldjump"/>
            <a:extLst>
              <a:ext uri="{FF2B5EF4-FFF2-40B4-BE49-F238E27FC236}">
                <a16:creationId xmlns:a16="http://schemas.microsoft.com/office/drawing/2014/main" id="{85829889-D8B9-FCD6-4989-EE6B88CF461D}"/>
              </a:ext>
            </a:extLst>
          </p:cNvPr>
          <p:cNvPicPr>
            <a:picLocks noChangeAspect="1"/>
          </p:cNvPicPr>
          <p:nvPr/>
        </p:nvPicPr>
        <p:blipFill>
          <a:blip r:embed="rId10"/>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251064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7" y="8878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sp>
        <p:nvSpPr>
          <p:cNvPr id="5" name="文字方塊 1">
            <a:extLst>
              <a:ext uri="{FF2B5EF4-FFF2-40B4-BE49-F238E27FC236}">
                <a16:creationId xmlns:a16="http://schemas.microsoft.com/office/drawing/2014/main" id="{58731343-D36A-5DA3-2F2A-0EB5779A2027}"/>
              </a:ext>
            </a:extLst>
          </p:cNvPr>
          <p:cNvSpPr txBox="1">
            <a:spLocks noChangeArrowheads="1"/>
          </p:cNvSpPr>
          <p:nvPr/>
        </p:nvSpPr>
        <p:spPr bwMode="auto">
          <a:xfrm>
            <a:off x="547072" y="1924551"/>
            <a:ext cx="11456419" cy="3908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defRPr>
            </a:lvl1pPr>
            <a:lvl2pPr marL="742950" indent="-285750">
              <a:spcBef>
                <a:spcPct val="20000"/>
              </a:spcBef>
              <a:buChar char="–"/>
              <a:defRPr kumimoji="1" sz="2800">
                <a:solidFill>
                  <a:schemeClr val="tx1"/>
                </a:solidFill>
                <a:latin typeface="Arial" panose="020B0604020202020204" pitchFamily="34" charset="0"/>
              </a:defRPr>
            </a:lvl2pPr>
            <a:lvl3pPr marL="1143000" indent="-228600">
              <a:spcBef>
                <a:spcPct val="20000"/>
              </a:spcBef>
              <a:buChar char="•"/>
              <a:defRPr kumimoji="1" sz="2400">
                <a:solidFill>
                  <a:schemeClr val="tx1"/>
                </a:solidFill>
                <a:latin typeface="Arial" panose="020B0604020202020204" pitchFamily="34" charset="0"/>
              </a:defRPr>
            </a:lvl3pPr>
            <a:lvl4pPr marL="1600200" indent="-228600">
              <a:spcBef>
                <a:spcPct val="20000"/>
              </a:spcBef>
              <a:buChar char="–"/>
              <a:defRPr kumimoji="1" sz="2000">
                <a:solidFill>
                  <a:schemeClr val="tx1"/>
                </a:solidFill>
                <a:latin typeface="Arial" panose="020B0604020202020204" pitchFamily="34" charset="0"/>
              </a:defRPr>
            </a:lvl4pPr>
            <a:lvl5pPr marL="2057400" indent="-228600">
              <a:spcBef>
                <a:spcPct val="20000"/>
              </a:spcBef>
              <a:buChar char="»"/>
              <a:defRPr kumimoji="1"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defRPr>
            </a:lvl9pPr>
          </a:lstStyle>
          <a:p>
            <a:pPr marL="342900" indent="-342900" eaLnBrk="0" fontAlgn="base" hangingPunct="0">
              <a:lnSpc>
                <a:spcPct val="150000"/>
              </a:lnSpc>
              <a:spcBef>
                <a:spcPct val="0"/>
              </a:spcBef>
              <a:spcAft>
                <a:spcPct val="0"/>
              </a:spcAft>
            </a:pP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每天和假日都要有</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戶外活動</a:t>
            </a: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時間，每天 </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2-3</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小時以上</a:t>
            </a:r>
            <a:endPar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戶外活動須</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做好防曬措施</a:t>
            </a:r>
            <a:endParaRPr kumimoji="0" lang="en-US" altLang="zh-TW" sz="2400" dirty="0">
              <a:solidFill>
                <a:srgbClr val="000000"/>
              </a:solidFill>
              <a:latin typeface="華康棒棒體W5楷注音字" panose="040F0500000000000000" pitchFamily="82" charset="-120"/>
              <a:ea typeface="華康棒棒體W5楷注音字" panose="040F0500000000000000" pitchFamily="82" charset="-120"/>
            </a:endParaRPr>
          </a:p>
          <a:p>
            <a:pPr eaLnBrk="0" fontAlgn="base" hangingPunct="0">
              <a:lnSpc>
                <a:spcPct val="150000"/>
              </a:lnSpc>
              <a:spcBef>
                <a:spcPct val="0"/>
              </a:spcBef>
              <a:spcAft>
                <a:spcPct val="0"/>
              </a:spcAft>
              <a:buNone/>
            </a:pP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    例如使用戴帽子或太陽眼鏡等遮陽</a:t>
            </a:r>
            <a:endParaRPr kumimoji="0" lang="en-US" altLang="zh-TW" sz="2400" dirty="0">
              <a:solidFill>
                <a:srgbClr val="000000"/>
              </a:solidFill>
              <a:latin typeface="華康棒棒體W5楷注音字" panose="040F0500000000000000" pitchFamily="82" charset="-120"/>
              <a:ea typeface="華康棒棒體W5楷注音字" panose="040F0500000000000000" pitchFamily="82"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用眼時間每</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30</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分鐘休息</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10</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分鐘</a:t>
            </a:r>
            <a:endParaRPr kumimoji="0" lang="en-US" altLang="zh-TW" sz="2400" dirty="0">
              <a:solidFill>
                <a:srgbClr val="000000"/>
              </a:solidFill>
              <a:latin typeface="華康棒棒體W5楷注音字" panose="040F0500000000000000" pitchFamily="82" charset="-120"/>
              <a:ea typeface="華康棒棒體W5楷注音字" panose="040F0500000000000000" pitchFamily="82"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電子商品</a:t>
            </a: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用眼每天總時數</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少於</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1</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小時</a:t>
            </a:r>
            <a:endParaRPr kumimoji="0" lang="en-US" altLang="zh-TW" sz="2400" dirty="0">
              <a:solidFill>
                <a:srgbClr val="000000"/>
              </a:solidFill>
              <a:latin typeface="華康棒棒體W5楷注音字" panose="040F0500000000000000" pitchFamily="82" charset="-120"/>
              <a:ea typeface="華康棒棒體W5楷注音字" panose="040F0500000000000000" pitchFamily="82"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下課務必走出教室外活動讓眼睛休息至少</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10</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分鐘</a:t>
            </a:r>
            <a:endPar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每</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半年</a:t>
            </a:r>
            <a:r>
              <a:rPr kumimoji="0" lang="zh-TW" altLang="en-US" sz="2400" dirty="0">
                <a:solidFill>
                  <a:srgbClr val="000000"/>
                </a:solidFill>
                <a:latin typeface="華康棒棒體W5楷注音字" panose="040F0500000000000000" pitchFamily="82" charset="-120"/>
                <a:ea typeface="華康棒棒體W5楷注音字" panose="040F0500000000000000" pitchFamily="82" charset="-120"/>
              </a:rPr>
              <a:t>定期視力</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檢查</a:t>
            </a:r>
            <a:r>
              <a:rPr kumimoji="0" lang="en-US" altLang="zh-TW" sz="2400" dirty="0">
                <a:solidFill>
                  <a:srgbClr val="FF0000"/>
                </a:solidFill>
                <a:latin typeface="華康棒棒體W5楷注音字" panose="040F0500000000000000" pitchFamily="82" charset="-120"/>
                <a:ea typeface="華康棒棒體W5楷注音字" panose="040F0500000000000000" pitchFamily="82" charset="-120"/>
              </a:rPr>
              <a:t>1</a:t>
            </a:r>
            <a:r>
              <a:rPr kumimoji="0" lang="zh-TW" altLang="en-US" sz="2400" dirty="0">
                <a:solidFill>
                  <a:srgbClr val="FF0000"/>
                </a:solidFill>
                <a:latin typeface="華康棒棒體W5楷注音字" panose="040F0500000000000000" pitchFamily="82" charset="-120"/>
                <a:ea typeface="華康棒棒體W5楷注音字" panose="040F0500000000000000" pitchFamily="82" charset="-120"/>
              </a:rPr>
              <a:t>次</a:t>
            </a:r>
          </a:p>
        </p:txBody>
      </p:sp>
      <p:pic>
        <p:nvPicPr>
          <p:cNvPr id="13314" name="Picture 2" descr="吃什麼幫眼睛延長壽命？８種蔬果豐富「葉黃素」必吃|護眼|黃斑部退化|類胡蘿蔔素｜健康2.0">
            <a:extLst>
              <a:ext uri="{FF2B5EF4-FFF2-40B4-BE49-F238E27FC236}">
                <a16:creationId xmlns:a16="http://schemas.microsoft.com/office/drawing/2014/main" id="{98CB32B0-62B8-6751-9CD2-8811579C811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8035" t="19482" r="6021" b="11514"/>
          <a:stretch/>
        </p:blipFill>
        <p:spPr bwMode="auto">
          <a:xfrm>
            <a:off x="8996679" y="2713596"/>
            <a:ext cx="2442050" cy="2062591"/>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7" action="ppaction://hlinksldjump"/>
            <a:extLst>
              <a:ext uri="{FF2B5EF4-FFF2-40B4-BE49-F238E27FC236}">
                <a16:creationId xmlns:a16="http://schemas.microsoft.com/office/drawing/2014/main" id="{F86A4C9B-A001-A7C6-C3E5-B4908CFF3992}"/>
              </a:ext>
            </a:extLst>
          </p:cNvPr>
          <p:cNvPicPr>
            <a:picLocks noChangeAspect="1"/>
          </p:cNvPicPr>
          <p:nvPr/>
        </p:nvPicPr>
        <p:blipFill>
          <a:blip r:embed="rId8"/>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760783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2" name="群組 11">
            <a:extLst>
              <a:ext uri="{FF2B5EF4-FFF2-40B4-BE49-F238E27FC236}">
                <a16:creationId xmlns:a16="http://schemas.microsoft.com/office/drawing/2014/main" id="{3BFEBFD9-D9D3-B4AC-FCCA-19C14E71E505}"/>
              </a:ext>
            </a:extLst>
          </p:cNvPr>
          <p:cNvGrpSpPr/>
          <p:nvPr/>
        </p:nvGrpSpPr>
        <p:grpSpPr>
          <a:xfrm>
            <a:off x="10730804" y="6340632"/>
            <a:ext cx="1337059" cy="459896"/>
            <a:chOff x="9622442" y="6340632"/>
            <a:chExt cx="1337059" cy="459896"/>
          </a:xfrm>
        </p:grpSpPr>
        <p:sp>
          <p:nvSpPr>
            <p:cNvPr id="30" name="文字方塊 29">
              <a:extLst>
                <a:ext uri="{FF2B5EF4-FFF2-40B4-BE49-F238E27FC236}">
                  <a16:creationId xmlns:a16="http://schemas.microsoft.com/office/drawing/2014/main" id="{F008234B-D91F-96F3-C0CE-E251CFDA9C73}"/>
                </a:ext>
              </a:extLst>
            </p:cNvPr>
            <p:cNvSpPr txBox="1"/>
            <p:nvPr/>
          </p:nvSpPr>
          <p:spPr>
            <a:xfrm>
              <a:off x="10082338" y="6385914"/>
              <a:ext cx="8771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低年級</a:t>
              </a:r>
            </a:p>
          </p:txBody>
        </p:sp>
        <p:pic>
          <p:nvPicPr>
            <p:cNvPr id="3" name="Picture 2" descr="卡通幼儿头像">
              <a:extLst>
                <a:ext uri="{FF2B5EF4-FFF2-40B4-BE49-F238E27FC236}">
                  <a16:creationId xmlns:a16="http://schemas.microsoft.com/office/drawing/2014/main" id="{7276D4CC-F2EB-A018-ECE7-57FC2E295BE6}"/>
                </a:ext>
              </a:extLst>
            </p:cNvPr>
            <p:cNvPicPr>
              <a:picLocks noChangeAspect="1" noChangeArrowheads="1"/>
            </p:cNvPicPr>
            <p:nvPr/>
          </p:nvPicPr>
          <p:blipFill rotWithShape="1">
            <a:blip r:embed="rId5" cstate="hqprint">
              <a:extLst>
                <a:ext uri="{28A0092B-C50C-407E-A947-70E740481C1C}">
                  <a14:useLocalDpi xmlns:a14="http://schemas.microsoft.com/office/drawing/2010/main" val="0"/>
                </a:ext>
              </a:extLst>
            </a:blip>
            <a:srcRect/>
            <a:stretch/>
          </p:blipFill>
          <p:spPr bwMode="auto">
            <a:xfrm>
              <a:off x="9622442" y="6340632"/>
              <a:ext cx="459896" cy="459896"/>
            </a:xfrm>
            <a:prstGeom prst="ellipse">
              <a:avLst/>
            </a:prstGeom>
            <a:noFill/>
            <a:extLst>
              <a:ext uri="{909E8E84-426E-40DD-AFC4-6F175D3DCCD1}">
                <a14:hiddenFill xmlns:a14="http://schemas.microsoft.com/office/drawing/2010/main">
                  <a:solidFill>
                    <a:srgbClr val="FFFFFF"/>
                  </a:solidFill>
                </a14:hiddenFill>
              </a:ext>
            </a:extLst>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8" y="74631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華康棒棒體W5楷注音字" panose="040F0500000000000000" pitchFamily="82" charset="-120"/>
                <a:ea typeface="華康棒棒體W5楷注音字" panose="040F0500000000000000" pitchFamily="82"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Calibri" panose="020F0502020204030204"/>
              <a:ea typeface="新細明體" panose="02020500000000000000" pitchFamily="18" charset="-120"/>
              <a:cs typeface="+mn-cs"/>
            </a:endParaRPr>
          </a:p>
        </p:txBody>
      </p:sp>
      <p:pic>
        <p:nvPicPr>
          <p:cNvPr id="5" name="圖片 4">
            <a:hlinkClick r:id="rId6"/>
            <a:extLst>
              <a:ext uri="{FF2B5EF4-FFF2-40B4-BE49-F238E27FC236}">
                <a16:creationId xmlns:a16="http://schemas.microsoft.com/office/drawing/2014/main" id="{3B617AF1-46CD-906D-381B-D2B7AA6AF9C0}"/>
              </a:ext>
            </a:extLst>
          </p:cNvPr>
          <p:cNvPicPr>
            <a:picLocks noChangeAspect="1"/>
          </p:cNvPicPr>
          <p:nvPr/>
        </p:nvPicPr>
        <p:blipFill rotWithShape="1">
          <a:blip r:embed="rId7"/>
          <a:srcRect t="13980" b="17929"/>
          <a:stretch/>
        </p:blipFill>
        <p:spPr>
          <a:xfrm>
            <a:off x="1212199" y="1761975"/>
            <a:ext cx="9978501" cy="3821863"/>
          </a:xfrm>
          <a:prstGeom prst="rect">
            <a:avLst/>
          </a:prstGeom>
        </p:spPr>
      </p:pic>
      <p:sp>
        <p:nvSpPr>
          <p:cNvPr id="11" name="文字方塊 10">
            <a:extLst>
              <a:ext uri="{FF2B5EF4-FFF2-40B4-BE49-F238E27FC236}">
                <a16:creationId xmlns:a16="http://schemas.microsoft.com/office/drawing/2014/main" id="{4CBDEECB-0E29-0A11-AA17-E5B3EAEBF751}"/>
              </a:ext>
            </a:extLst>
          </p:cNvPr>
          <p:cNvSpPr txBox="1"/>
          <p:nvPr/>
        </p:nvSpPr>
        <p:spPr>
          <a:xfrm>
            <a:off x="2450236" y="5663968"/>
            <a:ext cx="7670307" cy="369332"/>
          </a:xfrm>
          <a:prstGeom prst="rect">
            <a:avLst/>
          </a:prstGeom>
          <a:noFill/>
        </p:spPr>
        <p:txBody>
          <a:bodyPr wrap="square">
            <a:spAutoFit/>
          </a:bodyPr>
          <a:lstStyle/>
          <a:p>
            <a:pPr algn="l"/>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護眼探員勇闖快樂島</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打擊惡視力</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https://</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reurl.cc</a:t>
            </a:r>
            <a:r>
              <a:rPr lang="en-US" altLang="zh-TW" i="0" dirty="0">
                <a:solidFill>
                  <a:srgbClr val="030303"/>
                </a:solidFill>
                <a:effectLst/>
                <a:latin typeface="華康棒棒體W5楷注音字" panose="040F0500000000000000" pitchFamily="82" charset="-120"/>
                <a:ea typeface="華康棒棒體W5楷注音字" panose="040F0500000000000000" pitchFamily="82" charset="-120"/>
                <a:hlinkClick r:id="rId6"/>
              </a:rPr>
              <a:t>/</a:t>
            </a:r>
            <a:r>
              <a:rPr lang="en-US" altLang="zh-TW" i="0" dirty="0" err="1">
                <a:solidFill>
                  <a:srgbClr val="030303"/>
                </a:solidFill>
                <a:effectLst/>
                <a:latin typeface="華康棒棒體W5楷注音字" panose="040F0500000000000000" pitchFamily="82" charset="-120"/>
                <a:ea typeface="華康棒棒體W5楷注音字" panose="040F0500000000000000" pitchFamily="82" charset="-120"/>
                <a:hlinkClick r:id="rId6"/>
              </a:rPr>
              <a:t>RO4zW9</a:t>
            </a:r>
            <a:endParaRPr lang="zh-TW" altLang="en-US" i="0" dirty="0">
              <a:solidFill>
                <a:srgbClr val="030303"/>
              </a:solidFill>
              <a:effectLst/>
              <a:latin typeface="華康棒棒體W5楷注音字" panose="040F0500000000000000" pitchFamily="82" charset="-120"/>
              <a:ea typeface="華康棒棒體W5楷注音字" panose="040F0500000000000000" pitchFamily="82" charset="-120"/>
            </a:endParaRPr>
          </a:p>
        </p:txBody>
      </p:sp>
      <p:pic>
        <p:nvPicPr>
          <p:cNvPr id="10" name="圖片 9">
            <a:hlinkClick r:id="rId8" action="ppaction://hlinksldjump"/>
            <a:extLst>
              <a:ext uri="{FF2B5EF4-FFF2-40B4-BE49-F238E27FC236}">
                <a16:creationId xmlns:a16="http://schemas.microsoft.com/office/drawing/2014/main" id="{AFD4E8BE-3932-A91E-6B47-E2F9F05448DD}"/>
              </a:ext>
            </a:extLst>
          </p:cNvPr>
          <p:cNvPicPr>
            <a:picLocks noChangeAspect="1"/>
          </p:cNvPicPr>
          <p:nvPr/>
        </p:nvPicPr>
        <p:blipFill>
          <a:blip r:embed="rId9"/>
          <a:stretch>
            <a:fillRect/>
          </a:stretch>
        </p:blipFill>
        <p:spPr>
          <a:xfrm>
            <a:off x="367619" y="6323530"/>
            <a:ext cx="1585097" cy="506012"/>
          </a:xfrm>
          <a:prstGeom prst="rect">
            <a:avLst/>
          </a:prstGeom>
        </p:spPr>
      </p:pic>
    </p:spTree>
    <p:extLst>
      <p:ext uri="{BB962C8B-B14F-4D97-AF65-F5344CB8AC3E}">
        <p14:creationId xmlns:p14="http://schemas.microsoft.com/office/powerpoint/2010/main" val="117412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700</TotalTime>
  <Words>1198</Words>
  <Application>Microsoft Office PowerPoint</Application>
  <PresentationFormat>寬螢幕</PresentationFormat>
  <Paragraphs>179</Paragraphs>
  <Slides>22</Slides>
  <Notes>0</Notes>
  <HiddenSlides>0</HiddenSlides>
  <MMClips>0</MMClips>
  <ScaleCrop>false</ScaleCrop>
  <HeadingPairs>
    <vt:vector size="6" baseType="variant">
      <vt:variant>
        <vt:lpstr>使用字型</vt:lpstr>
      </vt:variant>
      <vt:variant>
        <vt:i4>9</vt:i4>
      </vt:variant>
      <vt:variant>
        <vt:lpstr>佈景主題</vt:lpstr>
      </vt:variant>
      <vt:variant>
        <vt:i4>1</vt:i4>
      </vt:variant>
      <vt:variant>
        <vt:lpstr>投影片標題</vt:lpstr>
      </vt:variant>
      <vt:variant>
        <vt:i4>22</vt:i4>
      </vt:variant>
    </vt:vector>
  </HeadingPairs>
  <TitlesOfParts>
    <vt:vector size="32" baseType="lpstr">
      <vt:lpstr>Calibri</vt:lpstr>
      <vt:lpstr>jf open 粉圓 1.1</vt:lpstr>
      <vt:lpstr>新細明體</vt:lpstr>
      <vt:lpstr>Calibri Light</vt:lpstr>
      <vt:lpstr>華康棒棒體W5楷破音字1</vt:lpstr>
      <vt:lpstr>華康棒棒體W5楷注音字</vt:lpstr>
      <vt:lpstr>Arial</vt:lpstr>
      <vt:lpstr>Gen Jyuu Gothic Heavy</vt:lpstr>
      <vt:lpstr>華康棒棒體W5楷破音字3</vt:lpstr>
      <vt:lpstr>Office 佈景主題</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游鎮宇</dc:creator>
  <cp:lastModifiedBy>User</cp:lastModifiedBy>
  <cp:revision>12</cp:revision>
  <dcterms:created xsi:type="dcterms:W3CDTF">2022-05-31T04:19:21Z</dcterms:created>
  <dcterms:modified xsi:type="dcterms:W3CDTF">2022-11-02T04:05:36Z</dcterms:modified>
</cp:coreProperties>
</file>