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02" r:id="rId2"/>
    <p:sldId id="361" r:id="rId3"/>
    <p:sldId id="362" r:id="rId4"/>
    <p:sldId id="363" r:id="rId5"/>
    <p:sldId id="376" r:id="rId6"/>
    <p:sldId id="378" r:id="rId7"/>
    <p:sldId id="364" r:id="rId8"/>
    <p:sldId id="365" r:id="rId9"/>
    <p:sldId id="366" r:id="rId10"/>
    <p:sldId id="367" r:id="rId11"/>
    <p:sldId id="368" r:id="rId12"/>
    <p:sldId id="369" r:id="rId13"/>
    <p:sldId id="370" r:id="rId14"/>
    <p:sldId id="371" r:id="rId15"/>
    <p:sldId id="372" r:id="rId16"/>
    <p:sldId id="373" r:id="rId17"/>
    <p:sldId id="374" r:id="rId18"/>
    <p:sldId id="375" r:id="rId19"/>
    <p:sldId id="380" r:id="rId20"/>
    <p:sldId id="379" r:id="rId21"/>
  </p:sldIdLst>
  <p:sldSz cx="12192000" cy="6858000"/>
  <p:notesSz cx="9926638" cy="679767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59" autoAdjust="0"/>
    <p:restoredTop sz="87956" autoAdjust="0"/>
  </p:normalViewPr>
  <p:slideViewPr>
    <p:cSldViewPr snapToGrid="0">
      <p:cViewPr varScale="1">
        <p:scale>
          <a:sx n="45" d="100"/>
          <a:sy n="45" d="100"/>
        </p:scale>
        <p:origin x="53" y="7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-8908"/>
    </p:cViewPr>
  </p:sorterViewPr>
  <p:notesViewPr>
    <p:cSldViewPr snapToGrid="0">
      <p:cViewPr varScale="1">
        <p:scale>
          <a:sx n="51" d="100"/>
          <a:sy n="51" d="100"/>
        </p:scale>
        <p:origin x="2624" y="4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F2306-3835-4E22-9BE3-36455350091B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9C110-C39B-4F30-AAA5-6A77583B7C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8604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4C088-5623-442A-99A6-F43A9888141C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2F2C4-C4C5-4578-A72E-14652EB1F13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1522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2F2C4-C4C5-4578-A72E-14652EB1F13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0974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 smtClean="0"/>
              <a:t>請老師根據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《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世界人權宣言</a:t>
            </a:r>
            <a:r>
              <a:rPr lang="en-US" altLang="zh-TW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》</a:t>
            </a:r>
            <a:r>
              <a:rPr lang="zh-TW" altLang="en-US" sz="12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的宣言內容加以解釋。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2F2C4-C4C5-4578-A72E-14652EB1F13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1919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2F2C4-C4C5-4578-A72E-14652EB1F132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0974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7299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952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2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951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6288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9584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0253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6396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3469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7605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921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chemeClr val="accent2">
                <a:lumMod val="20000"/>
                <a:lumOff val="80000"/>
                <a:alpha val="90000"/>
              </a:schemeClr>
            </a:gs>
            <a:gs pos="15000">
              <a:schemeClr val="accent2">
                <a:lumMod val="5000"/>
                <a:lumOff val="95000"/>
              </a:scheme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162AB-9AC6-4D7D-9827-D71221ECB122}" type="datetimeFigureOut">
              <a:rPr lang="zh-TW" altLang="en-US" smtClean="0"/>
              <a:t>2020/8/18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38BD7-A307-4ADA-98A0-D617047561F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779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>
          <a:xfrm>
            <a:off x="483402" y="6425566"/>
            <a:ext cx="10488769" cy="356893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6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本簡報檔</a:t>
            </a:r>
            <a:r>
              <a:rPr lang="zh-TW" alt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修改自教育部國教署中央人權教育課程與教學輔導群 </a:t>
            </a:r>
            <a:r>
              <a:rPr lang="en-US" altLang="zh-TW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2018</a:t>
            </a:r>
            <a:r>
              <a:rPr lang="zh-TW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世界人權日  國小</a:t>
            </a:r>
            <a:r>
              <a:rPr lang="en-US" altLang="zh-TW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4-6</a:t>
            </a:r>
            <a:r>
              <a:rPr lang="zh-TW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年級教學</a:t>
            </a:r>
            <a:r>
              <a:rPr lang="zh-TW" alt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</a:t>
            </a:r>
            <a:endParaRPr lang="zh-TW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橢圓 2"/>
          <p:cNvSpPr/>
          <p:nvPr/>
        </p:nvSpPr>
        <p:spPr>
          <a:xfrm>
            <a:off x="3567958" y="469012"/>
            <a:ext cx="5706235" cy="5582093"/>
          </a:xfrm>
          <a:prstGeom prst="ellipse">
            <a:avLst/>
          </a:prstGeom>
          <a:solidFill>
            <a:schemeClr val="bg1"/>
          </a:solidFill>
          <a:ln w="1270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15" name="群組 14"/>
          <p:cNvGrpSpPr/>
          <p:nvPr/>
        </p:nvGrpSpPr>
        <p:grpSpPr>
          <a:xfrm>
            <a:off x="8952137" y="3092757"/>
            <a:ext cx="2816858" cy="2731314"/>
            <a:chOff x="594641" y="2304796"/>
            <a:chExt cx="3712345" cy="3555363"/>
          </a:xfrm>
        </p:grpSpPr>
        <p:sp>
          <p:nvSpPr>
            <p:cNvPr id="11" name="橢圓 10"/>
            <p:cNvSpPr/>
            <p:nvPr/>
          </p:nvSpPr>
          <p:spPr>
            <a:xfrm>
              <a:off x="594641" y="2304796"/>
              <a:ext cx="3712345" cy="3555363"/>
            </a:xfrm>
            <a:prstGeom prst="ellipse">
              <a:avLst/>
            </a:prstGeom>
            <a:solidFill>
              <a:schemeClr val="bg1"/>
            </a:solidFill>
            <a:ln w="952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23197">
              <a:off x="1121753" y="3009435"/>
              <a:ext cx="2723045" cy="2055136"/>
            </a:xfrm>
            <a:prstGeom prst="rect">
              <a:avLst/>
            </a:prstGeom>
          </p:spPr>
        </p:pic>
      </p:grpSp>
      <p:grpSp>
        <p:nvGrpSpPr>
          <p:cNvPr id="8" name="群組 7"/>
          <p:cNvGrpSpPr/>
          <p:nvPr/>
        </p:nvGrpSpPr>
        <p:grpSpPr>
          <a:xfrm>
            <a:off x="483403" y="2510137"/>
            <a:ext cx="3447701" cy="3309182"/>
            <a:chOff x="8900320" y="3540643"/>
            <a:chExt cx="2806127" cy="2707758"/>
          </a:xfrm>
        </p:grpSpPr>
        <p:sp>
          <p:nvSpPr>
            <p:cNvPr id="4" name="橢圓 3"/>
            <p:cNvSpPr/>
            <p:nvPr/>
          </p:nvSpPr>
          <p:spPr>
            <a:xfrm>
              <a:off x="8900320" y="3540643"/>
              <a:ext cx="2806127" cy="2707758"/>
            </a:xfrm>
            <a:prstGeom prst="ellipse">
              <a:avLst/>
            </a:prstGeom>
            <a:solidFill>
              <a:schemeClr val="bg1"/>
            </a:solidFill>
            <a:ln w="952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093043">
              <a:off x="9476296" y="3889290"/>
              <a:ext cx="1645216" cy="1993914"/>
            </a:xfrm>
            <a:prstGeom prst="rect">
              <a:avLst/>
            </a:prstGeom>
          </p:spPr>
        </p:pic>
      </p:grpSp>
      <p:sp>
        <p:nvSpPr>
          <p:cNvPr id="7" name="矩形 6"/>
          <p:cNvSpPr/>
          <p:nvPr/>
        </p:nvSpPr>
        <p:spPr>
          <a:xfrm>
            <a:off x="3698144" y="1384597"/>
            <a:ext cx="5253993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認識</a:t>
            </a:r>
            <a:endParaRPr lang="en-US" altLang="zh-TW" sz="7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兒童人權與 </a:t>
            </a:r>
            <a:r>
              <a:rPr lang="en-US" altLang="zh-TW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</a:p>
          <a:p>
            <a:pPr algn="ctr"/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法律常識</a:t>
            </a:r>
            <a:endParaRPr lang="zh-TW" altLang="en-US" sz="7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 rot="318370">
            <a:off x="10454308" y="3812083"/>
            <a:ext cx="746494" cy="64633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法律常識</a:t>
            </a:r>
          </a:p>
        </p:txBody>
      </p:sp>
    </p:spTree>
    <p:extLst>
      <p:ext uri="{BB962C8B-B14F-4D97-AF65-F5344CB8AC3E}">
        <p14:creationId xmlns:p14="http://schemas.microsoft.com/office/powerpoint/2010/main" val="281463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474133"/>
            <a:ext cx="10515600" cy="570283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  <a:defRPr/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模範生是一個榮譽，選上可以增加個人的光彩，所以錢小可用請喝思樂冰方式向同學拉票，是個好方法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/>
          </a:p>
        </p:txBody>
      </p:sp>
      <p:sp>
        <p:nvSpPr>
          <p:cNvPr id="4" name="文字方塊 3"/>
          <p:cNvSpPr txBox="1">
            <a:spLocks noChangeArrowheads="1"/>
          </p:cNvSpPr>
          <p:nvPr/>
        </p:nvSpPr>
        <p:spPr bwMode="auto">
          <a:xfrm>
            <a:off x="1548560" y="1378321"/>
            <a:ext cx="7683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 smtClean="0">
                <a:solidFill>
                  <a:srgbClr val="FF0000"/>
                </a:solidFill>
              </a:rPr>
              <a:t>X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2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1844675"/>
            <a:ext cx="10972800" cy="4281488"/>
          </a:xfrm>
        </p:spPr>
        <p:txBody>
          <a:bodyPr rtlCol="0">
            <a:normAutofit/>
          </a:bodyPr>
          <a:lstStyle/>
          <a:p>
            <a:pPr>
              <a:lnSpc>
                <a:spcPct val="150000"/>
              </a:lnSpc>
              <a:defRPr/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用暴力和金錢介入選舉，都會影響選舉的公平及公正性。</a:t>
            </a:r>
          </a:p>
          <a:p>
            <a:pPr marL="0" indent="0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>
            <a:spLocks noChangeArrowheads="1"/>
          </p:cNvSpPr>
          <p:nvPr/>
        </p:nvSpPr>
        <p:spPr bwMode="auto">
          <a:xfrm>
            <a:off x="1284266" y="2081974"/>
            <a:ext cx="76835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 smtClean="0">
                <a:solidFill>
                  <a:srgbClr val="FF0000"/>
                </a:solidFill>
              </a:rPr>
              <a:t>O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679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6784" y="203200"/>
            <a:ext cx="11743150" cy="6485467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（二）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選擇題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: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60000"/>
              </a:lnSpc>
              <a:defRPr/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如果學校舉辦自治市長選舉，怎樣才能選出最適當的自治市長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？</a:t>
            </a:r>
            <a:endParaRPr lang="en-US" altLang="zh-TW" sz="5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160000"/>
              </a:lnSpc>
              <a:buNone/>
              <a:defRPr/>
            </a:pP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）選拉票最賣力的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同學</a:t>
            </a:r>
            <a:endParaRPr lang="en-US" altLang="zh-TW" sz="5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160000"/>
              </a:lnSpc>
              <a:buNone/>
              <a:defRPr/>
            </a:pP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）選自己班上推出的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代表</a:t>
            </a:r>
            <a:endParaRPr lang="en-US" altLang="zh-TW" sz="5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160000"/>
              </a:lnSpc>
              <a:buNone/>
              <a:defRPr/>
            </a:pP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）選政見最實在的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同學</a:t>
            </a:r>
            <a:endParaRPr lang="zh-TW" altLang="en-US" sz="5400" dirty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endParaRPr lang="zh-TW" alt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>
            <a:spLocks noChangeArrowheads="1"/>
          </p:cNvSpPr>
          <p:nvPr/>
        </p:nvSpPr>
        <p:spPr bwMode="auto">
          <a:xfrm>
            <a:off x="885244" y="860565"/>
            <a:ext cx="7683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99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內容版面配置區 2"/>
          <p:cNvSpPr>
            <a:spLocks noGrp="1"/>
          </p:cNvSpPr>
          <p:nvPr>
            <p:ph idx="1"/>
          </p:nvPr>
        </p:nvSpPr>
        <p:spPr>
          <a:xfrm>
            <a:off x="673814" y="0"/>
            <a:ext cx="10515600" cy="6318607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阿勇長大成人後，參選當地村長，又以相同方法，向有投票權的村民放話：明天一定要把票投給我，否則我就讓你好看。請問阿勇的責任是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5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）觸犯賄選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罪</a:t>
            </a:r>
            <a:endParaRPr lang="en-US" altLang="zh-TW" sz="5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）觸犯妨害投票自由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罪</a:t>
            </a:r>
            <a:endParaRPr lang="en-US" altLang="zh-TW" sz="5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）沒有犯罪。</a:t>
            </a:r>
          </a:p>
        </p:txBody>
      </p:sp>
      <p:sp>
        <p:nvSpPr>
          <p:cNvPr id="4" name="文字方塊 3"/>
          <p:cNvSpPr txBox="1">
            <a:spLocks noChangeArrowheads="1"/>
          </p:cNvSpPr>
          <p:nvPr/>
        </p:nvSpPr>
        <p:spPr bwMode="auto">
          <a:xfrm>
            <a:off x="1231019" y="0"/>
            <a:ext cx="7683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488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內容版面配置區 2"/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858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如果發現錢小可用請喝思樂冰方式向班上同學拉票，應該如何處理才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正確？</a:t>
            </a:r>
            <a:endParaRPr lang="en-US" altLang="zh-TW" sz="5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）如果報告老師，會害錢小可被處罰，假裝不知道有這件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事</a:t>
            </a:r>
            <a:endParaRPr lang="en-US" altLang="zh-TW" sz="5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）趁機要求錢小可請喝思樂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冰</a:t>
            </a:r>
            <a:endParaRPr lang="en-US" altLang="zh-TW" sz="5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）為了維持模範生選舉的公平及公正性，應該報請老師處理。</a:t>
            </a:r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1385357" y="0"/>
            <a:ext cx="76835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24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內容版面配置區 2"/>
          <p:cNvSpPr>
            <a:spLocks noGrp="1"/>
          </p:cNvSpPr>
          <p:nvPr>
            <p:ph idx="1"/>
          </p:nvPr>
        </p:nvSpPr>
        <p:spPr>
          <a:xfrm>
            <a:off x="-118533" y="335872"/>
            <a:ext cx="12191999" cy="652212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錢小可長大後，參選當地縣議員，花錢向選民買票。請問錢小可的責任是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5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）只要沒被抓到就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沒事</a:t>
            </a:r>
            <a:endParaRPr lang="en-US" altLang="zh-TW" sz="54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）觸犯賄選罪，最重可能被判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10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有期徒刑</a:t>
            </a:r>
            <a:endParaRPr lang="en-US" altLang="zh-TW" sz="54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160000"/>
              </a:lnSpc>
              <a:buNone/>
            </a:pP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）只是道德上有瑕疵而已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54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4" name="文字方塊 3"/>
          <p:cNvSpPr txBox="1">
            <a:spLocks noChangeArrowheads="1"/>
          </p:cNvSpPr>
          <p:nvPr/>
        </p:nvSpPr>
        <p:spPr bwMode="auto">
          <a:xfrm>
            <a:off x="532940" y="335872"/>
            <a:ext cx="76835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2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035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內容版面配置區 2"/>
          <p:cNvSpPr>
            <a:spLocks noGrp="1"/>
          </p:cNvSpPr>
          <p:nvPr>
            <p:ph idx="1"/>
          </p:nvPr>
        </p:nvSpPr>
        <p:spPr>
          <a:xfrm>
            <a:off x="0" y="390418"/>
            <a:ext cx="12056533" cy="646758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三年一班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選舉模範生，請問下列敘述，何者正確？（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）阿勇品性不好，不能投票（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）女生比較乖巧又聽話，只有女生能被選為模範生（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）不分成績好壞，也不管聰明與否，全班的同學都能參與投票選舉。</a:t>
            </a:r>
          </a:p>
          <a:p>
            <a:pPr eaLnBrk="1" hangingPunct="1"/>
            <a:endParaRPr lang="zh-TW" altLang="en-US" dirty="0" smtClean="0"/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629079" y="390418"/>
            <a:ext cx="76835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175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620713"/>
            <a:ext cx="10972800" cy="55054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想想看說說看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你覺得哪些標準適合成為模範生的標準？</a:t>
            </a:r>
          </a:p>
          <a:p>
            <a:pPr>
              <a:defRPr/>
            </a:pP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訪談一下，有哪些規定來保障無恐懼的投票安全感？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20958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調查一下，法律上對於投票權有怎樣的限制規定？</a:t>
            </a:r>
            <a:endParaRPr lang="en-US" altLang="zh-TW" sz="36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buNone/>
              <a:defRPr/>
            </a:pP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討論一下，你看到了哪些平等與不平等的生活實例？</a:t>
            </a:r>
          </a:p>
          <a:p>
            <a:pPr>
              <a:defRPr/>
            </a:pP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87361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影片欣賞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兒童有表達意見的</a:t>
            </a:r>
            <a:r>
              <a:rPr lang="zh-TW" altLang="en-US" dirty="0" smtClean="0"/>
              <a:t>權利</a:t>
            </a:r>
            <a:endParaRPr lang="en-US" altLang="zh-TW" dirty="0" smtClean="0"/>
          </a:p>
          <a:p>
            <a:r>
              <a:rPr lang="zh-TW" altLang="en-US" dirty="0"/>
              <a:t>平等對待每一位</a:t>
            </a:r>
            <a:r>
              <a:rPr lang="zh-TW" altLang="en-US" dirty="0" smtClean="0"/>
              <a:t>兒童</a:t>
            </a:r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31252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1894" y="344577"/>
            <a:ext cx="10515600" cy="13255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6600" dirty="0" smtClean="0">
                <a:latin typeface="標楷體" pitchFamily="65" charset="-120"/>
                <a:ea typeface="標楷體" pitchFamily="65" charset="-120"/>
              </a:rPr>
              <a:t>選舉風雲</a:t>
            </a:r>
            <a:endParaRPr lang="zh-TW" altLang="en-US" sz="66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Autofit/>
          </a:bodyPr>
          <a:lstStyle/>
          <a:p>
            <a:pPr>
              <a:defRPr/>
            </a:pP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又到了選舉模範生的時節，這是個人的榮譽，但也是紛爭的源頭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班的同學一聽到老師要利用明天的綜合活動課選舉模範生，同學們不禁竊竊私語了起來。</a:t>
            </a:r>
          </a:p>
        </p:txBody>
      </p:sp>
    </p:spTree>
    <p:extLst>
      <p:ext uri="{BB962C8B-B14F-4D97-AF65-F5344CB8AC3E}">
        <p14:creationId xmlns:p14="http://schemas.microsoft.com/office/powerpoint/2010/main" val="60225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2"/>
          <p:cNvSpPr txBox="1">
            <a:spLocks noChangeArrowheads="1"/>
          </p:cNvSpPr>
          <p:nvPr/>
        </p:nvSpPr>
        <p:spPr>
          <a:xfrm>
            <a:off x="483402" y="6425566"/>
            <a:ext cx="10488769" cy="356893"/>
          </a:xfrm>
          <a:prstGeom prst="rect">
            <a:avLst/>
          </a:prstGeom>
        </p:spPr>
        <p:txBody>
          <a:bodyPr vert="horz" wrap="non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160"/>
              </a:lnSpc>
              <a:spcBef>
                <a:spcPct val="0"/>
              </a:spcBef>
              <a:spcAft>
                <a:spcPts val="600"/>
              </a:spcAft>
            </a:pPr>
            <a:r>
              <a:rPr lang="zh-TW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本簡報檔</a:t>
            </a:r>
            <a:r>
              <a:rPr lang="zh-TW" alt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修改自教育部國教署中央人權教育課程與教學輔導群 </a:t>
            </a:r>
            <a:r>
              <a:rPr lang="en-US" altLang="zh-TW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2018</a:t>
            </a:r>
            <a:r>
              <a:rPr lang="zh-TW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世界人權日  國小</a:t>
            </a:r>
            <a:r>
              <a:rPr lang="en-US" altLang="zh-TW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4-6</a:t>
            </a:r>
            <a:r>
              <a:rPr lang="zh-TW" alt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年級教學</a:t>
            </a:r>
            <a:r>
              <a:rPr lang="zh-TW" altLang="en-US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</a:t>
            </a:r>
            <a:endParaRPr lang="zh-TW" altLang="en-US" sz="18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橢圓 2"/>
          <p:cNvSpPr/>
          <p:nvPr/>
        </p:nvSpPr>
        <p:spPr>
          <a:xfrm>
            <a:off x="3567958" y="469012"/>
            <a:ext cx="5706235" cy="5582093"/>
          </a:xfrm>
          <a:prstGeom prst="ellipse">
            <a:avLst/>
          </a:prstGeom>
          <a:solidFill>
            <a:schemeClr val="bg1"/>
          </a:solidFill>
          <a:ln w="127000"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pSp>
        <p:nvGrpSpPr>
          <p:cNvPr id="15" name="群組 14"/>
          <p:cNvGrpSpPr/>
          <p:nvPr/>
        </p:nvGrpSpPr>
        <p:grpSpPr>
          <a:xfrm>
            <a:off x="8952137" y="3092757"/>
            <a:ext cx="2816858" cy="2731314"/>
            <a:chOff x="594641" y="2304796"/>
            <a:chExt cx="3712345" cy="3555363"/>
          </a:xfrm>
        </p:grpSpPr>
        <p:sp>
          <p:nvSpPr>
            <p:cNvPr id="11" name="橢圓 10"/>
            <p:cNvSpPr/>
            <p:nvPr/>
          </p:nvSpPr>
          <p:spPr>
            <a:xfrm>
              <a:off x="594641" y="2304796"/>
              <a:ext cx="3712345" cy="3555363"/>
            </a:xfrm>
            <a:prstGeom prst="ellipse">
              <a:avLst/>
            </a:prstGeom>
            <a:solidFill>
              <a:schemeClr val="bg1"/>
            </a:solidFill>
            <a:ln w="952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13" name="圖片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423197">
              <a:off x="1121753" y="3009435"/>
              <a:ext cx="2723045" cy="2055136"/>
            </a:xfrm>
            <a:prstGeom prst="rect">
              <a:avLst/>
            </a:prstGeom>
          </p:spPr>
        </p:pic>
      </p:grpSp>
      <p:grpSp>
        <p:nvGrpSpPr>
          <p:cNvPr id="8" name="群組 7"/>
          <p:cNvGrpSpPr/>
          <p:nvPr/>
        </p:nvGrpSpPr>
        <p:grpSpPr>
          <a:xfrm>
            <a:off x="483403" y="2510137"/>
            <a:ext cx="3447701" cy="3309182"/>
            <a:chOff x="8900320" y="3540643"/>
            <a:chExt cx="2806127" cy="2707758"/>
          </a:xfrm>
        </p:grpSpPr>
        <p:sp>
          <p:nvSpPr>
            <p:cNvPr id="4" name="橢圓 3"/>
            <p:cNvSpPr/>
            <p:nvPr/>
          </p:nvSpPr>
          <p:spPr>
            <a:xfrm>
              <a:off x="8900320" y="3540643"/>
              <a:ext cx="2806127" cy="2707758"/>
            </a:xfrm>
            <a:prstGeom prst="ellipse">
              <a:avLst/>
            </a:prstGeom>
            <a:solidFill>
              <a:schemeClr val="bg1"/>
            </a:solidFill>
            <a:ln w="952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pic>
          <p:nvPicPr>
            <p:cNvPr id="5" name="圖片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093043">
              <a:off x="9476296" y="3889290"/>
              <a:ext cx="1645216" cy="1993914"/>
            </a:xfrm>
            <a:prstGeom prst="rect">
              <a:avLst/>
            </a:prstGeom>
          </p:spPr>
        </p:pic>
      </p:grpSp>
      <p:sp>
        <p:nvSpPr>
          <p:cNvPr id="7" name="矩形 6"/>
          <p:cNvSpPr/>
          <p:nvPr/>
        </p:nvSpPr>
        <p:spPr>
          <a:xfrm>
            <a:off x="3794078" y="2162177"/>
            <a:ext cx="5253993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兒童的事，</a:t>
            </a:r>
            <a:endParaRPr lang="en-US" altLang="zh-TW" sz="7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7200" dirty="0">
                <a:latin typeface="標楷體" panose="03000509000000000000" pitchFamily="65" charset="-120"/>
                <a:ea typeface="標楷體" panose="03000509000000000000" pitchFamily="65" charset="-120"/>
              </a:rPr>
              <a:t>大家的</a:t>
            </a:r>
            <a:r>
              <a:rPr lang="zh-TW" altLang="en-US" sz="7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事。</a:t>
            </a:r>
            <a:endParaRPr lang="zh-TW" altLang="en-US" sz="7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文字方塊 11"/>
          <p:cNvSpPr txBox="1"/>
          <p:nvPr/>
        </p:nvSpPr>
        <p:spPr>
          <a:xfrm rot="318370">
            <a:off x="10454308" y="3812083"/>
            <a:ext cx="746494" cy="64633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TW" altLang="en-US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法律常識</a:t>
            </a:r>
          </a:p>
        </p:txBody>
      </p:sp>
    </p:spTree>
    <p:extLst>
      <p:ext uri="{BB962C8B-B14F-4D97-AF65-F5344CB8AC3E}">
        <p14:creationId xmlns:p14="http://schemas.microsoft.com/office/powerpoint/2010/main" val="69931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47782" y="335870"/>
            <a:ext cx="11336676" cy="6167671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小花說：反正老師都是看成績的，每次都是第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名的章小銘當選，有甚麼好選的。</a:t>
            </a:r>
          </a:p>
          <a:p>
            <a:pPr>
              <a:defRPr/>
            </a:pPr>
            <a:endParaRPr lang="zh-TW" altLang="en-US" sz="5400" dirty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大駿也說：用成績當標準很好啊，成績好表示那個人用功認真又有頭腦。所以班上成績最差的小花和阿智應該不能投票吧？</a:t>
            </a:r>
          </a:p>
          <a:p>
            <a:pPr>
              <a:defRPr/>
            </a:pPr>
            <a:endParaRPr lang="zh-TW" altLang="en-US" sz="54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0776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2198" y="313112"/>
            <a:ext cx="11524180" cy="6354816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小方則反駁：模範生應該要品學兼優的吧！而且每個人都可以表達意見才對。</a:t>
            </a:r>
          </a:p>
          <a:p>
            <a:pPr>
              <a:defRPr/>
            </a:pPr>
            <a:endParaRPr lang="zh-TW" altLang="en-US" sz="5400" dirty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阿勇則暗地裡放話：明天一定要把票投給我，否則我就讓你好看。</a:t>
            </a:r>
          </a:p>
          <a:p>
            <a:pPr>
              <a:defRPr/>
            </a:pPr>
            <a:endParaRPr lang="zh-TW" altLang="en-US" sz="54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8201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32198" y="313112"/>
            <a:ext cx="11524180" cy="6354816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錢小可則公開的說：投票給我，只要我當選一定請大家喝思樂冰。</a:t>
            </a:r>
          </a:p>
          <a:p>
            <a:pPr>
              <a:defRPr/>
            </a:pPr>
            <a:endParaRPr lang="zh-TW" altLang="en-US" sz="5400" dirty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小葉則說：女生比較乖巧又聽話，比較適合當模範生？</a:t>
            </a:r>
          </a:p>
          <a:p>
            <a:pPr>
              <a:defRPr/>
            </a:pPr>
            <a:endParaRPr lang="zh-TW" altLang="en-US" sz="5400" dirty="0">
              <a:latin typeface="標楷體" pitchFamily="65" charset="-120"/>
              <a:ea typeface="標楷體" pitchFamily="65" charset="-120"/>
            </a:endParaRPr>
          </a:p>
          <a:p>
            <a:pPr>
              <a:defRPr/>
            </a:pP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張老師覺得，模範生選舉活動實在有夠麻煩，到底該怎麼做才好？</a:t>
            </a:r>
          </a:p>
          <a:p>
            <a:pPr>
              <a:defRPr/>
            </a:pPr>
            <a:endParaRPr lang="zh-TW" altLang="en-US" sz="54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1520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534051"/>
              </p:ext>
            </p:extLst>
          </p:nvPr>
        </p:nvGraphicFramePr>
        <p:xfrm>
          <a:off x="692359" y="1485900"/>
          <a:ext cx="10282051" cy="4425801"/>
        </p:xfrm>
        <a:graphic>
          <a:graphicData uri="http://schemas.openxmlformats.org/drawingml/2006/table">
            <a:tbl>
              <a:tblPr firstRow="1" bandRow="1">
                <a:solidFill>
                  <a:schemeClr val="accent2">
                    <a:lumMod val="20000"/>
                    <a:lumOff val="80000"/>
                  </a:schemeClr>
                </a:solidFill>
                <a:tableStyleId>{21E4AEA4-8DFA-4A89-87EB-49C32662AFE0}</a:tableStyleId>
              </a:tblPr>
              <a:tblGrid>
                <a:gridCol w="1028205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4425801">
                <a:tc>
                  <a:txBody>
                    <a:bodyPr/>
                    <a:lstStyle/>
                    <a:p>
                      <a:pPr algn="l"/>
                      <a:endParaRPr lang="zh-TW" altLang="en-US" sz="36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j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標題 1"/>
          <p:cNvSpPr txBox="1">
            <a:spLocks/>
          </p:cNvSpPr>
          <p:nvPr/>
        </p:nvSpPr>
        <p:spPr>
          <a:xfrm>
            <a:off x="125587" y="1558917"/>
            <a:ext cx="10858985" cy="430316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ct val="100000"/>
              </a:lnSpc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兒童有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pPr algn="just">
              <a:lnSpc>
                <a:spcPct val="100000"/>
              </a:lnSpc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第二條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：平等權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每個人都享有「相同的機會去證明能力的權利」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lnSpc>
                <a:spcPct val="100000"/>
              </a:lnSpc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第十二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條：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表達意見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權利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標題 1"/>
          <p:cNvSpPr txBox="1">
            <a:spLocks/>
          </p:cNvSpPr>
          <p:nvPr/>
        </p:nvSpPr>
        <p:spPr>
          <a:xfrm>
            <a:off x="613542" y="2269022"/>
            <a:ext cx="10858985" cy="70905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5000"/>
              </a:lnSpc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標題 1"/>
          <p:cNvSpPr txBox="1">
            <a:spLocks/>
          </p:cNvSpPr>
          <p:nvPr/>
        </p:nvSpPr>
        <p:spPr>
          <a:xfrm>
            <a:off x="641499" y="2896905"/>
            <a:ext cx="8606656" cy="6740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5000"/>
              </a:lnSpc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標題 1"/>
          <p:cNvSpPr>
            <a:spLocks noGrp="1"/>
          </p:cNvSpPr>
          <p:nvPr>
            <p:ph type="ctrTitle"/>
          </p:nvPr>
        </p:nvSpPr>
        <p:spPr>
          <a:xfrm>
            <a:off x="350875" y="461866"/>
            <a:ext cx="10811050" cy="872438"/>
          </a:xfrm>
        </p:spPr>
        <p:txBody>
          <a:bodyPr>
            <a:noAutofit/>
          </a:bodyPr>
          <a:lstStyle/>
          <a:p>
            <a:pPr algn="l">
              <a:lnSpc>
                <a:spcPts val="5500"/>
              </a:lnSpc>
            </a:pP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根據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兒童權利公約</a:t>
            </a:r>
            <a:r>
              <a:rPr lang="en-US" altLang="zh-TW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》(CRC)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標題 1"/>
          <p:cNvSpPr txBox="1">
            <a:spLocks/>
          </p:cNvSpPr>
          <p:nvPr/>
        </p:nvSpPr>
        <p:spPr>
          <a:xfrm>
            <a:off x="641499" y="3585299"/>
            <a:ext cx="10858985" cy="76643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5000"/>
              </a:lnSpc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標題 1"/>
          <p:cNvSpPr txBox="1">
            <a:spLocks/>
          </p:cNvSpPr>
          <p:nvPr/>
        </p:nvSpPr>
        <p:spPr>
          <a:xfrm>
            <a:off x="613541" y="4241642"/>
            <a:ext cx="10858985" cy="76643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5000"/>
              </a:lnSpc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標題 1"/>
          <p:cNvSpPr txBox="1">
            <a:spLocks/>
          </p:cNvSpPr>
          <p:nvPr/>
        </p:nvSpPr>
        <p:spPr>
          <a:xfrm>
            <a:off x="679566" y="5548379"/>
            <a:ext cx="7376497" cy="76643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5000"/>
              </a:lnSpc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1" name="標題 1"/>
          <p:cNvSpPr txBox="1">
            <a:spLocks/>
          </p:cNvSpPr>
          <p:nvPr/>
        </p:nvSpPr>
        <p:spPr>
          <a:xfrm>
            <a:off x="613542" y="4899707"/>
            <a:ext cx="7235055" cy="76643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lnSpc>
                <a:spcPts val="5000"/>
              </a:lnSpc>
            </a:pPr>
            <a:endParaRPr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22" name="群組 21"/>
          <p:cNvGrpSpPr/>
          <p:nvPr/>
        </p:nvGrpSpPr>
        <p:grpSpPr>
          <a:xfrm>
            <a:off x="10028678" y="4888894"/>
            <a:ext cx="1911785" cy="1797775"/>
            <a:chOff x="7173633" y="629129"/>
            <a:chExt cx="1911785" cy="1797775"/>
          </a:xfrm>
        </p:grpSpPr>
        <p:sp>
          <p:nvSpPr>
            <p:cNvPr id="23" name="橢圓 22"/>
            <p:cNvSpPr/>
            <p:nvPr/>
          </p:nvSpPr>
          <p:spPr>
            <a:xfrm>
              <a:off x="7173633" y="629129"/>
              <a:ext cx="1911785" cy="1797775"/>
            </a:xfrm>
            <a:prstGeom prst="ellipse">
              <a:avLst/>
            </a:prstGeom>
            <a:solidFill>
              <a:schemeClr val="bg1"/>
            </a:solidFill>
            <a:ln w="952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24" name="圖片 2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2105" y="1003613"/>
              <a:ext cx="1309122" cy="1080368"/>
            </a:xfrm>
            <a:prstGeom prst="rect">
              <a:avLst/>
            </a:prstGeom>
          </p:spPr>
        </p:pic>
      </p:grpSp>
      <p:grpSp>
        <p:nvGrpSpPr>
          <p:cNvPr id="25" name="群組 24"/>
          <p:cNvGrpSpPr/>
          <p:nvPr/>
        </p:nvGrpSpPr>
        <p:grpSpPr>
          <a:xfrm>
            <a:off x="10028679" y="258771"/>
            <a:ext cx="1911785" cy="1797775"/>
            <a:chOff x="9790755" y="3096299"/>
            <a:chExt cx="1911785" cy="1797775"/>
          </a:xfrm>
        </p:grpSpPr>
        <p:sp>
          <p:nvSpPr>
            <p:cNvPr id="26" name="橢圓 25"/>
            <p:cNvSpPr/>
            <p:nvPr/>
          </p:nvSpPr>
          <p:spPr>
            <a:xfrm>
              <a:off x="9790755" y="3096299"/>
              <a:ext cx="1911785" cy="1797775"/>
            </a:xfrm>
            <a:prstGeom prst="ellipse">
              <a:avLst/>
            </a:prstGeom>
            <a:solidFill>
              <a:schemeClr val="bg1"/>
            </a:solidFill>
            <a:ln w="952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28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pic>
          <p:nvPicPr>
            <p:cNvPr id="28" name="圖片 2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30561">
              <a:off x="10245232" y="3359998"/>
              <a:ext cx="1048209" cy="12703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7555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620713"/>
            <a:ext cx="10972800" cy="55054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600" b="1" dirty="0">
                <a:latin typeface="標楷體" pitchFamily="65" charset="-120"/>
                <a:ea typeface="標楷體" pitchFamily="65" charset="-120"/>
              </a:rPr>
              <a:t>試題</a:t>
            </a:r>
            <a:endParaRPr lang="zh-TW" altLang="zh-TW" sz="3600" dirty="0">
              <a:latin typeface="標楷體" pitchFamily="65" charset="-120"/>
              <a:ea typeface="標楷體" pitchFamily="65" charset="-12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（一）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是非題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: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  <a:defRPr/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模範生選舉紛爭多又麻煩，還是由老師直接指定比較省事。</a:t>
            </a:r>
          </a:p>
        </p:txBody>
      </p:sp>
      <p:sp>
        <p:nvSpPr>
          <p:cNvPr id="4" name="文字方塊 3"/>
          <p:cNvSpPr txBox="1">
            <a:spLocks noChangeArrowheads="1"/>
          </p:cNvSpPr>
          <p:nvPr/>
        </p:nvSpPr>
        <p:spPr bwMode="auto">
          <a:xfrm>
            <a:off x="1287367" y="2698604"/>
            <a:ext cx="7683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 smtClean="0">
                <a:solidFill>
                  <a:srgbClr val="FF0000"/>
                </a:solidFill>
              </a:rPr>
              <a:t>X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17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公平、公正、公開的選舉，是實踐民主的最佳方式。</a:t>
            </a:r>
          </a:p>
          <a:p>
            <a:pPr eaLnBrk="1" hangingPunct="1">
              <a:lnSpc>
                <a:spcPct val="150000"/>
              </a:lnSpc>
            </a:pPr>
            <a:endParaRPr lang="zh-TW" altLang="en-US" dirty="0" smtClean="0"/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1506575" y="2761751"/>
            <a:ext cx="76834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 smtClean="0">
                <a:solidFill>
                  <a:srgbClr val="FF0000"/>
                </a:solidFill>
              </a:rPr>
              <a:t>O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476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內容版面配置區 2"/>
          <p:cNvSpPr>
            <a:spLocks noGrp="1"/>
          </p:cNvSpPr>
          <p:nvPr>
            <p:ph idx="1"/>
          </p:nvPr>
        </p:nvSpPr>
        <p:spPr>
          <a:xfrm>
            <a:off x="787400" y="1588558"/>
            <a:ext cx="10515600" cy="4351338"/>
          </a:xfrm>
        </p:spPr>
        <p:txBody>
          <a:bodyPr>
            <a:normAutofit lnSpcReduction="10000"/>
          </a:bodyPr>
          <a:lstStyle/>
          <a:p>
            <a:pPr eaLnBrk="1" hangingPunct="1"/>
            <a:endParaRPr lang="en-US" altLang="zh-TW" sz="36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）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en-US" altLang="zh-TW" sz="5400" dirty="0">
                <a:latin typeface="標楷體" pitchFamily="65" charset="-120"/>
                <a:ea typeface="標楷體" pitchFamily="65" charset="-120"/>
              </a:rPr>
              <a:t>.</a:t>
            </a:r>
            <a:r>
              <a:rPr lang="zh-TW" altLang="en-US" sz="5400" dirty="0">
                <a:latin typeface="標楷體" pitchFamily="65" charset="-120"/>
                <a:ea typeface="標楷體" pitchFamily="65" charset="-120"/>
              </a:rPr>
              <a:t>成績不好及頭腦不夠聰明的人，因為判斷力比較差，不適合參與投票選舉。</a:t>
            </a:r>
          </a:p>
          <a:p>
            <a:endParaRPr lang="zh-TW" altLang="en-US" dirty="0" smtClean="0"/>
          </a:p>
          <a:p>
            <a:pPr eaLnBrk="1" hangingPunct="1"/>
            <a:endParaRPr lang="zh-TW" altLang="en-US" dirty="0" smtClean="0"/>
          </a:p>
        </p:txBody>
      </p:sp>
      <p:sp>
        <p:nvSpPr>
          <p:cNvPr id="3" name="文字方塊 2"/>
          <p:cNvSpPr txBox="1">
            <a:spLocks noChangeArrowheads="1"/>
          </p:cNvSpPr>
          <p:nvPr/>
        </p:nvSpPr>
        <p:spPr bwMode="auto">
          <a:xfrm>
            <a:off x="1514766" y="2330300"/>
            <a:ext cx="76835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/>
            <a:r>
              <a:rPr kumimoji="0" lang="en-US" altLang="zh-TW" sz="6000" b="1" dirty="0" smtClean="0">
                <a:solidFill>
                  <a:srgbClr val="FF0000"/>
                </a:solidFill>
              </a:rPr>
              <a:t>X</a:t>
            </a:r>
            <a:endParaRPr kumimoji="0" lang="zh-TW" altLang="en-US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14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14585</TotalTime>
  <Words>890</Words>
  <Application>Microsoft Office PowerPoint</Application>
  <PresentationFormat>寬螢幕</PresentationFormat>
  <Paragraphs>81</Paragraphs>
  <Slides>20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7" baseType="lpstr">
      <vt:lpstr>微軟正黑體</vt:lpstr>
      <vt:lpstr>新細明體</vt:lpstr>
      <vt:lpstr>標楷體</vt:lpstr>
      <vt:lpstr>Arial</vt:lpstr>
      <vt:lpstr>Calibri</vt:lpstr>
      <vt:lpstr>Calibri Light</vt:lpstr>
      <vt:lpstr>Office 佈景主題</vt:lpstr>
      <vt:lpstr>PowerPoint 簡報</vt:lpstr>
      <vt:lpstr>選舉風雲</vt:lpstr>
      <vt:lpstr>PowerPoint 簡報</vt:lpstr>
      <vt:lpstr>PowerPoint 簡報</vt:lpstr>
      <vt:lpstr>PowerPoint 簡報</vt:lpstr>
      <vt:lpstr>根據《兒童權利公約》(CRC)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影片欣賞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放幾張圖片，詢問小朋友圖片在說什麼？</dc:title>
  <dc:creator>Windows 使用者</dc:creator>
  <cp:lastModifiedBy>user</cp:lastModifiedBy>
  <cp:revision>1856</cp:revision>
  <cp:lastPrinted>2018-09-26T05:56:44Z</cp:lastPrinted>
  <dcterms:created xsi:type="dcterms:W3CDTF">2018-07-09T19:07:15Z</dcterms:created>
  <dcterms:modified xsi:type="dcterms:W3CDTF">2020-08-18T08:43:48Z</dcterms:modified>
</cp:coreProperties>
</file>