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753" r:id="rId2"/>
    <p:sldId id="4749" r:id="rId3"/>
    <p:sldId id="4756" r:id="rId4"/>
    <p:sldId id="4757" r:id="rId5"/>
    <p:sldId id="4758" r:id="rId6"/>
    <p:sldId id="4759" r:id="rId7"/>
    <p:sldId id="4760" r:id="rId8"/>
    <p:sldId id="4762" r:id="rId9"/>
    <p:sldId id="4789" r:id="rId10"/>
    <p:sldId id="4755" r:id="rId11"/>
    <p:sldId id="4763" r:id="rId12"/>
    <p:sldId id="4764" r:id="rId13"/>
    <p:sldId id="4765" r:id="rId14"/>
    <p:sldId id="4766" r:id="rId15"/>
    <p:sldId id="4769" r:id="rId16"/>
    <p:sldId id="4770" r:id="rId17"/>
    <p:sldId id="4771" r:id="rId18"/>
    <p:sldId id="4774" r:id="rId19"/>
    <p:sldId id="4805" r:id="rId20"/>
    <p:sldId id="4783" r:id="rId21"/>
    <p:sldId id="4784" r:id="rId22"/>
    <p:sldId id="4806" r:id="rId23"/>
    <p:sldId id="4791" r:id="rId24"/>
    <p:sldId id="4792" r:id="rId25"/>
    <p:sldId id="4807" r:id="rId26"/>
    <p:sldId id="4795" r:id="rId27"/>
    <p:sldId id="4796" r:id="rId28"/>
    <p:sldId id="4797" r:id="rId29"/>
    <p:sldId id="4811" r:id="rId30"/>
    <p:sldId id="4808" r:id="rId31"/>
    <p:sldId id="4798" r:id="rId32"/>
    <p:sldId id="4799" r:id="rId33"/>
    <p:sldId id="4809" r:id="rId34"/>
    <p:sldId id="4810" r:id="rId35"/>
    <p:sldId id="4802" r:id="rId36"/>
    <p:sldId id="4803" r:id="rId37"/>
    <p:sldId id="4812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CF2997-613D-EE04-AF2A-841A36821E72}" name="李佳玲" initials="李佳玲" userId="S::caca@ssey.com.tw::28f7969e-bd9e-448f-912f-8baec3f65f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C4B81-4A4E-4B60-A7A1-E97547C718DD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1B4E4-1081-46BA-855B-B3FE8CEF64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4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37048-6D0B-4248-AEBB-FCA50BB32EB0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76728-BFF2-4411-81FD-5AD699E2F2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3216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221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9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57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16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73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563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31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0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08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9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89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36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18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73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83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19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5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05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149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30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06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04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95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83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11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19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056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30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16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5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3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6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5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1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76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9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48069A-6D0B-4821-96F1-D9DDC8A76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041A9E6-30CD-492D-B99F-79ADE0DE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6B729E-46E9-423F-8CDD-52BD8B5C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757C-44B4-45D8-975E-654EC4B3E5BB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4E655E-78B3-4666-8CAC-66515B91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606D4D-948F-4C9E-BE68-CC780DAC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12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3C82AC-BA11-44BB-ACDB-C2D6C576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632C87E-9A3B-4EDF-A748-77531A9E7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C83B20-108D-46C4-B157-F918D19B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F88-D75B-4545-9288-C317427561B4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78E7D6-7A86-4D91-B2EF-4CF9148B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804753-FB76-4C1C-8D86-4928524D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64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732B8A6-7BCA-4700-A9EB-20CED8E9E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B60E313-A39D-4A0E-8636-808497121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C00D54-5B98-4CB3-A771-B6C016BD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A864-882C-4B5C-93FE-547FF4E160E2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5525CD-044C-4B7C-A989-34232A24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BBE2D0-FF95-41F4-BF63-758C7946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6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2C7775-CA64-4D48-8ECF-A7BD067C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198535-B9B9-4945-A99B-E035A264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BE4D1E-5451-40CF-957E-676EA4C6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997A-048A-422B-999D-B38E8D779907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7E019B-5F34-4D08-BB6C-3376BA9F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448EE7-0D86-464D-8880-BF4DC083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15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A69D98-F919-4E6E-9945-A1B9A278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41A7822-9407-408D-86AC-79DC0ED62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E9B942-ECAE-4842-8C11-DF0C2C8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651A-4B09-4FE4-8B28-27CB49748592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4044D87-3915-4A6E-A77D-E5A3E4D6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BF14FF-47FA-4CC4-8269-9D2DB05B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369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F34D45-9CC0-44E6-BBD2-372E280A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C3BBEF-7D34-4B5A-9A5C-F32A6909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E5A7BE7-A62E-426F-840C-E5BB8EE8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43B1457-5047-441D-B87D-420C736C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3A32-FE7E-496B-9226-829CF3219452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04D231-4F6D-4E65-BEC5-7FF327C3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1A34A0-27C7-41F3-9AC6-1A3DE3B9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40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5F41A3-CCDB-436F-8CF2-D17CA053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914E35-91DA-4903-91D4-DD9C9043B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347F474-F3B5-4F23-A0F9-25E98F27B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2E3405-8302-4E5C-A9E9-E39BC5D82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C9DEADA-1753-4852-A1C0-C75C41C24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08F8835-4624-4CC9-BC1C-A37A60A7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1012-D75C-4D9D-A506-79F432C52FAE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0D48AE8-9983-410D-8B5B-FD7ED6DD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B005F72-9E85-42F1-A6DF-12FAA279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967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BFE86D-9FDC-4AC2-89BC-1639BE8D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019F4B7-6058-4B9C-BCF0-2BAD69C0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97C-1F22-464F-BBFB-C2845F18F27C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2A11D8-3BA5-4BBC-898A-A5942B9B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1C268F-9BE2-4164-9B17-AB55B534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04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5C409EA-03D4-4268-8028-E7391CC5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49E5-F503-455C-A735-47E27CDF41B4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5856D9D-67D4-4BED-9F10-17DF30A5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4F08BF-1189-4A81-BA75-66057B21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949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5F5EBB-C798-4AB5-9CB7-902237F2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AE9AD2-01E4-4A5A-817B-35B6FEDD4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C32F32C-D66E-4417-BE7F-42B614CC5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97F5FA3-E8E7-4B31-8889-0F6C1B05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39F2-6284-4A20-9D60-731F752F1816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89FDA4E-C8A3-403B-91ED-7A9C5D6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4AEAD64-B309-4BD3-B975-1D81778E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22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F681A6-C4D1-4CB6-B531-0AA44181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D36DC66-D9B7-432B-832B-B272FDF69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1EF790-88CF-4A1D-A8A7-2A5C4DF7B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A8D8E3C-8B35-4A0E-B50D-460772D5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DBE2-1E67-4C49-8ADF-863893837180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00EC70F-8E0C-4A53-B5E2-F92D99C5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8C8207-122F-4C1F-A4D5-9CA75992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80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6FE51FC-7C61-4DAD-A93B-CB2E891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933E44F-B501-4825-A380-FD056E867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DC4E0D-34D4-4567-962E-F0E5F9AE2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4B0E0-9969-4EF4-8DAE-141024756042}" type="datetime1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4D3F4C-934D-437F-82A7-9A1147CCF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3AF27D-40BC-4AB0-8EA0-BDCDFA0A5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F107-BDAC-431E-985B-B118A1A2B0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70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ftedness.tyc.edu.tw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/>
          <p:cNvSpPr>
            <a:spLocks noChangeArrowheads="1"/>
          </p:cNvSpPr>
          <p:nvPr/>
        </p:nvSpPr>
        <p:spPr bwMode="auto">
          <a:xfrm>
            <a:off x="2820742" y="2982028"/>
            <a:ext cx="763522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TW" altLang="en-US" sz="2800" b="1" dirty="0">
                <a:solidFill>
                  <a:schemeClr val="accent6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+mn-lt"/>
              </a:rPr>
              <a:t>國中學術性向</a:t>
            </a:r>
            <a:r>
              <a:rPr lang="en-US" altLang="zh-TW" sz="2800" b="1" dirty="0">
                <a:solidFill>
                  <a:schemeClr val="accent6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+mn-lt"/>
              </a:rPr>
              <a:t>(</a:t>
            </a:r>
            <a:r>
              <a:rPr lang="zh-TW" altLang="en-US" sz="2800" b="1" dirty="0">
                <a:solidFill>
                  <a:schemeClr val="accent6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+mn-lt"/>
              </a:rPr>
              <a:t>英語、數理暨自然科學</a:t>
            </a:r>
            <a:r>
              <a:rPr lang="en-US" altLang="zh-TW" sz="2800" b="1" dirty="0">
                <a:solidFill>
                  <a:schemeClr val="accent6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+mn-lt"/>
              </a:rPr>
              <a:t>)</a:t>
            </a:r>
            <a:r>
              <a:rPr lang="zh-TW" altLang="en-US" sz="2800" b="1" dirty="0">
                <a:solidFill>
                  <a:schemeClr val="accent6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+mn-lt"/>
              </a:rPr>
              <a:t>資優鑑定</a:t>
            </a:r>
            <a:endParaRPr lang="en-US" altLang="zh-CN" sz="2800" b="1" dirty="0">
              <a:solidFill>
                <a:schemeClr val="accent6"/>
              </a:solidFill>
              <a:latin typeface="Microsoft Uighur" panose="02000000000000000000" pitchFamily="2" charset="-78"/>
              <a:ea typeface="DengXian" panose="02010600030101010101" pitchFamily="2" charset="-122"/>
              <a:cs typeface="Microsoft Uighur" panose="02000000000000000000" pitchFamily="2" charset="-78"/>
              <a:sym typeface="+mn-lt"/>
            </a:endParaRPr>
          </a:p>
        </p:txBody>
      </p:sp>
      <p:sp>
        <p:nvSpPr>
          <p:cNvPr id="52" name="任意多边形: 形状 51"/>
          <p:cNvSpPr/>
          <p:nvPr/>
        </p:nvSpPr>
        <p:spPr>
          <a:xfrm rot="10800000">
            <a:off x="0" y="-42777"/>
            <a:ext cx="5228402" cy="195050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EC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54" name="任意多边形: 形状 53"/>
          <p:cNvSpPr/>
          <p:nvPr/>
        </p:nvSpPr>
        <p:spPr>
          <a:xfrm rot="10800000">
            <a:off x="2955385" y="-4714"/>
            <a:ext cx="4025535" cy="1244036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1" name="任意多边形: 形状 10"/>
          <p:cNvSpPr/>
          <p:nvPr/>
        </p:nvSpPr>
        <p:spPr>
          <a:xfrm rot="10800000" flipV="1">
            <a:off x="4662241" y="4862761"/>
            <a:ext cx="5323550" cy="1985999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2" name="任意多边形: 形状 11"/>
          <p:cNvSpPr/>
          <p:nvPr/>
        </p:nvSpPr>
        <p:spPr>
          <a:xfrm rot="10800000" flipV="1">
            <a:off x="8161173" y="5517532"/>
            <a:ext cx="4030827" cy="1331227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EC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</a:t>
            </a:fld>
            <a:endParaRPr lang="zh-TW" altLang="en-US" dirty="0"/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3279894" y="3626455"/>
            <a:ext cx="6269600" cy="10448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47997" rIns="0" bIns="47997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2800" b="1" dirty="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操作流程說明</a:t>
            </a:r>
            <a:endParaRPr lang="en-US" altLang="zh-TW" sz="2800" b="1" dirty="0">
              <a:solidFill>
                <a:schemeClr val="accent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  <a:sym typeface="+mn-lt"/>
            </a:endParaRPr>
          </a:p>
          <a:p>
            <a:pPr algn="ctr"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以教育局網頁公告為準</a:t>
            </a:r>
            <a:r>
              <a:rPr lang="en-US" altLang="zh-TW" sz="28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)</a:t>
            </a: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413550" y="1627168"/>
            <a:ext cx="73649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3600" b="1" dirty="0"/>
              <a:t>111</a:t>
            </a:r>
            <a:r>
              <a:rPr lang="zh-TW" altLang="en-US" sz="3600" b="1" dirty="0"/>
              <a:t>學年度國民中小學資賦優異學生鑑定線上報名系統</a:t>
            </a:r>
            <a:endParaRPr lang="en-US" altLang="zh-CN" sz="5400" dirty="0">
              <a:solidFill>
                <a:srgbClr val="A79F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10800000" flipV="1">
            <a:off x="4662241" y="1606366"/>
            <a:ext cx="3472299" cy="1762275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 flipV="1">
            <a:off x="3897390" y="2264747"/>
            <a:ext cx="2347177" cy="110389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050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0486" y="2058310"/>
            <a:ext cx="3492765" cy="14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9102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676663" y="4529186"/>
            <a:ext cx="4608259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76663" y="3682898"/>
            <a:ext cx="5233388" cy="7879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管道一</a:t>
            </a:r>
            <a:r>
              <a:rPr lang="en-US" altLang="zh-TW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書面審查</a:t>
            </a:r>
            <a:endParaRPr lang="zh-CN" altLang="en-US" sz="5120" b="1" dirty="0">
              <a:solidFill>
                <a:schemeClr val="bg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1023220" y="4755352"/>
            <a:ext cx="9787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lvl="1" indent="-162552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申請管道一者，若審查未通過可直接參加管道二測驗</a:t>
            </a:r>
            <a:endParaRPr lang="en-US" altLang="zh-CN" sz="3200" b="1" dirty="0">
              <a:solidFill>
                <a:schemeClr val="accent6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10</a:t>
            </a:fld>
            <a:endParaRPr lang="zh-TW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000E517C-01E6-4B74-8DA2-343A38D31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11" y="1052054"/>
            <a:ext cx="8478431" cy="5527277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 </a:t>
            </a:r>
            <a:r>
              <a:rPr lang="en-US" altLang="zh-TW" sz="3792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①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選擇報名管道一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1145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194503" y="5082728"/>
            <a:ext cx="368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選擇管道一：書面審查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537008" y="5622918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199720" y="5566407"/>
            <a:ext cx="4536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點選儲存即可進行下一步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4828397" y="5779328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2DCCBA49-A945-4C30-AA43-E65A5BCBF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667" y="6121651"/>
            <a:ext cx="719253" cy="30197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4444279" y="6125666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685314" y="6061068"/>
            <a:ext cx="513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下一步（先點選儲存鍵後才顯示）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5260393" y="6243231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11</a:t>
            </a:fld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4828397" y="5249110"/>
            <a:ext cx="24473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3541158" y="5114056"/>
            <a:ext cx="1287239" cy="352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2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93271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②填寫報名資料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&amp;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資料檢附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45431" y="785543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405" y="971129"/>
            <a:ext cx="4047576" cy="559136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59693" y="1858215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填寫報名資料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之欄位均為必填欄位，填寫完成請儲存並按下一步。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996103" y="5703988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點選儲存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5514205" y="5944452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5559741" y="6147194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937349" y="6073320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6375855" y="6274919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97B3587-B055-4D0D-9795-E39CB46F8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8"/>
          <a:stretch/>
        </p:blipFill>
        <p:spPr>
          <a:xfrm>
            <a:off x="4317405" y="1011464"/>
            <a:ext cx="4046400" cy="16371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B6A2A42-7869-4A4B-BDDA-3B6B0E60A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41" y="5594439"/>
            <a:ext cx="1071563" cy="26997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5125782" y="5816628"/>
            <a:ext cx="370325" cy="223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9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>
            <a:extLst>
              <a:ext uri="{FF2B5EF4-FFF2-40B4-BE49-F238E27FC236}">
                <a16:creationId xmlns:a16="http://schemas.microsoft.com/office/drawing/2014/main" id="{A56C15B1-DDC5-4EB9-895E-7B59BB2E33AC}"/>
              </a:ext>
            </a:extLst>
          </p:cNvPr>
          <p:cNvGrpSpPr/>
          <p:nvPr/>
        </p:nvGrpSpPr>
        <p:grpSpPr>
          <a:xfrm>
            <a:off x="4682074" y="887125"/>
            <a:ext cx="3684586" cy="5834350"/>
            <a:chOff x="4682074" y="887125"/>
            <a:chExt cx="3684586" cy="583435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76E9846C-AD74-459D-A21B-F9EABA163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130"/>
            <a:stretch/>
          </p:blipFill>
          <p:spPr>
            <a:xfrm>
              <a:off x="4682074" y="887125"/>
              <a:ext cx="3684586" cy="5834350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89E2595-A4CD-44B1-859A-FCF5AFB02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6" t="61556" r="6284" b="12620"/>
            <a:stretch/>
          </p:blipFill>
          <p:spPr>
            <a:xfrm>
              <a:off x="5508605" y="4443196"/>
              <a:ext cx="2655470" cy="1527679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0AF3AE1-AFC7-4F2A-9E54-2945E4E20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1" t="6722" r="6225" b="82723"/>
            <a:stretch/>
          </p:blipFill>
          <p:spPr>
            <a:xfrm>
              <a:off x="5536075" y="1280220"/>
              <a:ext cx="2628000" cy="620274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7396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 ③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填寫報名資料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&amp;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資料檢附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04728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589303" y="2004122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優異特殊需求特質檢核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請儲存並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按下一步。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196909" y="6060884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點選儲存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5868770" y="6337878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5847114" y="6475978"/>
            <a:ext cx="376696" cy="20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741609" y="6401326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6223810" y="6587182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104702C2-6AB4-4E71-8375-128D16D14327}"/>
              </a:ext>
            </a:extLst>
          </p:cNvPr>
          <p:cNvSpPr/>
          <p:nvPr/>
        </p:nvSpPr>
        <p:spPr>
          <a:xfrm>
            <a:off x="5498445" y="4522925"/>
            <a:ext cx="432056" cy="22356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2B792EC-286A-4A15-A613-832789DD9483}"/>
              </a:ext>
            </a:extLst>
          </p:cNvPr>
          <p:cNvSpPr txBox="1"/>
          <p:nvPr/>
        </p:nvSpPr>
        <p:spPr>
          <a:xfrm>
            <a:off x="5973427" y="4403874"/>
            <a:ext cx="277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點選即可查看範例</a:t>
            </a:r>
            <a:endParaRPr lang="en-US" altLang="zh-TW" sz="24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5498445" y="6241818"/>
            <a:ext cx="370325" cy="223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3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ED149D75-9126-452D-8E0A-2A673B8D0277}"/>
              </a:ext>
            </a:extLst>
          </p:cNvPr>
          <p:cNvGrpSpPr/>
          <p:nvPr/>
        </p:nvGrpSpPr>
        <p:grpSpPr>
          <a:xfrm>
            <a:off x="2235766" y="1116168"/>
            <a:ext cx="7366257" cy="5590800"/>
            <a:chOff x="2235766" y="1116168"/>
            <a:chExt cx="7366257" cy="55908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35766" y="1116168"/>
              <a:ext cx="7366257" cy="5590800"/>
            </a:xfrm>
            <a:prstGeom prst="rect">
              <a:avLst/>
            </a:prstGeom>
          </p:spPr>
        </p:pic>
        <p:pic>
          <p:nvPicPr>
            <p:cNvPr id="7" name="圖片 6" descr="一張含有 文字 的圖片&#10;&#10;自動產生的描述">
              <a:extLst>
                <a:ext uri="{FF2B5EF4-FFF2-40B4-BE49-F238E27FC236}">
                  <a16:creationId xmlns:a16="http://schemas.microsoft.com/office/drawing/2014/main" id="{CE88ECA6-BD9B-4D4E-B805-969D754E4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1" t="24148" r="8055" b="62667"/>
            <a:stretch/>
          </p:blipFill>
          <p:spPr>
            <a:xfrm>
              <a:off x="3876040" y="2368936"/>
              <a:ext cx="5593646" cy="624635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5B05B5E-ADB3-417F-8869-7AAD6448E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5" t="30519" r="3321" b="45983"/>
            <a:stretch/>
          </p:blipFill>
          <p:spPr>
            <a:xfrm>
              <a:off x="3881120" y="2957028"/>
              <a:ext cx="5471160" cy="1313719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80063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 ③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填寫報名資料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&amp;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資料檢附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1145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-1" y="4581847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資料檢附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請至少上傳一項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8584667" y="2412056"/>
            <a:ext cx="762533" cy="249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10039469" y="2213821"/>
            <a:ext cx="2064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填寫後</a:t>
            </a:r>
            <a:r>
              <a:rPr lang="zh-TW" altLang="en-US" sz="2400" b="1" u="sng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掃描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上傳，可多筆上傳其他相關佐證資料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9349657" y="2489081"/>
            <a:ext cx="6898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7167667" y="5413910"/>
            <a:ext cx="2434356" cy="11250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10039469" y="5522773"/>
            <a:ext cx="206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請擇一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下載表單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9602023" y="5976865"/>
            <a:ext cx="4374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4617689" y="5285119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5995297" y="5251001"/>
            <a:ext cx="374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endParaRPr lang="en-US" altLang="zh-TW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5433803" y="5412844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14</a:t>
            </a:fld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2389021" y="4665818"/>
            <a:ext cx="1013602" cy="6193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2C4680-2D50-4E35-8D3C-7465F041C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057" y="4418399"/>
            <a:ext cx="2039894" cy="51394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04A8018-F8F9-412D-8CF4-03390423E8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8"/>
          <a:stretch/>
        </p:blipFill>
        <p:spPr>
          <a:xfrm>
            <a:off x="2236423" y="1174059"/>
            <a:ext cx="7365600" cy="29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④確認資料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904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4339" y="972559"/>
            <a:ext cx="4598736" cy="567101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57361" y="2782669"/>
            <a:ext cx="368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報名資料確認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即將完成報名，請再次確認資料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4685605" y="1979474"/>
            <a:ext cx="2024415" cy="2103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561581" y="2834588"/>
            <a:ext cx="459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檢視所有流程均已完成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反白項目不須理會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6710020" y="3031420"/>
            <a:ext cx="7798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5281637" y="4177608"/>
            <a:ext cx="721222" cy="719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6604246" y="4326190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確認無誤，請勾選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6002859" y="4550813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A6DEF03F-436C-4B24-A3E7-7329DC962C17}"/>
              </a:ext>
            </a:extLst>
          </p:cNvPr>
          <p:cNvSpPr/>
          <p:nvPr/>
        </p:nvSpPr>
        <p:spPr>
          <a:xfrm>
            <a:off x="4441947" y="5725172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7AF4C08-0058-4509-AAEC-E8018370662B}"/>
              </a:ext>
            </a:extLst>
          </p:cNvPr>
          <p:cNvSpPr txBox="1"/>
          <p:nvPr/>
        </p:nvSpPr>
        <p:spPr>
          <a:xfrm>
            <a:off x="6260834" y="5605568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點選完成報名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60BE514-50CB-45B0-9AE0-B171A9ECC5BA}"/>
              </a:ext>
            </a:extLst>
          </p:cNvPr>
          <p:cNvCxnSpPr>
            <a:cxnSpLocks/>
          </p:cNvCxnSpPr>
          <p:nvPr/>
        </p:nvCxnSpPr>
        <p:spPr>
          <a:xfrm>
            <a:off x="5258061" y="5852897"/>
            <a:ext cx="1086787" cy="1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ECCF7657-AEFC-449C-9B7F-4DBC8A16A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31" y="6110475"/>
            <a:ext cx="483178" cy="20026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5158908" y="6073494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6615538" y="5996612"/>
            <a:ext cx="4237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點選完成報名後顯示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6020178" y="6223797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65B4BE4-804C-42AA-91F5-C909B82203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8"/>
          <a:stretch/>
        </p:blipFill>
        <p:spPr>
          <a:xfrm>
            <a:off x="3535875" y="1014027"/>
            <a:ext cx="4597200" cy="185996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49D3D348-EA70-4888-83B7-3EFDFFCA7D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8"/>
          <a:stretch/>
        </p:blipFill>
        <p:spPr>
          <a:xfrm>
            <a:off x="3535875" y="1002155"/>
            <a:ext cx="4597200" cy="1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B70ADD29-AA3C-4174-AA4D-23B8A726053C}"/>
              </a:ext>
            </a:extLst>
          </p:cNvPr>
          <p:cNvGrpSpPr/>
          <p:nvPr/>
        </p:nvGrpSpPr>
        <p:grpSpPr>
          <a:xfrm>
            <a:off x="890848" y="1092524"/>
            <a:ext cx="7544233" cy="5507130"/>
            <a:chOff x="890848" y="1092524"/>
            <a:chExt cx="7544233" cy="550713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848" y="1092524"/>
              <a:ext cx="7544233" cy="550713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E0ED5F3-160C-498D-86F4-651477C45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37" t="61569" r="177"/>
            <a:stretch/>
          </p:blipFill>
          <p:spPr>
            <a:xfrm>
              <a:off x="2399469" y="4515555"/>
              <a:ext cx="6027355" cy="2068864"/>
            </a:xfrm>
            <a:prstGeom prst="rect">
              <a:avLst/>
            </a:prstGeom>
          </p:spPr>
        </p:pic>
      </p:grpSp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98D0A1ED-AE81-447B-AAA9-28F5D5522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57" y="1536683"/>
            <a:ext cx="2520958" cy="3564498"/>
          </a:xfrm>
          <a:prstGeom prst="rect">
            <a:avLst/>
          </a:prstGeom>
        </p:spPr>
      </p:pic>
      <p:sp>
        <p:nvSpPr>
          <p:cNvPr id="74" name="TextBox 8"/>
          <p:cNvSpPr txBox="1"/>
          <p:nvPr/>
        </p:nvSpPr>
        <p:spPr>
          <a:xfrm>
            <a:off x="627847" y="712297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2517294" y="2122310"/>
            <a:ext cx="4230008" cy="23932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5CF5DA9-9809-4AA5-AFA5-41E3DE562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672" y="5698727"/>
            <a:ext cx="931854" cy="36933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166531" y="3217547"/>
            <a:ext cx="242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檢視繳費狀態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2605926" y="4583687"/>
            <a:ext cx="1800582" cy="360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4406507" y="4787297"/>
            <a:ext cx="21516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637079" y="5698727"/>
            <a:ext cx="813289" cy="3245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4963770" y="5411650"/>
            <a:ext cx="2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繳費完成即可進行下一步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447681" y="5830967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16</a:t>
            </a:fld>
            <a:endParaRPr lang="zh-TW" altLang="en-US" dirty="0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 flipV="1">
            <a:off x="6747302" y="3428219"/>
            <a:ext cx="469575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8"/>
          <p:cNvSpPr txBox="1"/>
          <p:nvPr/>
        </p:nvSpPr>
        <p:spPr>
          <a:xfrm>
            <a:off x="627847" y="204597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⑤進行繳費，完成報名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243838" y="4901572"/>
            <a:ext cx="2329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繳費列印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若需至超商或郵局繳費，請至此頁面列印繳費單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6540814" y="4506896"/>
            <a:ext cx="3334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如需至超商／郵局繳款，請下載列印繳費單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616760" y="170892"/>
            <a:ext cx="4321567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ATM/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線上轉帳或列印繳費單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890849" y="4413116"/>
            <a:ext cx="1068066" cy="360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F75E4B80-F5D2-46BB-B6E7-DFAB38C619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8"/>
          <a:stretch/>
        </p:blipFill>
        <p:spPr>
          <a:xfrm>
            <a:off x="889481" y="1159085"/>
            <a:ext cx="7545600" cy="3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09AE5B2-DBE8-45E8-BE32-0FCE3C022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"/>
          <a:stretch/>
        </p:blipFill>
        <p:spPr>
          <a:xfrm>
            <a:off x="1611146" y="1289749"/>
            <a:ext cx="8757621" cy="4808493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⑥報名資料審查結果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1145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526385" y="4737254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查看報名資料審查結果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請於此查看結果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1611146" y="4386351"/>
            <a:ext cx="1255146" cy="32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8860818" y="4036392"/>
            <a:ext cx="91337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839262" y="2527916"/>
            <a:ext cx="3211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待承辦學校審查完成，即可查看報名結果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8475241" y="2895828"/>
            <a:ext cx="3869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7536270" y="2715425"/>
            <a:ext cx="938971" cy="360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10122810" y="3947769"/>
            <a:ext cx="2069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下載審查結果通知單留存</a:t>
            </a:r>
            <a:b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管道一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9774194" y="4330084"/>
            <a:ext cx="288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6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7" y="151032"/>
            <a:ext cx="10479424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TW"/>
            </a:defPPr>
            <a:lvl1pPr>
              <a:defRPr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+mn-lt"/>
              </a:rPr>
              <a:t>報名程序</a:t>
            </a:r>
            <a:r>
              <a:rPr lang="en-US" altLang="zh-TW" dirty="0">
                <a:sym typeface="+mn-lt"/>
              </a:rPr>
              <a:t>:</a:t>
            </a:r>
            <a:r>
              <a:rPr lang="zh-TW" altLang="en-US" dirty="0">
                <a:sym typeface="+mn-lt"/>
              </a:rPr>
              <a:t>⑦管道一書面審查結果通知單</a:t>
            </a:r>
            <a:r>
              <a:rPr lang="zh-TW" altLang="en-US" u="sng" dirty="0">
                <a:sym typeface="+mn-lt"/>
              </a:rPr>
              <a:t>示意圖</a:t>
            </a:r>
            <a:endParaRPr lang="zh-CN" altLang="en-US" u="sng" dirty="0"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31684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EC5ADE-6884-4AF0-BD1E-907C13D3C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635" y="1087607"/>
            <a:ext cx="3855384" cy="54513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4667055" y="2760640"/>
            <a:ext cx="7524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請考生逕至本報名系統</a:t>
            </a:r>
            <a:endParaRPr lang="en-US" altLang="zh-TW" sz="32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TW" altLang="en-US" sz="32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查詢書面審查結果</a:t>
            </a:r>
            <a:endParaRPr lang="en-US" altLang="zh-TW" sz="32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en-US" altLang="zh-TW" sz="2400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左圖為通知單示意圖，僅供參考</a:t>
            </a:r>
            <a:r>
              <a:rPr lang="en-US" altLang="zh-TW" sz="2400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zh-TW" altLang="en-US" sz="2400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77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10800000" flipV="1">
            <a:off x="4662241" y="1606366"/>
            <a:ext cx="3472299" cy="1762275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 flipV="1">
            <a:off x="3897390" y="2264747"/>
            <a:ext cx="2347177" cy="110389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3676663" y="4529186"/>
            <a:ext cx="4608259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76663" y="3682898"/>
            <a:ext cx="5233388" cy="7879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管道二</a:t>
            </a:r>
            <a:r>
              <a:rPr lang="en-US" altLang="zh-TW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測驗方式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9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70486" y="2058310"/>
            <a:ext cx="3492765" cy="14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altLang="zh-TW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zh-CN" altLang="en-US" sz="9102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70486" y="4688976"/>
            <a:ext cx="3952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lvl="1" indent="-162552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初選</a:t>
            </a:r>
            <a:r>
              <a:rPr lang="en-US" altLang="zh-TW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(</a:t>
            </a:r>
            <a:r>
              <a:rPr lang="zh-TW" altLang="en-US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性向測驗</a:t>
            </a:r>
            <a:r>
              <a:rPr lang="en-US" altLang="zh-TW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)</a:t>
            </a:r>
            <a:r>
              <a:rPr lang="zh-TW" altLang="en-US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</a:t>
            </a:r>
            <a:endParaRPr lang="en-US" altLang="zh-CN" sz="3200" b="1" dirty="0">
              <a:solidFill>
                <a:schemeClr val="accent6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209349"/>
            <a:ext cx="8853036" cy="4669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034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入口首頁：</a:t>
            </a:r>
            <a:r>
              <a:rPr lang="en-US" altLang="zh-TW" sz="3034" b="1" dirty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  <a:hlinkClick r:id="rId3"/>
              </a:rPr>
              <a:t>https://www.giftedness.tyc.edu.tw/</a:t>
            </a:r>
            <a:endParaRPr lang="zh-CN" altLang="en-US" sz="3792" b="1" dirty="0">
              <a:solidFill>
                <a:schemeClr val="bg1">
                  <a:lumMod val="6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86277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請選擇欲報名的項目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Microsoft JhengHei U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Microsoft JhengHei UI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1" y="1057285"/>
            <a:ext cx="9789535" cy="55913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3899646-F80C-4695-A67C-915BD1B5CD59}"/>
              </a:ext>
            </a:extLst>
          </p:cNvPr>
          <p:cNvSpPr/>
          <p:nvPr/>
        </p:nvSpPr>
        <p:spPr>
          <a:xfrm>
            <a:off x="2839453" y="1812758"/>
            <a:ext cx="3513221" cy="2069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 UI" panose="020B0604030504040204" pitchFamily="34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BBA90E6-EBF4-4B08-974C-B3B0E02CD37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352674" y="2847474"/>
            <a:ext cx="36041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BCCA9309-8F81-4A0B-850D-6ED6F22A5C3B}"/>
              </a:ext>
            </a:extLst>
          </p:cNvPr>
          <p:cNvSpPr txBox="1"/>
          <p:nvPr/>
        </p:nvSpPr>
        <p:spPr>
          <a:xfrm>
            <a:off x="9956799" y="2662807"/>
            <a:ext cx="203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點選報名項目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AE85856B-0EED-4591-8696-1D83D079F219}"/>
              </a:ext>
            </a:extLst>
          </p:cNvPr>
          <p:cNvGrpSpPr/>
          <p:nvPr/>
        </p:nvGrpSpPr>
        <p:grpSpPr>
          <a:xfrm>
            <a:off x="2051296" y="1115606"/>
            <a:ext cx="8378500" cy="5437675"/>
            <a:chOff x="2051296" y="1115606"/>
            <a:chExt cx="8378500" cy="5437675"/>
          </a:xfrm>
        </p:grpSpPr>
        <p:pic>
          <p:nvPicPr>
            <p:cNvPr id="7" name="圖片 6" descr="一張含有 文字 的圖片&#10;&#10;自動產生的描述">
              <a:extLst>
                <a:ext uri="{FF2B5EF4-FFF2-40B4-BE49-F238E27FC236}">
                  <a16:creationId xmlns:a16="http://schemas.microsoft.com/office/drawing/2014/main" id="{21830D99-3D15-4594-81DC-3954B4278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6"/>
            <a:stretch/>
          </p:blipFill>
          <p:spPr>
            <a:xfrm>
              <a:off x="2051296" y="1475433"/>
              <a:ext cx="8378500" cy="5077848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827"/>
            <a:stretch/>
          </p:blipFill>
          <p:spPr>
            <a:xfrm>
              <a:off x="2055981" y="1115606"/>
              <a:ext cx="8373815" cy="401070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en-US" altLang="zh-TW" sz="3792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 ①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選擇報名管道二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0143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6407852" y="5140365"/>
            <a:ext cx="126756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5429521" y="5005312"/>
            <a:ext cx="978331" cy="327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669214" y="4955699"/>
            <a:ext cx="368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選擇管道二：參加測驗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391620" y="5591771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4683009" y="5748181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2DCCBA49-A945-4C30-AA43-E65A5BCBF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907" y="6077948"/>
            <a:ext cx="719253" cy="30197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4332519" y="6081963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5148633" y="6199528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085840" y="5475577"/>
            <a:ext cx="4536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點選儲存即可進行下一步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528256" y="5999283"/>
            <a:ext cx="513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下一步（先點選儲存鍵後才顯示）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6EF7697-149F-4623-95A3-7AC5DB242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039" y="4345814"/>
            <a:ext cx="1573121" cy="4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93271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②填寫報名資料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&amp;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資料檢附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3459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8082" y="983239"/>
            <a:ext cx="5192557" cy="576403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263193" y="2315837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填寫報名資料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之欄位均為必填欄位，填寫完成請儲存並按下一步。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4905033" y="6120312"/>
            <a:ext cx="370325" cy="223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775354" y="6047428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點選儲存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5293456" y="6248136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5397746" y="6412062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775354" y="6377944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6213860" y="6539787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2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5BF39BCA-A003-430C-9793-4168716AB993}"/>
              </a:ext>
            </a:extLst>
          </p:cNvPr>
          <p:cNvGrpSpPr/>
          <p:nvPr/>
        </p:nvGrpSpPr>
        <p:grpSpPr>
          <a:xfrm>
            <a:off x="4903881" y="926360"/>
            <a:ext cx="3618014" cy="5739346"/>
            <a:chOff x="4903881" y="926360"/>
            <a:chExt cx="3618014" cy="573934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E1A80C0-8B28-469F-BDCD-4C2A0A655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>
            <a:xfrm>
              <a:off x="4903881" y="926360"/>
              <a:ext cx="3618014" cy="573934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DA69465-63FA-45BB-8129-F2DC49FDE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6" t="61556" r="6284" b="12620"/>
            <a:stretch/>
          </p:blipFill>
          <p:spPr>
            <a:xfrm>
              <a:off x="5720891" y="4396064"/>
              <a:ext cx="2600253" cy="149591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EBD36767-6B83-44A2-8F0E-8C6C58B2D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1" t="7063" r="6225" b="82888"/>
            <a:stretch/>
          </p:blipFill>
          <p:spPr>
            <a:xfrm>
              <a:off x="5725588" y="1333501"/>
              <a:ext cx="2610000" cy="586505"/>
            </a:xfrm>
            <a:prstGeom prst="rect">
              <a:avLst/>
            </a:prstGeom>
          </p:spPr>
        </p:pic>
      </p:grpSp>
      <p:sp>
        <p:nvSpPr>
          <p:cNvPr id="68" name="TextBox 8"/>
          <p:cNvSpPr txBox="1"/>
          <p:nvPr/>
        </p:nvSpPr>
        <p:spPr>
          <a:xfrm>
            <a:off x="627848" y="151032"/>
            <a:ext cx="87396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+mn-ea"/>
                <a:sym typeface="+mn-lt"/>
              </a:rPr>
              <a:t> 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③填寫特殊需求特質檢核表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04728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447689" y="2054922"/>
            <a:ext cx="3684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優異特殊需求特質檢核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紅色星號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＊</a:t>
            </a:r>
            <a:r>
              <a:rPr lang="en-US" altLang="zh-TW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之欄位均為必填欄位，填寫完成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請儲存並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按下一步。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5661658" y="6198206"/>
            <a:ext cx="370325" cy="223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359335" y="6033117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點選儲存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6024284" y="6269790"/>
            <a:ext cx="13796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3AF39ED7-AF26-4558-9CF9-CF3A320DBFAA}"/>
              </a:ext>
            </a:extLst>
          </p:cNvPr>
          <p:cNvSpPr/>
          <p:nvPr/>
        </p:nvSpPr>
        <p:spPr>
          <a:xfrm>
            <a:off x="6063926" y="6449530"/>
            <a:ext cx="376696" cy="20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71EE13B-A2CF-43A8-85C8-E8F14DFFF4F0}"/>
              </a:ext>
            </a:extLst>
          </p:cNvPr>
          <p:cNvSpPr txBox="1"/>
          <p:nvPr/>
        </p:nvSpPr>
        <p:spPr>
          <a:xfrm>
            <a:off x="6951483" y="6396335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7199370-CEE6-4A6C-9271-0C2810910C08}"/>
              </a:ext>
            </a:extLst>
          </p:cNvPr>
          <p:cNvCxnSpPr>
            <a:cxnSpLocks/>
          </p:cNvCxnSpPr>
          <p:nvPr/>
        </p:nvCxnSpPr>
        <p:spPr>
          <a:xfrm>
            <a:off x="6448981" y="6557456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104702C2-6AB4-4E71-8375-128D16D14327}"/>
              </a:ext>
            </a:extLst>
          </p:cNvPr>
          <p:cNvSpPr/>
          <p:nvPr/>
        </p:nvSpPr>
        <p:spPr>
          <a:xfrm>
            <a:off x="5688748" y="4516947"/>
            <a:ext cx="432056" cy="1617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2B792EC-286A-4A15-A613-832789DD9483}"/>
              </a:ext>
            </a:extLst>
          </p:cNvPr>
          <p:cNvSpPr txBox="1"/>
          <p:nvPr/>
        </p:nvSpPr>
        <p:spPr>
          <a:xfrm>
            <a:off x="6143897" y="4397897"/>
            <a:ext cx="277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點選即可查看範例</a:t>
            </a:r>
            <a:endParaRPr lang="en-US" altLang="zh-TW" sz="24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5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④確認資料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5202"/>
            <a:ext cx="2662135" cy="2627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1707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1707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811" y="1073285"/>
            <a:ext cx="7348818" cy="545259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53235" y="3499770"/>
            <a:ext cx="3456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報名資料確認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即將完成報名，請再次確認資料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4275331" y="1979474"/>
            <a:ext cx="2704589" cy="1829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489883" y="2820468"/>
            <a:ext cx="387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檢視所有流程均已完成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反白項目不須理會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6979920" y="3031420"/>
            <a:ext cx="5099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4986997" y="3924977"/>
            <a:ext cx="721222" cy="719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6309606" y="4099935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確認無誤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5708219" y="4298182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A6DEF03F-436C-4B24-A3E7-7329DC962C17}"/>
              </a:ext>
            </a:extLst>
          </p:cNvPr>
          <p:cNvSpPr/>
          <p:nvPr/>
        </p:nvSpPr>
        <p:spPr>
          <a:xfrm>
            <a:off x="3974587" y="5703673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7AF4C08-0058-4509-AAEC-E8018370662B}"/>
              </a:ext>
            </a:extLst>
          </p:cNvPr>
          <p:cNvSpPr txBox="1"/>
          <p:nvPr/>
        </p:nvSpPr>
        <p:spPr>
          <a:xfrm>
            <a:off x="5708219" y="5642212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點選完成報名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60BE514-50CB-45B0-9AE0-B171A9ECC5BA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790701" y="5831398"/>
            <a:ext cx="917518" cy="416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ECCF7657-AEFC-449C-9B7F-4DBC8A16A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444" y="6125247"/>
            <a:ext cx="581606" cy="24106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4881444" y="6123843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6259051" y="6061400"/>
            <a:ext cx="503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先點選完成報名後顯示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5697558" y="6250987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532BD8A7-569B-43E2-997F-45796CE72B88}"/>
              </a:ext>
            </a:extLst>
          </p:cNvPr>
          <p:cNvGrpSpPr/>
          <p:nvPr/>
        </p:nvGrpSpPr>
        <p:grpSpPr>
          <a:xfrm>
            <a:off x="1611146" y="1589259"/>
            <a:ext cx="7544233" cy="4091922"/>
            <a:chOff x="1611146" y="1589259"/>
            <a:chExt cx="7544233" cy="409192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B3DAE73-B47E-415B-9FD9-860ACFA3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1146" y="1589259"/>
              <a:ext cx="7544233" cy="4091922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6F778E7-7C73-4A6D-B693-14D64B43B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7" t="62146" r="912"/>
            <a:stretch/>
          </p:blipFill>
          <p:spPr>
            <a:xfrm>
              <a:off x="2752414" y="4150424"/>
              <a:ext cx="6395396" cy="1524356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98D0A1ED-AE81-447B-AAA9-28F5D5522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9932" y="2114408"/>
            <a:ext cx="2520957" cy="3564498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9824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⑤繳費後始完成報名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8" y="795008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237592" y="2275703"/>
            <a:ext cx="4230008" cy="1807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5CF5DA9-9809-4AA5-AFA5-41E3DE562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732" y="4930375"/>
            <a:ext cx="782053" cy="30996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854526" y="2993271"/>
            <a:ext cx="247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檢視繳費狀態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3354165" y="4149606"/>
            <a:ext cx="1326788" cy="360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6470503" y="4077836"/>
            <a:ext cx="3325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如需至超商／郵局繳款，請下載列印繳費單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954628" y="4968757"/>
            <a:ext cx="719092" cy="271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5030114" y="4899409"/>
            <a:ext cx="243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繳費完成即可進行下一步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673720" y="5094748"/>
            <a:ext cx="41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1650388" y="4034289"/>
            <a:ext cx="855419" cy="271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202710" y="788155"/>
            <a:ext cx="6237222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ATM/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線上轉帳或列印繳費單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7443667" y="3224103"/>
            <a:ext cx="41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肘形接點 6"/>
          <p:cNvCxnSpPr>
            <a:cxnSpLocks/>
          </p:cNvCxnSpPr>
          <p:nvPr/>
        </p:nvCxnSpPr>
        <p:spPr>
          <a:xfrm>
            <a:off x="4659698" y="4286301"/>
            <a:ext cx="1760767" cy="564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53235" y="4530077"/>
            <a:ext cx="232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繳費列印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請至此頁面查看繳費資訊</a:t>
            </a:r>
          </a:p>
        </p:txBody>
      </p:sp>
    </p:spTree>
    <p:extLst>
      <p:ext uri="{BB962C8B-B14F-4D97-AF65-F5344CB8AC3E}">
        <p14:creationId xmlns:p14="http://schemas.microsoft.com/office/powerpoint/2010/main" val="14824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C8C6D3B1-DB9B-4294-9B6C-9B387B194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"/>
          <a:stretch/>
        </p:blipFill>
        <p:spPr>
          <a:xfrm>
            <a:off x="1599488" y="1264419"/>
            <a:ext cx="8901425" cy="4882125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⑥報名資料審查結果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1145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526385" y="4737254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查看報名資料審查結果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請於此查看結果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749514" y="2643412"/>
            <a:ext cx="321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待承辦學校審查完成，即可查看報名結果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8363937" y="2830418"/>
            <a:ext cx="3869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7424966" y="2650015"/>
            <a:ext cx="938971" cy="360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4551736" y="4257600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5936692" y="4165585"/>
            <a:ext cx="228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下一步</a:t>
            </a:r>
            <a:endParaRPr lang="en-US" altLang="zh-TW" sz="24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5355085" y="4386351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1611146" y="4386351"/>
            <a:ext cx="1255146" cy="323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68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/>
          <a:stretch/>
        </p:blipFill>
        <p:spPr>
          <a:xfrm>
            <a:off x="1280114" y="1277430"/>
            <a:ext cx="8778285" cy="4833585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⑦填寫初選健康聲明切結書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93872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22179" y="4990258"/>
            <a:ext cx="4167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初選健康聲明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請於此詳閱並勾選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172958" y="4948225"/>
            <a:ext cx="913376" cy="369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371157" y="2923867"/>
            <a:ext cx="280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請詳閱所有資訊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7918244" y="3131176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4386066" y="4970011"/>
            <a:ext cx="42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儲存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4086334" y="5161706"/>
            <a:ext cx="2887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166128" y="402214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4626676" y="3934133"/>
            <a:ext cx="42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勾選同意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3979417" y="4150932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6641E055-ACEF-4CEB-BD1B-7F9185797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31" y="5474818"/>
            <a:ext cx="726298" cy="30339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4207285" y="5462602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584893" y="5428484"/>
            <a:ext cx="42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點選儲存鍵後顯示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5023399" y="5590327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1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9929A280-A7A2-4C5C-B415-035F8A0C0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"/>
          <a:stretch/>
        </p:blipFill>
        <p:spPr>
          <a:xfrm>
            <a:off x="1700500" y="1585929"/>
            <a:ext cx="8139080" cy="4486213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35035"/>
            <a:ext cx="7060599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4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4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⑧下載初選鑑定證</a:t>
            </a:r>
            <a:endParaRPr lang="zh-CN" altLang="en-US" sz="40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02664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264852" y="5367877"/>
            <a:ext cx="368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初選鑑定證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測驗</a:t>
            </a:r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當日</a:t>
            </a:r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務必攜帶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8610600" y="363597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9941941" y="3547963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下載鑑定證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9423889" y="3764762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4301799" y="3455860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679407" y="3360198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5117913" y="3583585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B4B9D27C-DD7D-4B29-9BE7-28CDDAE89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 b="48204"/>
          <a:stretch/>
        </p:blipFill>
        <p:spPr>
          <a:xfrm>
            <a:off x="7688447" y="4271498"/>
            <a:ext cx="4036437" cy="243547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348789" y="122436"/>
            <a:ext cx="3310170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填畢健康聲明切結書，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Wingdings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始得下載鑑定證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1700500" y="4916779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6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8586" y="1148373"/>
            <a:ext cx="5570982" cy="5044634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1034495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⑧初選結果公告及申請初選成績複查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904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130594" y="4590219"/>
            <a:ext cx="2280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初選結果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於此查詢初選鑑定結果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7322906" y="4135946"/>
            <a:ext cx="913376" cy="337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AC931C-A308-4EC3-9AD8-0A0AEF9BC073}"/>
              </a:ext>
            </a:extLst>
          </p:cNvPr>
          <p:cNvSpPr txBox="1"/>
          <p:nvPr/>
        </p:nvSpPr>
        <p:spPr>
          <a:xfrm>
            <a:off x="7606059" y="2240487"/>
            <a:ext cx="354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請考生登入系統，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自行查詢初選結果及成績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7220481" y="2427493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6281510" y="2247090"/>
            <a:ext cx="938971" cy="512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>
            <a:off x="8236282" y="4332171"/>
            <a:ext cx="2887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4401614" y="5790548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5733818" y="5698533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217728" y="5918273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29DA1A-1B8E-4A68-8A4D-7391B9E5F74F}"/>
              </a:ext>
            </a:extLst>
          </p:cNvPr>
          <p:cNvSpPr txBox="1"/>
          <p:nvPr/>
        </p:nvSpPr>
        <p:spPr>
          <a:xfrm>
            <a:off x="8631766" y="3906828"/>
            <a:ext cx="295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下載初選鑑定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結果通知單留存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28</a:t>
            </a:fld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2598127" y="414796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745373B-D3CB-47CD-85E3-BD7876F3D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863"/>
          <a:stretch/>
        </p:blipFill>
        <p:spPr>
          <a:xfrm>
            <a:off x="3687752" y="4524373"/>
            <a:ext cx="2111583" cy="105728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3717803" y="4390711"/>
            <a:ext cx="1783410" cy="925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501213" y="4854896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6105722" y="4637517"/>
            <a:ext cx="374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若需複查請勾選項目後點選申請複查</a:t>
            </a:r>
            <a:r>
              <a:rPr lang="zh-TW" altLang="en-US" sz="1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*不須申請請略過此步驟*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83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8586" y="1163895"/>
            <a:ext cx="6222000" cy="5599472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1034495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初選成績複查－補充說明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904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3896760" y="5217819"/>
            <a:ext cx="3577853" cy="925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8109959" y="5358570"/>
            <a:ext cx="424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待複查完成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請回到此頁查看初選複查結果</a:t>
            </a:r>
          </a:p>
          <a:p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474613" y="5781113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29</a:t>
            </a:fld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2558586" y="384971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5501213" y="4231263"/>
            <a:ext cx="1783410" cy="925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315255" y="4748357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8056220" y="4165801"/>
            <a:ext cx="374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點選申請複查後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繳費資訊將顯示於右方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DE378A0-9860-4838-B7E4-CAA94365BBCF}"/>
              </a:ext>
            </a:extLst>
          </p:cNvPr>
          <p:cNvSpPr txBox="1"/>
          <p:nvPr/>
        </p:nvSpPr>
        <p:spPr>
          <a:xfrm>
            <a:off x="8361958" y="249507"/>
            <a:ext cx="3744482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複查僅提供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轉帳繳費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07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FDA5365E-6BEB-4BD1-B666-54FFB6A6E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2371725"/>
            <a:ext cx="7658100" cy="2114550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帳號註冊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8627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首次登入請先註冊帳號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975" y="1022947"/>
            <a:ext cx="9693551" cy="57119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485671" y="2065008"/>
            <a:ext cx="946485" cy="24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5620940" y="2978751"/>
            <a:ext cx="1379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627846" y="2742095"/>
            <a:ext cx="266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首次登入需先註冊後，才能進行報名作業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4329552" y="2822341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A1643C-E15E-416C-9994-27FCD7E3EFE5}"/>
              </a:ext>
            </a:extLst>
          </p:cNvPr>
          <p:cNvSpPr/>
          <p:nvPr/>
        </p:nvSpPr>
        <p:spPr>
          <a:xfrm>
            <a:off x="4329551" y="3354319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71A138-063B-451D-8ED4-51CE12DBFAD0}"/>
              </a:ext>
            </a:extLst>
          </p:cNvPr>
          <p:cNvSpPr/>
          <p:nvPr/>
        </p:nvSpPr>
        <p:spPr>
          <a:xfrm>
            <a:off x="4329551" y="3926676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4092CD5-7167-4744-9684-A0114E3473AB}"/>
              </a:ext>
            </a:extLst>
          </p:cNvPr>
          <p:cNvSpPr/>
          <p:nvPr/>
        </p:nvSpPr>
        <p:spPr>
          <a:xfrm>
            <a:off x="4361634" y="4570542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032646" y="2822341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設定帳號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6B0019-A350-417F-9ADA-C6F7646D75E1}"/>
              </a:ext>
            </a:extLst>
          </p:cNvPr>
          <p:cNvSpPr txBox="1"/>
          <p:nvPr/>
        </p:nvSpPr>
        <p:spPr>
          <a:xfrm>
            <a:off x="7064728" y="3343710"/>
            <a:ext cx="46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輸入電子信箱</a:t>
            </a:r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驗證帳號及忘記密碼用</a:t>
            </a:r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137AB6-5006-491B-87AB-2624AFFAC8D0}"/>
              </a:ext>
            </a:extLst>
          </p:cNvPr>
          <p:cNvSpPr txBox="1"/>
          <p:nvPr/>
        </p:nvSpPr>
        <p:spPr>
          <a:xfrm>
            <a:off x="7064729" y="3936703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設定密碼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FFBE700-223F-4BD6-8A86-39298FA1BCA2}"/>
              </a:ext>
            </a:extLst>
          </p:cNvPr>
          <p:cNvSpPr txBox="1"/>
          <p:nvPr/>
        </p:nvSpPr>
        <p:spPr>
          <a:xfrm>
            <a:off x="7064729" y="4529106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確認密碼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AF62705-C939-4876-94E6-2A5F66AB2E53}"/>
              </a:ext>
            </a:extLst>
          </p:cNvPr>
          <p:cNvCxnSpPr>
            <a:cxnSpLocks/>
          </p:cNvCxnSpPr>
          <p:nvPr/>
        </p:nvCxnSpPr>
        <p:spPr>
          <a:xfrm>
            <a:off x="5620940" y="3500120"/>
            <a:ext cx="1379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99712D7-779D-4DE9-8131-B8042DC3F4AA}"/>
              </a:ext>
            </a:extLst>
          </p:cNvPr>
          <p:cNvCxnSpPr>
            <a:cxnSpLocks/>
          </p:cNvCxnSpPr>
          <p:nvPr/>
        </p:nvCxnSpPr>
        <p:spPr>
          <a:xfrm>
            <a:off x="5628961" y="4061593"/>
            <a:ext cx="1379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455FCE2-F0A2-4920-BB72-CC688271F049}"/>
              </a:ext>
            </a:extLst>
          </p:cNvPr>
          <p:cNvCxnSpPr>
            <a:cxnSpLocks/>
          </p:cNvCxnSpPr>
          <p:nvPr/>
        </p:nvCxnSpPr>
        <p:spPr>
          <a:xfrm>
            <a:off x="5653023" y="4722869"/>
            <a:ext cx="1379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E6746DA2-2B30-4AC4-B0BB-F23C4F155371}"/>
              </a:ext>
            </a:extLst>
          </p:cNvPr>
          <p:cNvSpPr/>
          <p:nvPr/>
        </p:nvSpPr>
        <p:spPr>
          <a:xfrm>
            <a:off x="6454948" y="5478387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9A42B29-FD18-4E6D-A8D1-04DEEE6DDE68}"/>
              </a:ext>
            </a:extLst>
          </p:cNvPr>
          <p:cNvCxnSpPr>
            <a:cxnSpLocks/>
          </p:cNvCxnSpPr>
          <p:nvPr/>
        </p:nvCxnSpPr>
        <p:spPr>
          <a:xfrm>
            <a:off x="7746337" y="5661596"/>
            <a:ext cx="51374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4B83EFD-F71C-44DB-97CB-71EC2342D54C}"/>
              </a:ext>
            </a:extLst>
          </p:cNvPr>
          <p:cNvSpPr txBox="1"/>
          <p:nvPr/>
        </p:nvSpPr>
        <p:spPr>
          <a:xfrm>
            <a:off x="8314450" y="5478016"/>
            <a:ext cx="26621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註冊成功，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請至信箱查收驗證信件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A6996EB-BF66-4F94-9096-687CEE0FF17E}"/>
              </a:ext>
            </a:extLst>
          </p:cNvPr>
          <p:cNvSpPr/>
          <p:nvPr/>
        </p:nvSpPr>
        <p:spPr>
          <a:xfrm>
            <a:off x="4361634" y="5065861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2B06B7C-EDC4-42D2-A7E1-77CCD05A8399}"/>
              </a:ext>
            </a:extLst>
          </p:cNvPr>
          <p:cNvSpPr txBox="1"/>
          <p:nvPr/>
        </p:nvSpPr>
        <p:spPr>
          <a:xfrm>
            <a:off x="7064729" y="4977533"/>
            <a:ext cx="266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6.</a:t>
            </a:r>
            <a:r>
              <a:rPr lang="zh-TW" altLang="en-US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輸入右方驗證碼</a:t>
            </a:r>
            <a:endParaRPr lang="en-US" altLang="zh-TW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73505BDD-1A82-4F3F-BF5D-E7FF777A0447}"/>
              </a:ext>
            </a:extLst>
          </p:cNvPr>
          <p:cNvCxnSpPr>
            <a:cxnSpLocks/>
          </p:cNvCxnSpPr>
          <p:nvPr/>
        </p:nvCxnSpPr>
        <p:spPr>
          <a:xfrm>
            <a:off x="5653023" y="5171296"/>
            <a:ext cx="1379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9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10800000" flipV="1">
            <a:off x="4662241" y="1606366"/>
            <a:ext cx="3472299" cy="1762275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 flipV="1">
            <a:off x="3897390" y="2264747"/>
            <a:ext cx="2347177" cy="110389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3676663" y="4529186"/>
            <a:ext cx="4608259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76663" y="3682898"/>
            <a:ext cx="5233388" cy="7879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管道二</a:t>
            </a:r>
            <a:r>
              <a:rPr lang="en-US" altLang="zh-TW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5120" b="1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測驗方式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9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70486" y="2058310"/>
            <a:ext cx="3492765" cy="14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102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9102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70486" y="4688976"/>
            <a:ext cx="3952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lvl="1" indent="-162552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複選</a:t>
            </a:r>
            <a:r>
              <a:rPr lang="en-US" altLang="zh-TW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(</a:t>
            </a:r>
            <a:r>
              <a:rPr lang="zh-TW" altLang="en-US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實作評量</a:t>
            </a:r>
            <a:r>
              <a:rPr lang="en-US" altLang="zh-TW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)</a:t>
            </a:r>
            <a:r>
              <a:rPr lang="zh-TW" altLang="en-US" sz="3200" b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</a:t>
            </a:r>
            <a:endParaRPr lang="en-US" altLang="zh-CN" sz="3200" b="1" dirty="0">
              <a:solidFill>
                <a:schemeClr val="accent6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3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"/>
          <a:stretch/>
        </p:blipFill>
        <p:spPr>
          <a:xfrm>
            <a:off x="1668375" y="1402260"/>
            <a:ext cx="9152026" cy="5015050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①複選報名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5401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121259" y="4410597"/>
            <a:ext cx="248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報名複選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通過初選鑑定者，始得報名複選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578DD2-EBDD-44DF-B8FF-A7112011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814" y="5643395"/>
            <a:ext cx="728666" cy="28098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3238742" y="5178384"/>
            <a:ext cx="913376" cy="337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AC931C-A308-4EC3-9AD8-0A0AEF9BC073}"/>
              </a:ext>
            </a:extLst>
          </p:cNvPr>
          <p:cNvSpPr txBox="1"/>
          <p:nvPr/>
        </p:nvSpPr>
        <p:spPr>
          <a:xfrm>
            <a:off x="4756255" y="4471810"/>
            <a:ext cx="247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點選報名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4370677" y="4658816"/>
            <a:ext cx="3869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3408192" y="4450360"/>
            <a:ext cx="938971" cy="512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>
            <a:off x="4152118" y="5374609"/>
            <a:ext cx="288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4317422" y="5666801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5756138" y="5610926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下一步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儲存後顯示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174531" y="5816596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29DA1A-1B8E-4A68-8A4D-7391B9E5F74F}"/>
              </a:ext>
            </a:extLst>
          </p:cNvPr>
          <p:cNvSpPr txBox="1"/>
          <p:nvPr/>
        </p:nvSpPr>
        <p:spPr>
          <a:xfrm>
            <a:off x="4564140" y="5134658"/>
            <a:ext cx="37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儲存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1613530" y="5632873"/>
            <a:ext cx="913376" cy="337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1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540" y="1282379"/>
            <a:ext cx="7595900" cy="5143932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②確認複選報名資料</a:t>
            </a:r>
          </a:p>
        </p:txBody>
      </p:sp>
      <p:sp>
        <p:nvSpPr>
          <p:cNvPr id="74" name="TextBox 8"/>
          <p:cNvSpPr txBox="1"/>
          <p:nvPr/>
        </p:nvSpPr>
        <p:spPr>
          <a:xfrm>
            <a:off x="627847" y="720143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469492" y="4963738"/>
            <a:ext cx="3142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確認複選資料</a:t>
            </a:r>
            <a:endParaRPr lang="en-US" altLang="zh-TW" sz="20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直接帶入初選資料</a:t>
            </a:r>
            <a:r>
              <a:rPr lang="zh-TW" altLang="en-US" sz="20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TW" sz="2000" b="1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無需重新填寫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578DD2-EBDD-44DF-B8FF-A7112011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881" y="5982183"/>
            <a:ext cx="719963" cy="27763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6298226" y="3715670"/>
            <a:ext cx="938971" cy="856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AC931C-A308-4EC3-9AD8-0A0AEF9BC073}"/>
              </a:ext>
            </a:extLst>
          </p:cNvPr>
          <p:cNvSpPr txBox="1"/>
          <p:nvPr/>
        </p:nvSpPr>
        <p:spPr>
          <a:xfrm>
            <a:off x="7791437" y="2403872"/>
            <a:ext cx="2479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可點選檢視確認</a:t>
            </a:r>
            <a:endParaRPr lang="en-US" altLang="zh-TW" sz="20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7325568" y="2589186"/>
            <a:ext cx="3869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6386597" y="2451343"/>
            <a:ext cx="938971" cy="2743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>
            <a:off x="7285740" y="4179445"/>
            <a:ext cx="288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4947881" y="5969527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6386597" y="5913652"/>
            <a:ext cx="374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下一步</a:t>
            </a:r>
            <a:r>
              <a:rPr lang="en-US" altLang="zh-TW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完成報名後顯示</a:t>
            </a:r>
            <a:r>
              <a:rPr lang="en-US" altLang="zh-TW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804990" y="6119322"/>
            <a:ext cx="5816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29DA1A-1B8E-4A68-8A4D-7391B9E5F74F}"/>
              </a:ext>
            </a:extLst>
          </p:cNvPr>
          <p:cNvSpPr txBox="1"/>
          <p:nvPr/>
        </p:nvSpPr>
        <p:spPr>
          <a:xfrm>
            <a:off x="7658816" y="3988695"/>
            <a:ext cx="374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確認無誤，請勾選</a:t>
            </a:r>
            <a:endParaRPr lang="en-US" altLang="zh-TW" sz="20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6F7A71-BE5D-4B2D-83CC-5E34F85079A9}"/>
              </a:ext>
            </a:extLst>
          </p:cNvPr>
          <p:cNvSpPr/>
          <p:nvPr/>
        </p:nvSpPr>
        <p:spPr>
          <a:xfrm>
            <a:off x="4061595" y="5585872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E9C38C1-3E05-479E-A64C-380A493DC5B3}"/>
              </a:ext>
            </a:extLst>
          </p:cNvPr>
          <p:cNvSpPr txBox="1"/>
          <p:nvPr/>
        </p:nvSpPr>
        <p:spPr>
          <a:xfrm>
            <a:off x="5840253" y="5551754"/>
            <a:ext cx="374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完成報名</a:t>
            </a:r>
            <a:endParaRPr lang="en-US" altLang="zh-TW" sz="20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AD43A357-B746-4871-977E-C346D17381B4}"/>
              </a:ext>
            </a:extLst>
          </p:cNvPr>
          <p:cNvCxnSpPr>
            <a:cxnSpLocks/>
          </p:cNvCxnSpPr>
          <p:nvPr/>
        </p:nvCxnSpPr>
        <p:spPr>
          <a:xfrm>
            <a:off x="4877709" y="5713597"/>
            <a:ext cx="962544" cy="382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348787" y="375578"/>
            <a:ext cx="4843211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通過初選者，所填資料自動帶入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66F7A71-BE5D-4B2D-83CC-5E34F85079A9}"/>
              </a:ext>
            </a:extLst>
          </p:cNvPr>
          <p:cNvSpPr/>
          <p:nvPr/>
        </p:nvSpPr>
        <p:spPr>
          <a:xfrm>
            <a:off x="2401540" y="4999486"/>
            <a:ext cx="1011330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65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F87D4E5E-92C2-474E-B947-80391A12D33E}"/>
              </a:ext>
            </a:extLst>
          </p:cNvPr>
          <p:cNvGrpSpPr/>
          <p:nvPr/>
        </p:nvGrpSpPr>
        <p:grpSpPr>
          <a:xfrm>
            <a:off x="1105445" y="1503938"/>
            <a:ext cx="8698849" cy="4835508"/>
            <a:chOff x="1105445" y="1503938"/>
            <a:chExt cx="8698849" cy="4835508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CBF781FC-72C0-4051-9C00-AAD750EBB739}"/>
                </a:ext>
              </a:extLst>
            </p:cNvPr>
            <p:cNvGrpSpPr/>
            <p:nvPr/>
          </p:nvGrpSpPr>
          <p:grpSpPr>
            <a:xfrm>
              <a:off x="1105445" y="1503938"/>
              <a:ext cx="8696854" cy="4835508"/>
              <a:chOff x="831125" y="1539487"/>
              <a:chExt cx="8696854" cy="4835508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4B3DAE73-B47E-415B-9FD9-860ACFA33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575"/>
              <a:stretch/>
            </p:blipFill>
            <p:spPr>
              <a:xfrm>
                <a:off x="831125" y="1539487"/>
                <a:ext cx="8696854" cy="450579"/>
              </a:xfrm>
              <a:prstGeom prst="rect">
                <a:avLst/>
              </a:prstGeom>
            </p:spPr>
          </p:pic>
          <p:pic>
            <p:nvPicPr>
              <p:cNvPr id="5" name="圖片 4" descr="一張含有 文字 的圖片&#10;&#10;自動產生的描述">
                <a:extLst>
                  <a:ext uri="{FF2B5EF4-FFF2-40B4-BE49-F238E27FC236}">
                    <a16:creationId xmlns:a16="http://schemas.microsoft.com/office/drawing/2014/main" id="{FC04EE16-DACC-4CF5-8189-3624F40A8C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48"/>
              <a:stretch/>
            </p:blipFill>
            <p:spPr>
              <a:xfrm>
                <a:off x="838200" y="1929371"/>
                <a:ext cx="8689779" cy="4445624"/>
              </a:xfrm>
              <a:prstGeom prst="rect">
                <a:avLst/>
              </a:prstGeom>
            </p:spPr>
          </p:pic>
        </p:grpSp>
        <p:pic>
          <p:nvPicPr>
            <p:cNvPr id="8" name="圖片 7" descr="一張含有 文字 的圖片&#10;&#10;自動產生的描述">
              <a:extLst>
                <a:ext uri="{FF2B5EF4-FFF2-40B4-BE49-F238E27FC236}">
                  <a16:creationId xmlns:a16="http://schemas.microsoft.com/office/drawing/2014/main" id="{65D3867A-69E8-47B8-AF2A-D969D6091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8" t="59032"/>
            <a:stretch/>
          </p:blipFill>
          <p:spPr>
            <a:xfrm>
              <a:off x="2415613" y="4349224"/>
              <a:ext cx="7388681" cy="1987521"/>
            </a:xfrm>
            <a:prstGeom prst="rect">
              <a:avLst/>
            </a:prstGeom>
          </p:spPr>
        </p:pic>
      </p:grpSp>
      <p:pic>
        <p:nvPicPr>
          <p:cNvPr id="31" name="圖片 30">
            <a:extLst>
              <a:ext uri="{FF2B5EF4-FFF2-40B4-BE49-F238E27FC236}">
                <a16:creationId xmlns:a16="http://schemas.microsoft.com/office/drawing/2014/main" id="{98D0A1ED-AE81-447B-AAA9-28F5D5522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9932" y="2114408"/>
            <a:ext cx="2520957" cy="3564498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9824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③繳費後始完成報名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8" y="795008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53235" y="4718918"/>
            <a:ext cx="232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繳費列印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請至此頁面查看繳費資訊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061610" y="2476056"/>
            <a:ext cx="4230008" cy="1853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5CF5DA9-9809-4AA5-AFA5-41E3DE562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077" y="5367151"/>
            <a:ext cx="782053" cy="30996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7854526" y="3182112"/>
            <a:ext cx="247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檢視繳費狀態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40859C7-6CDD-4EBA-B290-34AFD6DE1651}"/>
              </a:ext>
            </a:extLst>
          </p:cNvPr>
          <p:cNvSpPr/>
          <p:nvPr/>
        </p:nvSpPr>
        <p:spPr>
          <a:xfrm>
            <a:off x="3086510" y="4401960"/>
            <a:ext cx="1600555" cy="360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7198647" y="4346523"/>
            <a:ext cx="2749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如需至超商／郵局繳款，請下載列印繳費單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967973" y="5405533"/>
            <a:ext cx="719092" cy="271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4995381" y="5328404"/>
            <a:ext cx="243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繳費完成即可進行下一步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687065" y="5531524"/>
            <a:ext cx="41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1112520" y="5940531"/>
            <a:ext cx="855419" cy="271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5781829" y="892827"/>
            <a:ext cx="6240379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ATM/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線上轉帳或列印繳費單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7297769" y="3426209"/>
            <a:ext cx="5567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肘形接點 6"/>
          <p:cNvCxnSpPr>
            <a:cxnSpLocks/>
            <a:stCxn id="23" idx="3"/>
          </p:cNvCxnSpPr>
          <p:nvPr/>
        </p:nvCxnSpPr>
        <p:spPr>
          <a:xfrm>
            <a:off x="4687065" y="4582364"/>
            <a:ext cx="2520957" cy="36080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1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F6028443-6064-4B6B-A05F-8FFDE8B70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"/>
          <a:stretch/>
        </p:blipFill>
        <p:spPr>
          <a:xfrm>
            <a:off x="1590896" y="1172978"/>
            <a:ext cx="9038898" cy="5340660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④填寫複選健康聲明切結書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93872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322179" y="4990258"/>
            <a:ext cx="4167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複選健康聲明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請於此詳閱並勾選</a:t>
            </a:r>
            <a:endParaRPr lang="zh-TW" altLang="en-US" sz="2400" b="1" i="0" u="none" strike="noStrike" baseline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584438" y="4899782"/>
            <a:ext cx="913376" cy="369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8371157" y="2923867"/>
            <a:ext cx="280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請詳閱所有資訊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7918244" y="3131176"/>
            <a:ext cx="3869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AB3789-FB33-4159-80BB-86FA58466E48}"/>
              </a:ext>
            </a:extLst>
          </p:cNvPr>
          <p:cNvSpPr txBox="1"/>
          <p:nvPr/>
        </p:nvSpPr>
        <p:spPr>
          <a:xfrm>
            <a:off x="4797546" y="4921568"/>
            <a:ext cx="42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儲存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C3C01B0-AECF-4216-BD62-54EC7E72EB87}"/>
              </a:ext>
            </a:extLst>
          </p:cNvPr>
          <p:cNvCxnSpPr>
            <a:cxnSpLocks/>
          </p:cNvCxnSpPr>
          <p:nvPr/>
        </p:nvCxnSpPr>
        <p:spPr>
          <a:xfrm>
            <a:off x="4497814" y="5113263"/>
            <a:ext cx="2887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3577608" y="3973698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5038156" y="3885690"/>
            <a:ext cx="42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勾選同意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4390897" y="4102489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6641E055-ACEF-4CEB-BD1B-7F9185797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926" y="5439220"/>
            <a:ext cx="726298" cy="30339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4600880" y="5427004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978488" y="5392886"/>
            <a:ext cx="42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點選儲存鍵後顯示</a:t>
            </a:r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5416994" y="5554729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1758085" y="6152428"/>
            <a:ext cx="985115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0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2F599DAD-E1D7-4885-9B29-2BEF17AE7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"/>
          <a:stretch/>
        </p:blipFill>
        <p:spPr>
          <a:xfrm>
            <a:off x="1536456" y="1265134"/>
            <a:ext cx="7944100" cy="5141471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⑤</a:t>
            </a:r>
            <a:r>
              <a:rPr lang="zh-TW" altLang="en-US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下載複選鑑定證</a:t>
            </a:r>
            <a:endParaRPr lang="zh-CN" altLang="en-US" sz="3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8087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214312" y="4874986"/>
            <a:ext cx="2675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複選鑑定證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測驗當日務必攜帶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605D4-6ACD-443D-9AD8-6BD0A21E5A7E}"/>
              </a:ext>
            </a:extLst>
          </p:cNvPr>
          <p:cNvSpPr/>
          <p:nvPr/>
        </p:nvSpPr>
        <p:spPr>
          <a:xfrm>
            <a:off x="8262035" y="3277412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7FD12B6-3770-4BAA-8094-9700EB810BB3}"/>
              </a:ext>
            </a:extLst>
          </p:cNvPr>
          <p:cNvSpPr txBox="1"/>
          <p:nvPr/>
        </p:nvSpPr>
        <p:spPr>
          <a:xfrm>
            <a:off x="9403003" y="3200647"/>
            <a:ext cx="278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下載複選鑑定證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E46EFC-3A08-43B1-9A46-817C074C2AFF}"/>
              </a:ext>
            </a:extLst>
          </p:cNvPr>
          <p:cNvCxnSpPr>
            <a:cxnSpLocks/>
          </p:cNvCxnSpPr>
          <p:nvPr/>
        </p:nvCxnSpPr>
        <p:spPr>
          <a:xfrm>
            <a:off x="9075324" y="3378035"/>
            <a:ext cx="408303" cy="6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4038009" y="3120453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B9DDCF3-D7F5-4602-8F27-2643E501DB59}"/>
              </a:ext>
            </a:extLst>
          </p:cNvPr>
          <p:cNvSpPr txBox="1"/>
          <p:nvPr/>
        </p:nvSpPr>
        <p:spPr>
          <a:xfrm>
            <a:off x="5415617" y="3046579"/>
            <a:ext cx="1837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16D0EDB-0C5E-4919-93F0-FA98E943191C}"/>
              </a:ext>
            </a:extLst>
          </p:cNvPr>
          <p:cNvCxnSpPr>
            <a:cxnSpLocks/>
          </p:cNvCxnSpPr>
          <p:nvPr/>
        </p:nvCxnSpPr>
        <p:spPr>
          <a:xfrm>
            <a:off x="4854123" y="3248178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B4B9D27C-DD7D-4B29-9BE7-28CDDAE89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 b="48926"/>
          <a:stretch/>
        </p:blipFill>
        <p:spPr>
          <a:xfrm>
            <a:off x="7879334" y="3982810"/>
            <a:ext cx="4036437" cy="242379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6AAA3FD-5AA6-4F71-BC66-C660E5623976}"/>
              </a:ext>
            </a:extLst>
          </p:cNvPr>
          <p:cNvSpPr/>
          <p:nvPr/>
        </p:nvSpPr>
        <p:spPr>
          <a:xfrm>
            <a:off x="1552269" y="5853673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0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267" y="1191045"/>
            <a:ext cx="7709853" cy="4973443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7" y="151032"/>
            <a:ext cx="10444343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⑥複選結果公告及申請複選成績複查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6" y="722778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8477075" y="3892038"/>
            <a:ext cx="913376" cy="337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086D40-7D64-4408-B4E8-3940A6278021}"/>
              </a:ext>
            </a:extLst>
          </p:cNvPr>
          <p:cNvCxnSpPr>
            <a:cxnSpLocks/>
          </p:cNvCxnSpPr>
          <p:nvPr/>
        </p:nvCxnSpPr>
        <p:spPr>
          <a:xfrm>
            <a:off x="7985699" y="2804549"/>
            <a:ext cx="38692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5114B8A-ACA9-4CC4-BD56-9AFC96C577EE}"/>
              </a:ext>
            </a:extLst>
          </p:cNvPr>
          <p:cNvSpPr/>
          <p:nvPr/>
        </p:nvSpPr>
        <p:spPr>
          <a:xfrm>
            <a:off x="7046728" y="2458962"/>
            <a:ext cx="938971" cy="650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4F8D81C-078A-4B4B-BD27-48E50AD4A6C7}"/>
              </a:ext>
            </a:extLst>
          </p:cNvPr>
          <p:cNvCxnSpPr>
            <a:cxnSpLocks/>
          </p:cNvCxnSpPr>
          <p:nvPr/>
        </p:nvCxnSpPr>
        <p:spPr>
          <a:xfrm>
            <a:off x="9390451" y="4088263"/>
            <a:ext cx="288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7AC931C-A308-4EC3-9AD8-0A0AEF9BC073}"/>
              </a:ext>
            </a:extLst>
          </p:cNvPr>
          <p:cNvSpPr txBox="1"/>
          <p:nvPr/>
        </p:nvSpPr>
        <p:spPr>
          <a:xfrm>
            <a:off x="8372625" y="2458962"/>
            <a:ext cx="354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請考生登入系統，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自行查詢複選結果及成績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529DA1A-1B8E-4A68-8A4D-7391B9E5F74F}"/>
              </a:ext>
            </a:extLst>
          </p:cNvPr>
          <p:cNvSpPr txBox="1"/>
          <p:nvPr/>
        </p:nvSpPr>
        <p:spPr>
          <a:xfrm>
            <a:off x="9679221" y="3800981"/>
            <a:ext cx="295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下載複選鑑定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結果通知單留存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3667539" y="4590218"/>
            <a:ext cx="1968860" cy="836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5701391" y="4943780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6282998" y="4736110"/>
            <a:ext cx="3852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若需複查請勾選項目後點選申請複查</a:t>
            </a:r>
            <a:r>
              <a:rPr lang="zh-TW" altLang="en-US" sz="1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*不須申請請略過此步驟*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544203" y="4705778"/>
            <a:ext cx="2280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複選結果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i="0" u="none" strike="noStrike" baseline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於此查詢複選鑑定結果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F3610A5-EB97-4407-B160-A501486F6EE7}"/>
              </a:ext>
            </a:extLst>
          </p:cNvPr>
          <p:cNvSpPr/>
          <p:nvPr/>
        </p:nvSpPr>
        <p:spPr>
          <a:xfrm>
            <a:off x="2137267" y="5806182"/>
            <a:ext cx="907013" cy="229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77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600" y="1341803"/>
            <a:ext cx="6423466" cy="5273398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1034495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複選成績複查－補充說明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2904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3810406" y="5053406"/>
            <a:ext cx="3577853" cy="925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8142574" y="5180948"/>
            <a:ext cx="3744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待複選複查完成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請回到此頁查看複查結果</a:t>
            </a:r>
          </a:p>
          <a:p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388259" y="5588073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37</a:t>
            </a:fld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2316657" y="5156860"/>
            <a:ext cx="813289" cy="2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8155E64-DE1A-4417-B74C-0995B54E9BBC}"/>
              </a:ext>
            </a:extLst>
          </p:cNvPr>
          <p:cNvSpPr/>
          <p:nvPr/>
        </p:nvSpPr>
        <p:spPr>
          <a:xfrm>
            <a:off x="5639945" y="4021429"/>
            <a:ext cx="1783410" cy="925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14FD4C7B-65C1-455F-8A31-D68280AC4135}"/>
              </a:ext>
            </a:extLst>
          </p:cNvPr>
          <p:cNvCxnSpPr>
            <a:cxnSpLocks/>
          </p:cNvCxnSpPr>
          <p:nvPr/>
        </p:nvCxnSpPr>
        <p:spPr>
          <a:xfrm>
            <a:off x="7453987" y="4538523"/>
            <a:ext cx="5816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94DBF0D-7C56-4868-9326-F277107CA83B}"/>
              </a:ext>
            </a:extLst>
          </p:cNvPr>
          <p:cNvSpPr txBox="1"/>
          <p:nvPr/>
        </p:nvSpPr>
        <p:spPr>
          <a:xfrm>
            <a:off x="8194952" y="3897459"/>
            <a:ext cx="374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點選申請複查後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繳費資訊將顯示於右方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26EEA75-84EA-4DCD-9192-CC43563706A6}"/>
              </a:ext>
            </a:extLst>
          </p:cNvPr>
          <p:cNvSpPr txBox="1"/>
          <p:nvPr/>
        </p:nvSpPr>
        <p:spPr>
          <a:xfrm>
            <a:off x="8194952" y="152191"/>
            <a:ext cx="3744482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/>
              </a:rPr>
              <a:t>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繳費方式：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複查僅提供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ATM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轉帳繳費</a:t>
            </a:r>
            <a:endParaRPr lang="zh-TW" altLang="en-US" sz="2400" b="1" i="0" u="none" strike="noStrike" baseline="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22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登入系統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04180"/>
            <a:ext cx="2950731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若已完成註冊請由此登入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631" y="1115603"/>
            <a:ext cx="8964572" cy="559136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540042" y="1812759"/>
            <a:ext cx="946485" cy="24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6879952" y="2594955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1155460" y="2381889"/>
            <a:ext cx="266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點選系統登入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5604606" y="2470629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A1643C-E15E-416C-9994-27FCD7E3EFE5}"/>
              </a:ext>
            </a:extLst>
          </p:cNvPr>
          <p:cNvSpPr/>
          <p:nvPr/>
        </p:nvSpPr>
        <p:spPr>
          <a:xfrm>
            <a:off x="5604605" y="2906355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71A138-063B-451D-8ED4-51CE12DBFAD0}"/>
              </a:ext>
            </a:extLst>
          </p:cNvPr>
          <p:cNvSpPr/>
          <p:nvPr/>
        </p:nvSpPr>
        <p:spPr>
          <a:xfrm>
            <a:off x="6415219" y="3949981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8291658" y="2438545"/>
            <a:ext cx="266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輸入帳號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6B0019-A350-417F-9ADA-C6F7646D75E1}"/>
              </a:ext>
            </a:extLst>
          </p:cNvPr>
          <p:cNvSpPr txBox="1"/>
          <p:nvPr/>
        </p:nvSpPr>
        <p:spPr>
          <a:xfrm>
            <a:off x="8291658" y="2898812"/>
            <a:ext cx="1909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輸入密碼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AF62705-C939-4876-94E6-2A5F66AB2E53}"/>
              </a:ext>
            </a:extLst>
          </p:cNvPr>
          <p:cNvCxnSpPr>
            <a:cxnSpLocks/>
          </p:cNvCxnSpPr>
          <p:nvPr/>
        </p:nvCxnSpPr>
        <p:spPr>
          <a:xfrm>
            <a:off x="6879952" y="3068198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99712D7-779D-4DE9-8131-B8042DC3F4AA}"/>
              </a:ext>
            </a:extLst>
          </p:cNvPr>
          <p:cNvCxnSpPr>
            <a:cxnSpLocks/>
          </p:cNvCxnSpPr>
          <p:nvPr/>
        </p:nvCxnSpPr>
        <p:spPr>
          <a:xfrm>
            <a:off x="7714629" y="4084898"/>
            <a:ext cx="11055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60B9C9D-5AA8-496A-82C5-D46436137C62}"/>
              </a:ext>
            </a:extLst>
          </p:cNvPr>
          <p:cNvSpPr txBox="1"/>
          <p:nvPr/>
        </p:nvSpPr>
        <p:spPr>
          <a:xfrm>
            <a:off x="8820189" y="3906652"/>
            <a:ext cx="1909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登入系統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234BE0B-91C6-476E-9479-D16BC09FC2C7}"/>
              </a:ext>
            </a:extLst>
          </p:cNvPr>
          <p:cNvSpPr/>
          <p:nvPr/>
        </p:nvSpPr>
        <p:spPr>
          <a:xfrm>
            <a:off x="5604605" y="3396270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A51251C-BE00-4187-A86E-2B2957DCAD44}"/>
              </a:ext>
            </a:extLst>
          </p:cNvPr>
          <p:cNvSpPr txBox="1"/>
          <p:nvPr/>
        </p:nvSpPr>
        <p:spPr>
          <a:xfrm>
            <a:off x="8484164" y="3391846"/>
            <a:ext cx="256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輸入驗證碼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B01F27F6-8B0E-4FF1-A8E1-F35B404623EB}"/>
              </a:ext>
            </a:extLst>
          </p:cNvPr>
          <p:cNvCxnSpPr>
            <a:cxnSpLocks/>
          </p:cNvCxnSpPr>
          <p:nvPr/>
        </p:nvCxnSpPr>
        <p:spPr>
          <a:xfrm>
            <a:off x="6879952" y="3558113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國中學術性向資優報名系統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59378" y="703921"/>
            <a:ext cx="145320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頁面導覽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714" y="1042476"/>
            <a:ext cx="8964572" cy="559136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540042" y="2306319"/>
            <a:ext cx="1427747" cy="9649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1077026" y="3271307"/>
            <a:ext cx="2662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依序完成各項目填寫，</a:t>
            </a:r>
            <a:endParaRPr lang="en-US" altLang="zh-TW" sz="20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即可成功報名</a:t>
            </a:r>
            <a:endParaRPr lang="en-US" altLang="zh-TW" sz="20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9928505" y="1059236"/>
            <a:ext cx="723454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A1643C-E15E-416C-9994-27FCD7E3EFE5}"/>
              </a:ext>
            </a:extLst>
          </p:cNvPr>
          <p:cNvSpPr/>
          <p:nvPr/>
        </p:nvSpPr>
        <p:spPr>
          <a:xfrm>
            <a:off x="9407346" y="1046746"/>
            <a:ext cx="449180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2ACF05D-5B10-458A-850A-6B1D4752C1DB}"/>
              </a:ext>
            </a:extLst>
          </p:cNvPr>
          <p:cNvSpPr txBox="1"/>
          <p:nvPr/>
        </p:nvSpPr>
        <p:spPr>
          <a:xfrm>
            <a:off x="8970729" y="263243"/>
            <a:ext cx="873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即時訊息</a:t>
            </a:r>
            <a:endParaRPr lang="en-US" altLang="zh-TW" sz="20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84B86FB-941B-4C5A-BD55-5248086ABBD1}"/>
              </a:ext>
            </a:extLst>
          </p:cNvPr>
          <p:cNvSpPr txBox="1"/>
          <p:nvPr/>
        </p:nvSpPr>
        <p:spPr>
          <a:xfrm>
            <a:off x="9884048" y="314337"/>
            <a:ext cx="1707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個人帳號設定或登出</a:t>
            </a:r>
            <a:endParaRPr lang="en-US" altLang="zh-TW" sz="20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49AB4A-6D0A-4A00-ABA4-C70CD8F8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40" y="1457697"/>
            <a:ext cx="2297486" cy="7418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C007A5F-C82E-419F-9195-2DCC4B612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147" y="1468236"/>
            <a:ext cx="673139" cy="39164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4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選擇欲報名科目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英語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/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數理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/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自然科學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19264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請於此切換報名項目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522" y="1057285"/>
            <a:ext cx="8964572" cy="559136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952522" y="2499977"/>
            <a:ext cx="946485" cy="24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6056323" y="2187370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840573" y="2371276"/>
            <a:ext cx="266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4764934" y="2061540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A1643C-E15E-416C-9994-27FCD7E3EFE5}"/>
              </a:ext>
            </a:extLst>
          </p:cNvPr>
          <p:cNvSpPr/>
          <p:nvPr/>
        </p:nvSpPr>
        <p:spPr>
          <a:xfrm>
            <a:off x="4716807" y="3191626"/>
            <a:ext cx="581689" cy="312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435946" y="1853646"/>
            <a:ext cx="414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選擇報名科目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※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數理及自然僅能擇一報名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6B0019-A350-417F-9ADA-C6F7646D75E1}"/>
              </a:ext>
            </a:extLst>
          </p:cNvPr>
          <p:cNvSpPr txBox="1"/>
          <p:nvPr/>
        </p:nvSpPr>
        <p:spPr>
          <a:xfrm>
            <a:off x="6746133" y="3132791"/>
            <a:ext cx="276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切換報名項目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AF62705-C939-4876-94E6-2A5F66AB2E53}"/>
              </a:ext>
            </a:extLst>
          </p:cNvPr>
          <p:cNvCxnSpPr>
            <a:cxnSpLocks/>
          </p:cNvCxnSpPr>
          <p:nvPr/>
        </p:nvCxnSpPr>
        <p:spPr>
          <a:xfrm>
            <a:off x="5302344" y="3321384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40C7111-901A-4990-90EA-BBE5DAAEB6DC}"/>
              </a:ext>
            </a:extLst>
          </p:cNvPr>
          <p:cNvSpPr txBox="1"/>
          <p:nvPr/>
        </p:nvSpPr>
        <p:spPr>
          <a:xfrm>
            <a:off x="8127652" y="571590"/>
            <a:ext cx="413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確認是否成功切換報名項目</a:t>
            </a:r>
            <a:endParaRPr lang="en-US" altLang="zh-TW" sz="2400" b="1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7450637" y="1125611"/>
            <a:ext cx="915597" cy="312821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6</a:t>
            </a:fld>
            <a:endParaRPr lang="zh-TW" altLang="en-US"/>
          </a:p>
        </p:txBody>
      </p:sp>
      <p:cxnSp>
        <p:nvCxnSpPr>
          <p:cNvPr id="12" name="肘形接點 11"/>
          <p:cNvCxnSpPr/>
          <p:nvPr/>
        </p:nvCxnSpPr>
        <p:spPr>
          <a:xfrm rot="10800000" flipV="1">
            <a:off x="7809599" y="795009"/>
            <a:ext cx="397566" cy="352361"/>
          </a:xfrm>
          <a:prstGeom prst="bentConnector3">
            <a:avLst>
              <a:gd name="adj1" fmla="val 100000"/>
            </a:avLst>
          </a:prstGeom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8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報名流程檢視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1454" y="727046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查看目前報名進度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522" y="1057285"/>
            <a:ext cx="8964571" cy="55913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952522" y="2729784"/>
            <a:ext cx="946485" cy="24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7081520" y="2491926"/>
            <a:ext cx="6299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766084" y="2633904"/>
            <a:ext cx="266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5598054" y="2374444"/>
            <a:ext cx="1483466" cy="234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711440" y="2203768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可於此頁面查看目前報名進度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或在此點選即可進入該流程繼續完成報名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8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5C7F4CC-AC4E-4431-8DA8-9900E4520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987" y="2486025"/>
            <a:ext cx="4772025" cy="1885950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個人資料授權同意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714690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3DAE73-B47E-415B-9FD9-860ACFA3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523" y="1022467"/>
            <a:ext cx="8964569" cy="55913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16A223-B099-4AEE-B383-D1EF98728A96}"/>
              </a:ext>
            </a:extLst>
          </p:cNvPr>
          <p:cNvSpPr/>
          <p:nvPr/>
        </p:nvSpPr>
        <p:spPr>
          <a:xfrm>
            <a:off x="1958914" y="2946216"/>
            <a:ext cx="1290716" cy="324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7BC713F-E269-4D40-8833-6A66820E3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773" y="4280742"/>
            <a:ext cx="752629" cy="333873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6B432B-C0BE-4086-96A0-4582195EE3A8}"/>
              </a:ext>
            </a:extLst>
          </p:cNvPr>
          <p:cNvCxnSpPr>
            <a:cxnSpLocks/>
          </p:cNvCxnSpPr>
          <p:nvPr/>
        </p:nvCxnSpPr>
        <p:spPr>
          <a:xfrm>
            <a:off x="4813614" y="2661736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4D8C69-4C1E-404B-99EA-6FD5E0B92624}"/>
              </a:ext>
            </a:extLst>
          </p:cNvPr>
          <p:cNvSpPr txBox="1"/>
          <p:nvPr/>
        </p:nvSpPr>
        <p:spPr>
          <a:xfrm>
            <a:off x="825486" y="2877842"/>
            <a:ext cx="266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點選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1617E5-0A7A-40EB-84EE-EEEA42CE4098}"/>
              </a:ext>
            </a:extLst>
          </p:cNvPr>
          <p:cNvSpPr/>
          <p:nvPr/>
        </p:nvSpPr>
        <p:spPr>
          <a:xfrm>
            <a:off x="3925908" y="2401760"/>
            <a:ext cx="887706" cy="735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6404446" y="2448782"/>
            <a:ext cx="340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請詳閱內容後勾選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B5533-56AD-4C27-9BF6-DB4CB9DC073D}"/>
              </a:ext>
            </a:extLst>
          </p:cNvPr>
          <p:cNvSpPr/>
          <p:nvPr/>
        </p:nvSpPr>
        <p:spPr>
          <a:xfrm>
            <a:off x="3395731" y="3913026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9C97DB-540C-4CDD-9F92-CA843D05AE42}"/>
              </a:ext>
            </a:extLst>
          </p:cNvPr>
          <p:cNvSpPr txBox="1"/>
          <p:nvPr/>
        </p:nvSpPr>
        <p:spPr>
          <a:xfrm>
            <a:off x="6086524" y="3808767"/>
            <a:ext cx="453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點選儲存即可進行下一步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A762DC3-00EC-41C2-A75E-0AE950CAB09C}"/>
              </a:ext>
            </a:extLst>
          </p:cNvPr>
          <p:cNvCxnSpPr>
            <a:cxnSpLocks/>
          </p:cNvCxnSpPr>
          <p:nvPr/>
        </p:nvCxnSpPr>
        <p:spPr>
          <a:xfrm>
            <a:off x="4671077" y="4069436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91ECE627-A4FA-46ED-A487-4CFA2428F343}"/>
              </a:ext>
            </a:extLst>
          </p:cNvPr>
          <p:cNvSpPr/>
          <p:nvPr/>
        </p:nvSpPr>
        <p:spPr>
          <a:xfrm>
            <a:off x="3395731" y="4333492"/>
            <a:ext cx="1291389" cy="31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B9CA27E-99E3-4AE8-BFF4-226BAFAA16E3}"/>
              </a:ext>
            </a:extLst>
          </p:cNvPr>
          <p:cNvSpPr txBox="1"/>
          <p:nvPr/>
        </p:nvSpPr>
        <p:spPr>
          <a:xfrm>
            <a:off x="6095999" y="4270432"/>
            <a:ext cx="496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下一步（先點選儲存鍵後才顯示）</a:t>
            </a:r>
            <a:endParaRPr lang="en-US" altLang="zh-TW" sz="2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D2B4B58-4E12-4671-8F23-5C70DE06B039}"/>
              </a:ext>
            </a:extLst>
          </p:cNvPr>
          <p:cNvCxnSpPr>
            <a:cxnSpLocks/>
          </p:cNvCxnSpPr>
          <p:nvPr/>
        </p:nvCxnSpPr>
        <p:spPr>
          <a:xfrm>
            <a:off x="4671078" y="4495335"/>
            <a:ext cx="13796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1ECE627-A4FA-46ED-A487-4CFA2428F343}"/>
              </a:ext>
            </a:extLst>
          </p:cNvPr>
          <p:cNvSpPr/>
          <p:nvPr/>
        </p:nvSpPr>
        <p:spPr>
          <a:xfrm>
            <a:off x="5177254" y="1574526"/>
            <a:ext cx="2085394" cy="31282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262648" y="1518015"/>
            <a:ext cx="416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b="1" dirty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暫定，正式啟用會調整為初選報名時間</a:t>
            </a:r>
            <a:r>
              <a:rPr lang="en-US" altLang="zh-TW" b="1" dirty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13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2DA4C63-9550-4BEC-A512-DB219D1AF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"/>
          <a:stretch/>
        </p:blipFill>
        <p:spPr>
          <a:xfrm>
            <a:off x="2082800" y="1133618"/>
            <a:ext cx="8006080" cy="5280541"/>
          </a:xfrm>
          <a:prstGeom prst="rect">
            <a:avLst/>
          </a:prstGeom>
        </p:spPr>
      </p:pic>
      <p:sp>
        <p:nvSpPr>
          <p:cNvPr id="68" name="TextBox 8"/>
          <p:cNvSpPr txBox="1"/>
          <p:nvPr/>
        </p:nvSpPr>
        <p:spPr>
          <a:xfrm>
            <a:off x="627848" y="151032"/>
            <a:ext cx="8274172" cy="5835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報名程序</a:t>
            </a:r>
            <a:r>
              <a:rPr lang="en-US" altLang="zh-TW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:</a:t>
            </a:r>
            <a:r>
              <a:rPr lang="zh-TW" altLang="en-US" sz="3792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選擇報名管道</a:t>
            </a:r>
            <a:endParaRPr lang="zh-CN" altLang="en-US" sz="3792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627847" y="694882"/>
            <a:ext cx="26621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請依序完成各項目</a:t>
            </a:r>
            <a:endParaRPr lang="zh-CN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: 形状 74"/>
          <p:cNvSpPr/>
          <p:nvPr/>
        </p:nvSpPr>
        <p:spPr>
          <a:xfrm rot="16200000" flipV="1">
            <a:off x="-231556" y="213188"/>
            <a:ext cx="989498" cy="526383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CE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76" name="任意多边形: 形状 75"/>
          <p:cNvSpPr/>
          <p:nvPr/>
        </p:nvSpPr>
        <p:spPr>
          <a:xfrm rot="16200000" flipV="1">
            <a:off x="-143660" y="298115"/>
            <a:ext cx="640554" cy="353234"/>
          </a:xfrm>
          <a:custGeom>
            <a:avLst/>
            <a:gdLst>
              <a:gd name="connsiteX0" fmla="*/ 2311910 w 4623820"/>
              <a:gd name="connsiteY0" fmla="*/ 0 h 1994395"/>
              <a:gd name="connsiteX1" fmla="*/ 4604624 w 4623820"/>
              <a:gd name="connsiteY1" fmla="*/ 1868616 h 1994395"/>
              <a:gd name="connsiteX2" fmla="*/ 4623820 w 4623820"/>
              <a:gd name="connsiteY2" fmla="*/ 1994395 h 1994395"/>
              <a:gd name="connsiteX3" fmla="*/ 0 w 4623820"/>
              <a:gd name="connsiteY3" fmla="*/ 1994395 h 1994395"/>
              <a:gd name="connsiteX4" fmla="*/ 19196 w 4623820"/>
              <a:gd name="connsiteY4" fmla="*/ 1868616 h 1994395"/>
              <a:gd name="connsiteX5" fmla="*/ 2311910 w 4623820"/>
              <a:gd name="connsiteY5" fmla="*/ 0 h 199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820" h="1994395">
                <a:moveTo>
                  <a:pt x="2311910" y="0"/>
                </a:moveTo>
                <a:cubicBezTo>
                  <a:pt x="3442839" y="0"/>
                  <a:pt x="4386404" y="802199"/>
                  <a:pt x="4604624" y="1868616"/>
                </a:cubicBezTo>
                <a:lnTo>
                  <a:pt x="4623820" y="1994395"/>
                </a:lnTo>
                <a:lnTo>
                  <a:pt x="0" y="1994395"/>
                </a:lnTo>
                <a:lnTo>
                  <a:pt x="19196" y="1868616"/>
                </a:lnTo>
                <a:cubicBezTo>
                  <a:pt x="237417" y="802199"/>
                  <a:pt x="1180982" y="0"/>
                  <a:pt x="2311910" y="0"/>
                </a:cubicBezTo>
                <a:close/>
              </a:path>
            </a:pathLst>
          </a:custGeom>
          <a:solidFill>
            <a:srgbClr val="FBD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F6C7AC8-4AA3-4222-81D6-326E643EFC05}"/>
              </a:ext>
            </a:extLst>
          </p:cNvPr>
          <p:cNvSpPr txBox="1"/>
          <p:nvPr/>
        </p:nvSpPr>
        <p:spPr>
          <a:xfrm>
            <a:off x="7310120" y="2271697"/>
            <a:ext cx="38000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選擇管道</a:t>
            </a:r>
            <a:endParaRPr lang="en-US" altLang="zh-TW" sz="20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分為「管道一：書面審查」、「管道二：測驗方式」兩種，可依適合自身的方式申請。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各管道操作流程請詳閱下列步驟：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4" action="ppaction://hlinksldjump"/>
              </a:rPr>
              <a:t>管道一 </a:t>
            </a:r>
            <a:r>
              <a:rPr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4" action="ppaction://hlinksldjump"/>
              </a:rPr>
              <a:t>P.10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5" action="ppaction://hlinksldjump"/>
              </a:rPr>
              <a:t>管道二 </a:t>
            </a:r>
            <a:r>
              <a:rPr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5" action="ppaction://hlinksldjump"/>
              </a:rPr>
              <a:t>P.19</a:t>
            </a:r>
            <a:endParaRPr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2000" dirty="0">
                <a:highlight>
                  <a:srgbClr val="FFFF0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*點擊文字即可連結至該頁*</a:t>
            </a:r>
            <a:endParaRPr lang="en-US" altLang="zh-TW" sz="2000" dirty="0">
              <a:highlight>
                <a:srgbClr val="FFFF0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4D565AE-EB82-4AF6-9E17-3F0C05743940}"/>
              </a:ext>
            </a:extLst>
          </p:cNvPr>
          <p:cNvSpPr txBox="1"/>
          <p:nvPr/>
        </p:nvSpPr>
        <p:spPr>
          <a:xfrm>
            <a:off x="7310120" y="5333533"/>
            <a:ext cx="404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altLang="zh-TW" sz="18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※</a:t>
            </a:r>
            <a:r>
              <a:rPr lang="zh-TW" altLang="en-US" sz="18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選擇管道一者，若審查未通過可直接參加管道二測驗，無需重新報名。</a:t>
            </a:r>
            <a:endParaRPr lang="en-US" altLang="zh-CN" sz="18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F107-BDAC-431E-985B-B118A1A2B08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40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1820</Words>
  <Application>Microsoft Office PowerPoint</Application>
  <PresentationFormat>寬螢幕</PresentationFormat>
  <Paragraphs>327</Paragraphs>
  <Slides>37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0" baseType="lpstr">
      <vt:lpstr>Adobe 繁黑體 Std B</vt:lpstr>
      <vt:lpstr>等线</vt:lpstr>
      <vt:lpstr>等线</vt:lpstr>
      <vt:lpstr>Microsoft JhengHei UI</vt:lpstr>
      <vt:lpstr>微软雅黑</vt:lpstr>
      <vt:lpstr>Microsoft YaHei UI</vt:lpstr>
      <vt:lpstr>新細明體</vt:lpstr>
      <vt:lpstr>Arial</vt:lpstr>
      <vt:lpstr>Calibri</vt:lpstr>
      <vt:lpstr>Calibri Light</vt:lpstr>
      <vt:lpstr>Microsoft Uighur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李佳玲</dc:creator>
  <cp:lastModifiedBy>user</cp:lastModifiedBy>
  <cp:revision>72</cp:revision>
  <dcterms:created xsi:type="dcterms:W3CDTF">2021-12-27T00:53:59Z</dcterms:created>
  <dcterms:modified xsi:type="dcterms:W3CDTF">2022-01-10T15:01:17Z</dcterms:modified>
</cp:coreProperties>
</file>