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321" r:id="rId3"/>
    <p:sldId id="314" r:id="rId4"/>
    <p:sldId id="315" r:id="rId5"/>
    <p:sldId id="317" r:id="rId6"/>
    <p:sldId id="318" r:id="rId7"/>
    <p:sldId id="316" r:id="rId8"/>
    <p:sldId id="319" r:id="rId9"/>
    <p:sldId id="320" r:id="rId10"/>
  </p:sldIdLst>
  <p:sldSz cx="12192000" cy="6858000"/>
  <p:notesSz cx="6858000" cy="9144000"/>
  <p:embeddedFontLst>
    <p:embeddedFont>
      <p:font typeface="jf open 粉圓 1.1" panose="02020500000000000000" charset="-12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華康棒棒體W5楷注音字" panose="040F0500000000000000" pitchFamily="82" charset="-120"/>
      <p:regular r:id="rId18"/>
    </p:embeddedFont>
    <p:embeddedFont>
      <p:font typeface="華康棒棒體W5楷破音字3" panose="040F0500000000000000" pitchFamily="82" charset="-120"/>
      <p:regular r:id="rId19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5A"/>
    <a:srgbClr val="FF6600"/>
    <a:srgbClr val="BAF8D2"/>
    <a:srgbClr val="FFCC00"/>
    <a:srgbClr val="008080"/>
    <a:srgbClr val="00CC99"/>
    <a:srgbClr val="C07E96"/>
    <a:srgbClr val="E96180"/>
    <a:srgbClr val="FF505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6BC81A-A57B-9116-27C6-92E985F84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252A39A-6A15-F401-8C6F-2A610E9E9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F3BE6BD-BFB1-F75A-9CF8-7B8A7ECB4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BF5-29C5-4464-8B06-9BCA3FE0C239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343CA72-2369-E59F-793E-BE7F30444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741E46-8A55-FB29-16BF-D9582CBAD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4BF9-9569-46E0-A341-4B9A61F4D1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388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34C4A1-77BC-DE48-AA73-149FC2A4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DDEC7F8-7B44-A807-B1BD-D1F37FD2C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BE15C97-1635-5AF6-3766-724304BFF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BF5-29C5-4464-8B06-9BCA3FE0C239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039496-BA1F-CDA9-A7DB-A31AE5DBA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3AFCC37-F145-B0C4-A561-6FADF5788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4BF9-9569-46E0-A341-4B9A61F4D1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677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9282B43-CF00-219C-BDCD-FB4656D4E3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C2BE594-DD65-F4FF-C96C-89812F88A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AC7B277-3D55-A0C7-B9DF-F9F4863C9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BF5-29C5-4464-8B06-9BCA3FE0C239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006409D-88F8-FB23-6597-414BEA794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397859-3DE4-F0E0-0433-DBC5F6E0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4BF9-9569-46E0-A341-4B9A61F4D1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724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646E59-DE23-E06E-C5C9-05F1D03F3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D323EE-045D-A63D-F153-561D3057D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4307012-702D-E153-04E5-3B5CF576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BF5-29C5-4464-8B06-9BCA3FE0C239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ED5DDBF-9192-FDF9-F87A-F0BB9596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AAFB3A2-ED47-BF96-C387-19962503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4BF9-9569-46E0-A341-4B9A61F4D1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878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B8DA30-7385-CB49-F291-41F2EA545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FF5048C-19C3-6C0E-A7DC-41953B17E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3B3B80-4CBC-67EB-2634-8202E8486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BF5-29C5-4464-8B06-9BCA3FE0C239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44ABEC-9BA6-A9D8-2A93-20EBF81DD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EB5B7D7-48CD-C1CA-8672-E76ADC04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4BF9-9569-46E0-A341-4B9A61F4D1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088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EC41B9-3620-98D3-1139-D47D1497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7FEDA2-EBC0-DC49-BD9A-222B5110E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962BE70-F372-C7CA-29CA-93BA1BA99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01BA50D-2C36-3238-22F4-58EF19E1A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BF5-29C5-4464-8B06-9BCA3FE0C239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63F4F80-4139-D177-8CAA-5E7C19908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6CA7437-E428-B89F-3C15-E3CBFD59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4BF9-9569-46E0-A341-4B9A61F4D1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395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29C377-77EF-FD9E-D2CB-B87F2A2F8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C2D76E9-65F6-7ED5-2E55-5F662811F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BF4B6C6-646F-8CEF-FF4A-9725EC7CA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118A533-3552-A715-3A49-0B186836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BD4DE49-6463-0586-4592-6F71F0DD87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7B825B3-AA60-FC84-B81E-D5685EC0B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BF5-29C5-4464-8B06-9BCA3FE0C239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690080E-AC6D-3798-6AD2-3DE8F00E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462272A-20A4-37A8-9C77-F748EBC67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4BF9-9569-46E0-A341-4B9A61F4D1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84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392C47-9B17-25FA-70B2-4FA33A4F8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5F56BE4-4BD6-EE85-8CE5-BD198340E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BF5-29C5-4464-8B06-9BCA3FE0C239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2056688-2FD2-E058-4FD6-6C13847A4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95FB087-A9BA-A2E7-E801-CD0729F9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4BF9-9569-46E0-A341-4B9A61F4D1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93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D8C3BDF-DA6A-A63B-17F6-E2199737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BF5-29C5-4464-8B06-9BCA3FE0C239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BC9BFBF-84D1-38F1-5FCB-F379264E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556072A-5400-E9E3-201D-D0112A86B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4BF9-9569-46E0-A341-4B9A61F4D1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32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F930B1-1349-DD31-41D0-4268D7F5B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F14F9B-E31F-D82C-1F95-AB7A77D3E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C6D0970-C37A-78BE-AE0C-6E4E917C2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3CC53AB-13E0-E492-8286-47C4050AF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BF5-29C5-4464-8B06-9BCA3FE0C239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EA81491-9762-7ECB-DDDE-4804735B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059DE6D-E82C-F4BF-A2ED-E8FF1D901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4BF9-9569-46E0-A341-4B9A61F4D1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609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988D41-F25F-A0FF-8BDE-05304393D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D80249F-DB9B-D96F-2711-847196D56D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F074057-3AA6-4439-C342-79F91533C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572FCA5-7547-9571-7D3E-A2800A629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BF5-29C5-4464-8B06-9BCA3FE0C239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B5E5EFF-6670-B6E8-FCB9-6664C9C69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24A9829-6B70-3A79-0CC5-829ADBCC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4BF9-9569-46E0-A341-4B9A61F4D1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9950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077A3C3-E2A8-06BA-4E97-04B9A35E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F8A531A-E4EE-980D-3018-78F2D7FEE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3F4F5F8-8FFE-E08F-78F6-D24387119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DBBF5-29C5-4464-8B06-9BCA3FE0C239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1FD26D4-F1CB-9FE0-3D28-FD9B0B8E6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463D420-703B-884A-2320-B28C1E827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74BF9-9569-46E0-A341-4B9A61F4D1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001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53F_kbxBSUk?feature=oembed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oK1C_IvTN9k&amp;t=129s&amp;ab_channel=%E6%9E%97%E7%B4%A0%E5%B9%B4xniizo" TargetMode="External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TPaXn0spAGI&amp;ab_channel=rite0124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FCF5E77A-777F-60BA-A331-0C6FA059B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551160"/>
              </p:ext>
            </p:extLst>
          </p:nvPr>
        </p:nvGraphicFramePr>
        <p:xfrm>
          <a:off x="0" y="157089"/>
          <a:ext cx="12192015" cy="658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55">
                  <a:extLst>
                    <a:ext uri="{9D8B030D-6E8A-4147-A177-3AD203B41FA5}">
                      <a16:colId xmlns:a16="http://schemas.microsoft.com/office/drawing/2014/main" val="166095506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11348417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74428246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498770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160120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880259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0720743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69074832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7698748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28262750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6799574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19004229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46686644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6994456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6922453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143266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1402545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5387449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20133744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9002411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419182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688467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67486823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9841970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588277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2221254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3695449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418412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33193992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326655872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0518451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657546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6055030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06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6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447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967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104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6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559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889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031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331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6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534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641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32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992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79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674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96299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BBA0F394-3B13-CA8E-7288-76D597C1EFAE}"/>
              </a:ext>
            </a:extLst>
          </p:cNvPr>
          <p:cNvSpPr/>
          <p:nvPr/>
        </p:nvSpPr>
        <p:spPr>
          <a:xfrm>
            <a:off x="0" y="0"/>
            <a:ext cx="12192000" cy="637309"/>
          </a:xfrm>
          <a:prstGeom prst="rect">
            <a:avLst/>
          </a:prstGeom>
          <a:solidFill>
            <a:srgbClr val="00C85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6F874348-23AF-91E2-FEA4-C772339C9234}"/>
              </a:ext>
            </a:extLst>
          </p:cNvPr>
          <p:cNvGrpSpPr/>
          <p:nvPr/>
        </p:nvGrpSpPr>
        <p:grpSpPr>
          <a:xfrm>
            <a:off x="8996679" y="114945"/>
            <a:ext cx="3145853" cy="442719"/>
            <a:chOff x="7091206" y="87707"/>
            <a:chExt cx="3145853" cy="442719"/>
          </a:xfrm>
        </p:grpSpPr>
        <p:pic>
          <p:nvPicPr>
            <p:cNvPr id="3078" name="Picture 6" descr="马力欧卡丁车8 豪华版》道具：无敌星-马力欧卡丁车8 豪华版攻略-篝火营地">
              <a:extLst>
                <a:ext uri="{FF2B5EF4-FFF2-40B4-BE49-F238E27FC236}">
                  <a16:creationId xmlns:a16="http://schemas.microsoft.com/office/drawing/2014/main" id="{FEDBCF31-49A6-7B3F-A264-BFBB7DBE5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206" y="87707"/>
              <a:ext cx="452397" cy="442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C5D58EE-8BD9-74F2-5A59-031204BB5E31}"/>
                </a:ext>
              </a:extLst>
            </p:cNvPr>
            <p:cNvSpPr txBox="1"/>
            <p:nvPr/>
          </p:nvSpPr>
          <p:spPr>
            <a:xfrm>
              <a:off x="7513236" y="124400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健康促進暨營養教育宣導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5BBB05F-0639-4828-56A8-C94A67F94902}"/>
              </a:ext>
            </a:extLst>
          </p:cNvPr>
          <p:cNvSpPr/>
          <p:nvPr/>
        </p:nvSpPr>
        <p:spPr>
          <a:xfrm>
            <a:off x="0" y="6220691"/>
            <a:ext cx="12192000" cy="6373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250467A-61C7-9163-6B8B-D6C28510CF43}"/>
              </a:ext>
            </a:extLst>
          </p:cNvPr>
          <p:cNvGrpSpPr/>
          <p:nvPr/>
        </p:nvGrpSpPr>
        <p:grpSpPr>
          <a:xfrm>
            <a:off x="367619" y="151667"/>
            <a:ext cx="1513151" cy="369332"/>
            <a:chOff x="2043037" y="141896"/>
            <a:chExt cx="1513151" cy="369332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94C6359-7E1E-615B-4D0D-B21834C94689}"/>
                </a:ext>
              </a:extLst>
            </p:cNvPr>
            <p:cNvSpPr txBox="1"/>
            <p:nvPr/>
          </p:nvSpPr>
          <p:spPr>
            <a:xfrm>
              <a:off x="2448192" y="14189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新屋國小</a:t>
              </a:r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6784DA0-E895-072E-3D71-34A883E67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037" y="146562"/>
              <a:ext cx="358907" cy="360000"/>
            </a:xfrm>
            <a:prstGeom prst="ellipse">
              <a:avLst/>
            </a:prstGeom>
          </p:spPr>
        </p:pic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BFEBFD9-D9D3-B4AC-FCCA-19C14E71E505}"/>
              </a:ext>
            </a:extLst>
          </p:cNvPr>
          <p:cNvGrpSpPr/>
          <p:nvPr/>
        </p:nvGrpSpPr>
        <p:grpSpPr>
          <a:xfrm>
            <a:off x="10730804" y="6340632"/>
            <a:ext cx="1337059" cy="459896"/>
            <a:chOff x="9622442" y="6340632"/>
            <a:chExt cx="1337059" cy="459896"/>
          </a:xfrm>
        </p:grpSpPr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F008234B-D91F-96F3-C0CE-E251CFDA9C73}"/>
                </a:ext>
              </a:extLst>
            </p:cNvPr>
            <p:cNvSpPr txBox="1"/>
            <p:nvPr/>
          </p:nvSpPr>
          <p:spPr>
            <a:xfrm>
              <a:off x="10082338" y="6385914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低年級</a:t>
              </a:r>
            </a:p>
          </p:txBody>
        </p:sp>
        <p:pic>
          <p:nvPicPr>
            <p:cNvPr id="3" name="Picture 2" descr="卡通幼儿头像">
              <a:extLst>
                <a:ext uri="{FF2B5EF4-FFF2-40B4-BE49-F238E27FC236}">
                  <a16:creationId xmlns:a16="http://schemas.microsoft.com/office/drawing/2014/main" id="{7276D4CC-F2EB-A018-ECE7-57FC2E295B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22442" y="6340632"/>
              <a:ext cx="459896" cy="45989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EF501B34-D1DA-3EFB-64C1-048516D38E4C}"/>
              </a:ext>
            </a:extLst>
          </p:cNvPr>
          <p:cNvSpPr txBox="1"/>
          <p:nvPr/>
        </p:nvSpPr>
        <p:spPr>
          <a:xfrm>
            <a:off x="809938" y="812023"/>
            <a:ext cx="105721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rgbClr val="FF6600"/>
                </a:solidFill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Gen Jyuu Gothic Heavy" panose="020B0702020203020207" pitchFamily="34" charset="-120"/>
              </a:rPr>
              <a:t>新屋國小健康促進計畫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AA15837-53B1-EBDC-BB47-8EFF805CC781}"/>
              </a:ext>
            </a:extLst>
          </p:cNvPr>
          <p:cNvSpPr txBox="1"/>
          <p:nvPr/>
        </p:nvSpPr>
        <p:spPr>
          <a:xfrm>
            <a:off x="2058351" y="3702355"/>
            <a:ext cx="9784557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TW" altLang="en-US" sz="7500" b="1" dirty="0">
                <a:ln w="190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Gen Jyuu Gothic Heavy" panose="020B0702020203020207" pitchFamily="34" charset="-120"/>
              </a:rPr>
              <a:t>書包減重宣導</a:t>
            </a:r>
            <a:endParaRPr lang="zh-TW" altLang="en-US" sz="75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1FEC3E0-0BAB-B61D-762D-9A9411AF6D31}"/>
              </a:ext>
            </a:extLst>
          </p:cNvPr>
          <p:cNvSpPr txBox="1"/>
          <p:nvPr/>
        </p:nvSpPr>
        <p:spPr>
          <a:xfrm>
            <a:off x="809938" y="2059503"/>
            <a:ext cx="8193881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5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Gen Jyuu Gothic Heavy" panose="020B0702020203020207" pitchFamily="34" charset="-120"/>
              </a:rPr>
              <a:t>書包秤重及</a:t>
            </a:r>
            <a:endParaRPr kumimoji="0" lang="en-US" altLang="zh-TW" sz="75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棒棒體W5楷注音字" panose="040F0500000000000000" pitchFamily="82" charset="-120"/>
              <a:ea typeface="華康棒棒體W5楷注音字" panose="040F0500000000000000" pitchFamily="82" charset="-120"/>
              <a:cs typeface="Gen Jyuu Gothic Heavy" panose="020B0702020203020207" pitchFamily="34" charset="-120"/>
            </a:endParaRPr>
          </a:p>
        </p:txBody>
      </p:sp>
      <p:pic>
        <p:nvPicPr>
          <p:cNvPr id="1032" name="Picture 8" descr="書包減重三動作">
            <a:extLst>
              <a:ext uri="{FF2B5EF4-FFF2-40B4-BE49-F238E27FC236}">
                <a16:creationId xmlns:a16="http://schemas.microsoft.com/office/drawing/2014/main" id="{E25C321B-7229-669E-4646-8ABECD838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092" y="3300824"/>
            <a:ext cx="3019843" cy="301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35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FCF5E77A-777F-60BA-A331-0C6FA059B705}"/>
              </a:ext>
            </a:extLst>
          </p:cNvPr>
          <p:cNvGraphicFramePr>
            <a:graphicFrameLocks noGrp="1"/>
          </p:cNvGraphicFramePr>
          <p:nvPr/>
        </p:nvGraphicFramePr>
        <p:xfrm>
          <a:off x="0" y="157089"/>
          <a:ext cx="12192015" cy="658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55">
                  <a:extLst>
                    <a:ext uri="{9D8B030D-6E8A-4147-A177-3AD203B41FA5}">
                      <a16:colId xmlns:a16="http://schemas.microsoft.com/office/drawing/2014/main" val="166095506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11348417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74428246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498770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160120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880259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0720743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69074832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7698748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28262750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6799574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19004229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46686644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6994456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6922453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143266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1402545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5387449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20133744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9002411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419182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688467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67486823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9841970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588277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2221254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3695449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418412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33193992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326655872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0518451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657546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6055030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06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6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447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967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104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6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559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889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031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331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6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534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641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32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992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79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674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96299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BBA0F394-3B13-CA8E-7288-76D597C1EFAE}"/>
              </a:ext>
            </a:extLst>
          </p:cNvPr>
          <p:cNvSpPr/>
          <p:nvPr/>
        </p:nvSpPr>
        <p:spPr>
          <a:xfrm>
            <a:off x="0" y="0"/>
            <a:ext cx="12192000" cy="637309"/>
          </a:xfrm>
          <a:prstGeom prst="rect">
            <a:avLst/>
          </a:prstGeom>
          <a:solidFill>
            <a:srgbClr val="00C85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6F874348-23AF-91E2-FEA4-C772339C9234}"/>
              </a:ext>
            </a:extLst>
          </p:cNvPr>
          <p:cNvGrpSpPr/>
          <p:nvPr/>
        </p:nvGrpSpPr>
        <p:grpSpPr>
          <a:xfrm>
            <a:off x="8996679" y="114945"/>
            <a:ext cx="3145853" cy="442719"/>
            <a:chOff x="7091206" y="87707"/>
            <a:chExt cx="3145853" cy="442719"/>
          </a:xfrm>
        </p:grpSpPr>
        <p:pic>
          <p:nvPicPr>
            <p:cNvPr id="3078" name="Picture 6" descr="马力欧卡丁车8 豪华版》道具：无敌星-马力欧卡丁车8 豪华版攻略-篝火营地">
              <a:extLst>
                <a:ext uri="{FF2B5EF4-FFF2-40B4-BE49-F238E27FC236}">
                  <a16:creationId xmlns:a16="http://schemas.microsoft.com/office/drawing/2014/main" id="{FEDBCF31-49A6-7B3F-A264-BFBB7DBE5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206" y="87707"/>
              <a:ext cx="452397" cy="442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C5D58EE-8BD9-74F2-5A59-031204BB5E31}"/>
                </a:ext>
              </a:extLst>
            </p:cNvPr>
            <p:cNvSpPr txBox="1"/>
            <p:nvPr/>
          </p:nvSpPr>
          <p:spPr>
            <a:xfrm>
              <a:off x="7513236" y="124400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健康促進暨營養教育宣導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5BBB05F-0639-4828-56A8-C94A67F94902}"/>
              </a:ext>
            </a:extLst>
          </p:cNvPr>
          <p:cNvSpPr/>
          <p:nvPr/>
        </p:nvSpPr>
        <p:spPr>
          <a:xfrm>
            <a:off x="0" y="6220691"/>
            <a:ext cx="12192000" cy="6373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250467A-61C7-9163-6B8B-D6C28510CF43}"/>
              </a:ext>
            </a:extLst>
          </p:cNvPr>
          <p:cNvGrpSpPr/>
          <p:nvPr/>
        </p:nvGrpSpPr>
        <p:grpSpPr>
          <a:xfrm>
            <a:off x="367619" y="151667"/>
            <a:ext cx="1513151" cy="369332"/>
            <a:chOff x="2043037" y="141896"/>
            <a:chExt cx="1513151" cy="369332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94C6359-7E1E-615B-4D0D-B21834C94689}"/>
                </a:ext>
              </a:extLst>
            </p:cNvPr>
            <p:cNvSpPr txBox="1"/>
            <p:nvPr/>
          </p:nvSpPr>
          <p:spPr>
            <a:xfrm>
              <a:off x="2448192" y="14189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新屋國小</a:t>
              </a:r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6784DA0-E895-072E-3D71-34A883E67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037" y="146562"/>
              <a:ext cx="358907" cy="360000"/>
            </a:xfrm>
            <a:prstGeom prst="ellipse">
              <a:avLst/>
            </a:prstGeom>
          </p:spPr>
        </p:pic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BFEBFD9-D9D3-B4AC-FCCA-19C14E71E505}"/>
              </a:ext>
            </a:extLst>
          </p:cNvPr>
          <p:cNvGrpSpPr/>
          <p:nvPr/>
        </p:nvGrpSpPr>
        <p:grpSpPr>
          <a:xfrm>
            <a:off x="10730804" y="6340632"/>
            <a:ext cx="1337059" cy="459896"/>
            <a:chOff x="9622442" y="6340632"/>
            <a:chExt cx="1337059" cy="459896"/>
          </a:xfrm>
        </p:grpSpPr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F008234B-D91F-96F3-C0CE-E251CFDA9C73}"/>
                </a:ext>
              </a:extLst>
            </p:cNvPr>
            <p:cNvSpPr txBox="1"/>
            <p:nvPr/>
          </p:nvSpPr>
          <p:spPr>
            <a:xfrm>
              <a:off x="10082338" y="6385914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低年級</a:t>
              </a:r>
            </a:p>
          </p:txBody>
        </p:sp>
        <p:pic>
          <p:nvPicPr>
            <p:cNvPr id="3" name="Picture 2" descr="卡通幼儿头像">
              <a:extLst>
                <a:ext uri="{FF2B5EF4-FFF2-40B4-BE49-F238E27FC236}">
                  <a16:creationId xmlns:a16="http://schemas.microsoft.com/office/drawing/2014/main" id="{7276D4CC-F2EB-A018-ECE7-57FC2E295B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22442" y="6340632"/>
              <a:ext cx="459896" cy="45989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EF501B34-D1DA-3EFB-64C1-048516D38E4C}"/>
              </a:ext>
            </a:extLst>
          </p:cNvPr>
          <p:cNvSpPr txBox="1"/>
          <p:nvPr/>
        </p:nvSpPr>
        <p:spPr>
          <a:xfrm>
            <a:off x="809938" y="812023"/>
            <a:ext cx="105721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Gen Jyuu Gothic Heavy" panose="020B0702020203020207" pitchFamily="34" charset="-120"/>
              </a:rPr>
              <a:t>新屋國小健康促進計畫</a:t>
            </a:r>
          </a:p>
        </p:txBody>
      </p:sp>
      <p:pic>
        <p:nvPicPr>
          <p:cNvPr id="1032" name="Picture 8" descr="書包減重三動作">
            <a:extLst>
              <a:ext uri="{FF2B5EF4-FFF2-40B4-BE49-F238E27FC236}">
                <a16:creationId xmlns:a16="http://schemas.microsoft.com/office/drawing/2014/main" id="{E25C321B-7229-669E-4646-8ABECD838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092" y="3300824"/>
            <a:ext cx="3019843" cy="301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線上媒體 4" title="健康促進學校-書包減重宣導">
            <a:hlinkClick r:id="" action="ppaction://media"/>
            <a:extLst>
              <a:ext uri="{FF2B5EF4-FFF2-40B4-BE49-F238E27FC236}">
                <a16:creationId xmlns:a16="http://schemas.microsoft.com/office/drawing/2014/main" id="{9F4B77E9-1D4F-42E2-9299-B31D58212AA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-15" y="0"/>
            <a:ext cx="12192015" cy="688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7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FCF5E77A-777F-60BA-A331-0C6FA059B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999499"/>
              </p:ext>
            </p:extLst>
          </p:nvPr>
        </p:nvGraphicFramePr>
        <p:xfrm>
          <a:off x="0" y="157089"/>
          <a:ext cx="12192015" cy="658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55">
                  <a:extLst>
                    <a:ext uri="{9D8B030D-6E8A-4147-A177-3AD203B41FA5}">
                      <a16:colId xmlns:a16="http://schemas.microsoft.com/office/drawing/2014/main" val="166095506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11348417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74428246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498770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160120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880259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0720743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69074832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7698748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28262750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6799574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19004229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46686644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6994456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6922453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143266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1402545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5387449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20133744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9002411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419182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688467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67486823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9841970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588277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2221254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3695449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418412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33193992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326655872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0518451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657546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6055030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06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6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447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967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104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6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559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889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031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331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6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534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641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32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992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79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674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96299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BBA0F394-3B13-CA8E-7288-76D597C1EFAE}"/>
              </a:ext>
            </a:extLst>
          </p:cNvPr>
          <p:cNvSpPr/>
          <p:nvPr/>
        </p:nvSpPr>
        <p:spPr>
          <a:xfrm>
            <a:off x="0" y="0"/>
            <a:ext cx="12192000" cy="637309"/>
          </a:xfrm>
          <a:prstGeom prst="rect">
            <a:avLst/>
          </a:prstGeom>
          <a:solidFill>
            <a:srgbClr val="00C85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6F874348-23AF-91E2-FEA4-C772339C9234}"/>
              </a:ext>
            </a:extLst>
          </p:cNvPr>
          <p:cNvGrpSpPr/>
          <p:nvPr/>
        </p:nvGrpSpPr>
        <p:grpSpPr>
          <a:xfrm>
            <a:off x="8996679" y="114945"/>
            <a:ext cx="3145853" cy="442719"/>
            <a:chOff x="7091206" y="87707"/>
            <a:chExt cx="3145853" cy="442719"/>
          </a:xfrm>
        </p:grpSpPr>
        <p:pic>
          <p:nvPicPr>
            <p:cNvPr id="3078" name="Picture 6" descr="马力欧卡丁车8 豪华版》道具：无敌星-马力欧卡丁车8 豪华版攻略-篝火营地">
              <a:extLst>
                <a:ext uri="{FF2B5EF4-FFF2-40B4-BE49-F238E27FC236}">
                  <a16:creationId xmlns:a16="http://schemas.microsoft.com/office/drawing/2014/main" id="{FEDBCF31-49A6-7B3F-A264-BFBB7DBE5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206" y="87707"/>
              <a:ext cx="452397" cy="442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C5D58EE-8BD9-74F2-5A59-031204BB5E31}"/>
                </a:ext>
              </a:extLst>
            </p:cNvPr>
            <p:cNvSpPr txBox="1"/>
            <p:nvPr/>
          </p:nvSpPr>
          <p:spPr>
            <a:xfrm>
              <a:off x="7513236" y="124400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健康促進暨營養教育宣導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5BBB05F-0639-4828-56A8-C94A67F94902}"/>
              </a:ext>
            </a:extLst>
          </p:cNvPr>
          <p:cNvSpPr/>
          <p:nvPr/>
        </p:nvSpPr>
        <p:spPr>
          <a:xfrm>
            <a:off x="0" y="6220691"/>
            <a:ext cx="12192000" cy="6373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250467A-61C7-9163-6B8B-D6C28510CF43}"/>
              </a:ext>
            </a:extLst>
          </p:cNvPr>
          <p:cNvGrpSpPr/>
          <p:nvPr/>
        </p:nvGrpSpPr>
        <p:grpSpPr>
          <a:xfrm>
            <a:off x="367619" y="151667"/>
            <a:ext cx="1513151" cy="369332"/>
            <a:chOff x="2043037" y="141896"/>
            <a:chExt cx="1513151" cy="369332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94C6359-7E1E-615B-4D0D-B21834C94689}"/>
                </a:ext>
              </a:extLst>
            </p:cNvPr>
            <p:cNvSpPr txBox="1"/>
            <p:nvPr/>
          </p:nvSpPr>
          <p:spPr>
            <a:xfrm>
              <a:off x="2448192" y="14189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新屋國小</a:t>
              </a:r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6784DA0-E895-072E-3D71-34A883E67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037" y="146562"/>
              <a:ext cx="358907" cy="360000"/>
            </a:xfrm>
            <a:prstGeom prst="ellipse">
              <a:avLst/>
            </a:prstGeom>
          </p:spPr>
        </p:pic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BFEBFD9-D9D3-B4AC-FCCA-19C14E71E505}"/>
              </a:ext>
            </a:extLst>
          </p:cNvPr>
          <p:cNvGrpSpPr/>
          <p:nvPr/>
        </p:nvGrpSpPr>
        <p:grpSpPr>
          <a:xfrm>
            <a:off x="10730804" y="6340632"/>
            <a:ext cx="1337059" cy="459896"/>
            <a:chOff x="9622442" y="6340632"/>
            <a:chExt cx="1337059" cy="459896"/>
          </a:xfrm>
        </p:grpSpPr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F008234B-D91F-96F3-C0CE-E251CFDA9C73}"/>
                </a:ext>
              </a:extLst>
            </p:cNvPr>
            <p:cNvSpPr txBox="1"/>
            <p:nvPr/>
          </p:nvSpPr>
          <p:spPr>
            <a:xfrm>
              <a:off x="10082338" y="6385914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低年級</a:t>
              </a:r>
            </a:p>
          </p:txBody>
        </p:sp>
        <p:pic>
          <p:nvPicPr>
            <p:cNvPr id="3" name="Picture 2" descr="卡通幼儿头像">
              <a:extLst>
                <a:ext uri="{FF2B5EF4-FFF2-40B4-BE49-F238E27FC236}">
                  <a16:creationId xmlns:a16="http://schemas.microsoft.com/office/drawing/2014/main" id="{7276D4CC-F2EB-A018-ECE7-57FC2E295B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22442" y="6340632"/>
              <a:ext cx="459896" cy="45989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EAA15837-53B1-EBDC-BB47-8EFF805CC781}"/>
              </a:ext>
            </a:extLst>
          </p:cNvPr>
          <p:cNvSpPr txBox="1"/>
          <p:nvPr/>
        </p:nvSpPr>
        <p:spPr>
          <a:xfrm>
            <a:off x="1203721" y="752254"/>
            <a:ext cx="97845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CC00"/>
                </a:solidFill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Gen Jyuu Gothic Heavy" panose="020B0702020203020207" pitchFamily="34" charset="-120"/>
              </a:rPr>
              <a:t>書包減重宣導</a:t>
            </a:r>
            <a:endParaRPr kumimoji="0" lang="zh-TW" altLang="en-US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CC00"/>
              </a:solidFill>
              <a:uLnTx/>
              <a:uFillTx/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A459D776-BF19-3BC2-DF8E-AE2225343767}"/>
              </a:ext>
            </a:extLst>
          </p:cNvPr>
          <p:cNvSpPr/>
          <p:nvPr/>
        </p:nvSpPr>
        <p:spPr>
          <a:xfrm>
            <a:off x="210601" y="1952583"/>
            <a:ext cx="8961107" cy="4032581"/>
          </a:xfrm>
          <a:prstGeom prst="roundRect">
            <a:avLst>
              <a:gd name="adj" fmla="val 475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7641094-56A6-169F-B59E-79EBB69A8CD6}"/>
              </a:ext>
            </a:extLst>
          </p:cNvPr>
          <p:cNvSpPr txBox="1"/>
          <p:nvPr/>
        </p:nvSpPr>
        <p:spPr>
          <a:xfrm>
            <a:off x="367619" y="2163210"/>
            <a:ext cx="8629060" cy="3709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  <a:spcBef>
                <a:spcPts val="300"/>
              </a:spcBef>
            </a:pPr>
            <a:r>
              <a:rPr lang="zh-TW" altLang="zh-TW" sz="2000" dirty="0">
                <a:solidFill>
                  <a:srgbClr val="000000"/>
                </a:solidFill>
                <a:effectLst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新細明體" panose="02020500000000000000" pitchFamily="18" charset="-120"/>
              </a:rPr>
              <a:t>根據醫學報導，</a:t>
            </a:r>
            <a:r>
              <a:rPr lang="zh-TW" altLang="zh-TW" sz="2000" dirty="0">
                <a:solidFill>
                  <a:srgbClr val="FF0000"/>
                </a:solidFill>
                <a:effectLst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新細明體" panose="02020500000000000000" pitchFamily="18" charset="-120"/>
              </a:rPr>
              <a:t>學齡期的學童正處於骨骼生長階段</a:t>
            </a:r>
            <a:r>
              <a:rPr lang="zh-TW" altLang="zh-TW" sz="2000" dirty="0">
                <a:solidFill>
                  <a:srgbClr val="000000"/>
                </a:solidFill>
                <a:effectLst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新細明體" panose="02020500000000000000" pitchFamily="18" charset="-120"/>
              </a:rPr>
              <a:t>，女孩從</a:t>
            </a:r>
            <a:r>
              <a:rPr lang="en-US" altLang="zh-TW" sz="2000" dirty="0">
                <a:solidFill>
                  <a:srgbClr val="000000"/>
                </a:solidFill>
                <a:effectLst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新細明體" panose="02020500000000000000" pitchFamily="18" charset="-120"/>
              </a:rPr>
              <a:t>10</a:t>
            </a:r>
            <a:r>
              <a:rPr lang="zh-TW" altLang="zh-TW" sz="2000" dirty="0">
                <a:solidFill>
                  <a:srgbClr val="000000"/>
                </a:solidFill>
                <a:effectLst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新細明體" panose="02020500000000000000" pitchFamily="18" charset="-120"/>
              </a:rPr>
              <a:t>到</a:t>
            </a:r>
            <a:r>
              <a:rPr lang="en-US" altLang="zh-TW" sz="2000" dirty="0">
                <a:solidFill>
                  <a:srgbClr val="000000"/>
                </a:solidFill>
                <a:effectLst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新細明體" panose="02020500000000000000" pitchFamily="18" charset="-120"/>
              </a:rPr>
              <a:t>12</a:t>
            </a:r>
            <a:r>
              <a:rPr lang="zh-TW" altLang="zh-TW" sz="2000" dirty="0">
                <a:solidFill>
                  <a:srgbClr val="000000"/>
                </a:solidFill>
                <a:effectLst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新細明體" panose="02020500000000000000" pitchFamily="18" charset="-120"/>
              </a:rPr>
              <a:t>歲開始快速成長，</a:t>
            </a:r>
            <a:r>
              <a:rPr lang="en-US" altLang="zh-TW" sz="2000" dirty="0">
                <a:solidFill>
                  <a:srgbClr val="000000"/>
                </a:solidFill>
                <a:effectLst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新細明體" panose="02020500000000000000" pitchFamily="18" charset="-120"/>
              </a:rPr>
              <a:t>16</a:t>
            </a:r>
            <a:r>
              <a:rPr lang="zh-TW" altLang="zh-TW" sz="2000" dirty="0">
                <a:solidFill>
                  <a:srgbClr val="000000"/>
                </a:solidFill>
                <a:effectLst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新細明體" panose="02020500000000000000" pitchFamily="18" charset="-120"/>
              </a:rPr>
              <a:t>歲左右遲滯下來；男孩則是在</a:t>
            </a:r>
            <a:r>
              <a:rPr lang="en-US" altLang="zh-TW" sz="2000" dirty="0">
                <a:solidFill>
                  <a:srgbClr val="000000"/>
                </a:solidFill>
                <a:effectLst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新細明體" panose="02020500000000000000" pitchFamily="18" charset="-120"/>
              </a:rPr>
              <a:t>12</a:t>
            </a:r>
            <a:r>
              <a:rPr lang="zh-TW" altLang="zh-TW" sz="2000" dirty="0">
                <a:solidFill>
                  <a:srgbClr val="000000"/>
                </a:solidFill>
                <a:effectLst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新細明體" panose="02020500000000000000" pitchFamily="18" charset="-120"/>
              </a:rPr>
              <a:t>到</a:t>
            </a:r>
            <a:r>
              <a:rPr lang="en-US" altLang="zh-TW" sz="2000" dirty="0">
                <a:solidFill>
                  <a:srgbClr val="000000"/>
                </a:solidFill>
                <a:effectLst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新細明體" panose="02020500000000000000" pitchFamily="18" charset="-120"/>
              </a:rPr>
              <a:t>14</a:t>
            </a:r>
            <a:r>
              <a:rPr lang="zh-TW" altLang="zh-TW" sz="2000" dirty="0">
                <a:solidFill>
                  <a:srgbClr val="000000"/>
                </a:solidFill>
                <a:effectLst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新細明體" panose="02020500000000000000" pitchFamily="18" charset="-120"/>
              </a:rPr>
              <a:t>歲開始快速成長，</a:t>
            </a:r>
            <a:r>
              <a:rPr lang="en-US" altLang="zh-TW" sz="2000" dirty="0">
                <a:solidFill>
                  <a:srgbClr val="000000"/>
                </a:solidFill>
                <a:effectLst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新細明體" panose="02020500000000000000" pitchFamily="18" charset="-120"/>
              </a:rPr>
              <a:t>18</a:t>
            </a:r>
            <a:r>
              <a:rPr lang="zh-TW" altLang="zh-TW" sz="2000" dirty="0">
                <a:solidFill>
                  <a:srgbClr val="000000"/>
                </a:solidFill>
                <a:effectLst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新細明體" panose="02020500000000000000" pitchFamily="18" charset="-120"/>
              </a:rPr>
              <a:t>歲左右遲滯下來。因此，小學階段的學童骨骼可塑性大，如果</a:t>
            </a:r>
            <a:r>
              <a:rPr lang="zh-TW" altLang="zh-TW" sz="2000" dirty="0">
                <a:solidFill>
                  <a:srgbClr val="FF0000"/>
                </a:solidFill>
                <a:effectLst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新細明體" panose="02020500000000000000" pitchFamily="18" charset="-120"/>
              </a:rPr>
              <a:t>肌肉承重力、耐力不足，或者任何不正常的外力介入，例如不良的背書包方式或是書包超重等，都有可能影響脊柱的發展，甚至造成脊柱側彎和肌肉、韌帶拉傷等嚴重問題。</a:t>
            </a:r>
            <a:endParaRPr lang="zh-TW" altLang="zh-TW" dirty="0">
              <a:solidFill>
                <a:srgbClr val="FF0000"/>
              </a:solidFill>
              <a:effectLst/>
              <a:latin typeface="華康棒棒體W5楷注音字" panose="040F0500000000000000" pitchFamily="82" charset="-120"/>
              <a:ea typeface="華康棒棒體W5楷注音字" panose="040F0500000000000000" pitchFamily="82" charset="-120"/>
              <a:cs typeface="新細明體" panose="02020500000000000000" pitchFamily="18" charset="-120"/>
            </a:endParaRPr>
          </a:p>
        </p:txBody>
      </p:sp>
      <p:pic>
        <p:nvPicPr>
          <p:cNvPr id="16" name="Picture 6" descr="趴低瞓書包重玩手機4成幼園小學生寒背- 晴報- 港聞- 要聞- D180911">
            <a:extLst>
              <a:ext uri="{FF2B5EF4-FFF2-40B4-BE49-F238E27FC236}">
                <a16:creationId xmlns:a16="http://schemas.microsoft.com/office/drawing/2014/main" id="{785698DD-8EE7-70F2-9CD4-1B177170F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416" y1="56167" x2="9416" y2="56167"/>
                        <a14:foregroundMark x1="27119" y1="65500" x2="27119" y2="65500"/>
                        <a14:foregroundMark x1="34840" y1="76167" x2="34840" y2="76167"/>
                        <a14:foregroundMark x1="34275" y1="79500" x2="34275" y2="79500"/>
                        <a14:foregroundMark x1="72128" y1="74667" x2="72128" y2="74667"/>
                        <a14:foregroundMark x1="72316" y1="78000" x2="72316" y2="78000"/>
                        <a14:foregroundMark x1="91525" y1="48500" x2="91525" y2="48500"/>
                        <a14:foregroundMark x1="94915" y1="48667" x2="94915" y2="48667"/>
                        <a14:foregroundMark x1="56874" y1="19833" x2="56874" y2="19833"/>
                        <a14:foregroundMark x1="26365" y1="20000" x2="26365" y2="20000"/>
                        <a14:foregroundMark x1="14313" y1="28667" x2="14313" y2="28667"/>
                        <a14:foregroundMark x1="10923" y1="40500" x2="10923" y2="40500"/>
                        <a14:foregroundMark x1="18079" y1="17667" x2="18079" y2="1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693" y="2649361"/>
            <a:ext cx="3233738" cy="365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40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FCF5E77A-777F-60BA-A331-0C6FA059B705}"/>
              </a:ext>
            </a:extLst>
          </p:cNvPr>
          <p:cNvGraphicFramePr>
            <a:graphicFrameLocks noGrp="1"/>
          </p:cNvGraphicFramePr>
          <p:nvPr/>
        </p:nvGraphicFramePr>
        <p:xfrm>
          <a:off x="0" y="157089"/>
          <a:ext cx="12192015" cy="658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55">
                  <a:extLst>
                    <a:ext uri="{9D8B030D-6E8A-4147-A177-3AD203B41FA5}">
                      <a16:colId xmlns:a16="http://schemas.microsoft.com/office/drawing/2014/main" val="166095506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11348417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74428246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498770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160120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880259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0720743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69074832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7698748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28262750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6799574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19004229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46686644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6994456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6922453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143266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1402545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5387449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20133744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9002411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419182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688467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67486823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9841970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588277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2221254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3695449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418412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33193992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326655872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0518451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657546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6055030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06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6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447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967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104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6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559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889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031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331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6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534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641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32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992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79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674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96299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BBA0F394-3B13-CA8E-7288-76D597C1EFAE}"/>
              </a:ext>
            </a:extLst>
          </p:cNvPr>
          <p:cNvSpPr/>
          <p:nvPr/>
        </p:nvSpPr>
        <p:spPr>
          <a:xfrm>
            <a:off x="0" y="0"/>
            <a:ext cx="12192000" cy="637309"/>
          </a:xfrm>
          <a:prstGeom prst="rect">
            <a:avLst/>
          </a:prstGeom>
          <a:solidFill>
            <a:srgbClr val="00C85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6F874348-23AF-91E2-FEA4-C772339C9234}"/>
              </a:ext>
            </a:extLst>
          </p:cNvPr>
          <p:cNvGrpSpPr/>
          <p:nvPr/>
        </p:nvGrpSpPr>
        <p:grpSpPr>
          <a:xfrm>
            <a:off x="8996679" y="114945"/>
            <a:ext cx="3145853" cy="442719"/>
            <a:chOff x="7091206" y="87707"/>
            <a:chExt cx="3145853" cy="442719"/>
          </a:xfrm>
        </p:grpSpPr>
        <p:pic>
          <p:nvPicPr>
            <p:cNvPr id="3078" name="Picture 6" descr="马力欧卡丁车8 豪华版》道具：无敌星-马力欧卡丁车8 豪华版攻略-篝火营地">
              <a:extLst>
                <a:ext uri="{FF2B5EF4-FFF2-40B4-BE49-F238E27FC236}">
                  <a16:creationId xmlns:a16="http://schemas.microsoft.com/office/drawing/2014/main" id="{FEDBCF31-49A6-7B3F-A264-BFBB7DBE5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206" y="87707"/>
              <a:ext cx="452397" cy="442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C5D58EE-8BD9-74F2-5A59-031204BB5E31}"/>
                </a:ext>
              </a:extLst>
            </p:cNvPr>
            <p:cNvSpPr txBox="1"/>
            <p:nvPr/>
          </p:nvSpPr>
          <p:spPr>
            <a:xfrm>
              <a:off x="7513236" y="124400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健康促進暨營養教育宣導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5BBB05F-0639-4828-56A8-C94A67F94902}"/>
              </a:ext>
            </a:extLst>
          </p:cNvPr>
          <p:cNvSpPr/>
          <p:nvPr/>
        </p:nvSpPr>
        <p:spPr>
          <a:xfrm>
            <a:off x="0" y="6220691"/>
            <a:ext cx="12192000" cy="6373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250467A-61C7-9163-6B8B-D6C28510CF43}"/>
              </a:ext>
            </a:extLst>
          </p:cNvPr>
          <p:cNvGrpSpPr/>
          <p:nvPr/>
        </p:nvGrpSpPr>
        <p:grpSpPr>
          <a:xfrm>
            <a:off x="367619" y="151667"/>
            <a:ext cx="1513151" cy="369332"/>
            <a:chOff x="2043037" y="141896"/>
            <a:chExt cx="1513151" cy="369332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94C6359-7E1E-615B-4D0D-B21834C94689}"/>
                </a:ext>
              </a:extLst>
            </p:cNvPr>
            <p:cNvSpPr txBox="1"/>
            <p:nvPr/>
          </p:nvSpPr>
          <p:spPr>
            <a:xfrm>
              <a:off x="2448192" y="14189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新屋國小</a:t>
              </a:r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6784DA0-E895-072E-3D71-34A883E67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037" y="146562"/>
              <a:ext cx="358907" cy="360000"/>
            </a:xfrm>
            <a:prstGeom prst="ellipse">
              <a:avLst/>
            </a:prstGeom>
          </p:spPr>
        </p:pic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BFEBFD9-D9D3-B4AC-FCCA-19C14E71E505}"/>
              </a:ext>
            </a:extLst>
          </p:cNvPr>
          <p:cNvGrpSpPr/>
          <p:nvPr/>
        </p:nvGrpSpPr>
        <p:grpSpPr>
          <a:xfrm>
            <a:off x="10730804" y="6340632"/>
            <a:ext cx="1337059" cy="459896"/>
            <a:chOff x="9622442" y="6340632"/>
            <a:chExt cx="1337059" cy="459896"/>
          </a:xfrm>
        </p:grpSpPr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F008234B-D91F-96F3-C0CE-E251CFDA9C73}"/>
                </a:ext>
              </a:extLst>
            </p:cNvPr>
            <p:cNvSpPr txBox="1"/>
            <p:nvPr/>
          </p:nvSpPr>
          <p:spPr>
            <a:xfrm>
              <a:off x="10082338" y="6385914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低年級</a:t>
              </a:r>
            </a:p>
          </p:txBody>
        </p:sp>
        <p:pic>
          <p:nvPicPr>
            <p:cNvPr id="3" name="Picture 2" descr="卡通幼儿头像">
              <a:extLst>
                <a:ext uri="{FF2B5EF4-FFF2-40B4-BE49-F238E27FC236}">
                  <a16:creationId xmlns:a16="http://schemas.microsoft.com/office/drawing/2014/main" id="{7276D4CC-F2EB-A018-ECE7-57FC2E295B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22442" y="6340632"/>
              <a:ext cx="459896" cy="45989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EAA15837-53B1-EBDC-BB47-8EFF805CC781}"/>
              </a:ext>
            </a:extLst>
          </p:cNvPr>
          <p:cNvSpPr txBox="1"/>
          <p:nvPr/>
        </p:nvSpPr>
        <p:spPr>
          <a:xfrm>
            <a:off x="1203721" y="752254"/>
            <a:ext cx="97845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CC00"/>
                </a:solidFill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Gen Jyuu Gothic Heavy" panose="020B0702020203020207" pitchFamily="34" charset="-120"/>
              </a:rPr>
              <a:t>書包減重宣導</a:t>
            </a:r>
            <a:endParaRPr kumimoji="0" lang="zh-TW" altLang="en-US" sz="18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CC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A459D776-BF19-3BC2-DF8E-AE2225343767}"/>
              </a:ext>
            </a:extLst>
          </p:cNvPr>
          <p:cNvSpPr/>
          <p:nvPr/>
        </p:nvSpPr>
        <p:spPr>
          <a:xfrm>
            <a:off x="210601" y="1952583"/>
            <a:ext cx="5386635" cy="4032581"/>
          </a:xfrm>
          <a:prstGeom prst="roundRect">
            <a:avLst>
              <a:gd name="adj" fmla="val 475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B0BAB36-C395-25BD-08D8-6B4A0C0E19F4}"/>
              </a:ext>
            </a:extLst>
          </p:cNvPr>
          <p:cNvSpPr txBox="1"/>
          <p:nvPr/>
        </p:nvSpPr>
        <p:spPr>
          <a:xfrm>
            <a:off x="367619" y="2055422"/>
            <a:ext cx="5229617" cy="3908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</a:rPr>
              <a:t>書包重量不得超過體重的</a:t>
            </a: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</a:rPr>
              <a:t>12.5%</a:t>
            </a:r>
            <a:r>
              <a:rPr kumimoji="1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</a:rPr>
              <a:t>（</a:t>
            </a: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</a:rPr>
              <a:t>1/8</a:t>
            </a:r>
            <a:r>
              <a:rPr kumimoji="1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</a:rPr>
              <a:t>）。</a:t>
            </a:r>
            <a:r>
              <a:rPr kumimoji="1" lang="zh-TW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</a:rPr>
              <a:t>除此之外，身體</a:t>
            </a:r>
            <a:r>
              <a:rPr kumimoji="1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</a:rPr>
              <a:t>左右對稱</a:t>
            </a:r>
            <a:r>
              <a:rPr kumimoji="1" lang="zh-TW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</a:rPr>
              <a:t>也很重要，所以建議採用</a:t>
            </a:r>
            <a:r>
              <a:rPr kumimoji="1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</a:rPr>
              <a:t>雙肩背負</a:t>
            </a:r>
            <a:r>
              <a:rPr kumimoji="1" lang="zh-TW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</a:rPr>
              <a:t>書包，重量應接近骨盆，</a:t>
            </a:r>
            <a:r>
              <a:rPr kumimoji="1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</a:rPr>
              <a:t>緊貼腰背</a:t>
            </a:r>
            <a:r>
              <a:rPr kumimoji="1" lang="zh-TW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</a:rPr>
              <a:t>，</a:t>
            </a:r>
            <a:r>
              <a:rPr kumimoji="1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</a:rPr>
              <a:t>肩帶加寬</a:t>
            </a:r>
            <a:r>
              <a:rPr kumimoji="1" lang="zh-TW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</a:rPr>
              <a:t>以減少對上背肌肉的壓迫</a:t>
            </a:r>
            <a:endParaRPr lang="zh-TW" altLang="en-US" sz="1400" dirty="0">
              <a:latin typeface="華康棒棒體W5楷注音字" panose="040F0500000000000000" pitchFamily="82" charset="-120"/>
              <a:ea typeface="華康棒棒體W5楷注音字" panose="040F0500000000000000" pitchFamily="82" charset="-12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1DB1B2F-5D48-B5B7-2060-5585CFF3C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116" y="3253056"/>
            <a:ext cx="6096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8C70B318-528F-564F-7AAF-7347AD2BA44F}"/>
              </a:ext>
            </a:extLst>
          </p:cNvPr>
          <p:cNvSpPr txBox="1"/>
          <p:nvPr/>
        </p:nvSpPr>
        <p:spPr>
          <a:xfrm>
            <a:off x="6158205" y="2319305"/>
            <a:ext cx="56769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i="0" u="none" strike="noStrike" kern="1200" cap="none" spc="0" normalizeH="0" baseline="0" noProof="0" dirty="0">
                <a:ln w="19050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Gen Jyuu Gothic Heavy" panose="020B0702020203020207" pitchFamily="34" charset="-120"/>
              </a:rPr>
              <a:t>請看對照表</a:t>
            </a:r>
            <a:endParaRPr kumimoji="0" lang="zh-TW" altLang="en-US" sz="1100" i="0" u="none" strike="noStrike" kern="1200" cap="none" spc="0" normalizeH="0" baseline="0" noProof="0" dirty="0">
              <a:ln w="19050"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05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FCF5E77A-777F-60BA-A331-0C6FA059B705}"/>
              </a:ext>
            </a:extLst>
          </p:cNvPr>
          <p:cNvGraphicFramePr>
            <a:graphicFrameLocks noGrp="1"/>
          </p:cNvGraphicFramePr>
          <p:nvPr/>
        </p:nvGraphicFramePr>
        <p:xfrm>
          <a:off x="0" y="157089"/>
          <a:ext cx="12192015" cy="658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55">
                  <a:extLst>
                    <a:ext uri="{9D8B030D-6E8A-4147-A177-3AD203B41FA5}">
                      <a16:colId xmlns:a16="http://schemas.microsoft.com/office/drawing/2014/main" val="166095506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11348417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74428246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498770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160120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880259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0720743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69074832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7698748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28262750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6799574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19004229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46686644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6994456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6922453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143266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1402545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5387449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20133744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9002411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419182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688467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67486823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9841970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588277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2221254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3695449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418412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33193992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326655872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0518451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657546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6055030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06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6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447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967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104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6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559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889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031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331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6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534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641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32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992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79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674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96299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BBA0F394-3B13-CA8E-7288-76D597C1EFAE}"/>
              </a:ext>
            </a:extLst>
          </p:cNvPr>
          <p:cNvSpPr/>
          <p:nvPr/>
        </p:nvSpPr>
        <p:spPr>
          <a:xfrm>
            <a:off x="0" y="0"/>
            <a:ext cx="12192000" cy="637309"/>
          </a:xfrm>
          <a:prstGeom prst="rect">
            <a:avLst/>
          </a:prstGeom>
          <a:solidFill>
            <a:srgbClr val="00C85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6F874348-23AF-91E2-FEA4-C772339C9234}"/>
              </a:ext>
            </a:extLst>
          </p:cNvPr>
          <p:cNvGrpSpPr/>
          <p:nvPr/>
        </p:nvGrpSpPr>
        <p:grpSpPr>
          <a:xfrm>
            <a:off x="8996679" y="114945"/>
            <a:ext cx="3145853" cy="442719"/>
            <a:chOff x="7091206" y="87707"/>
            <a:chExt cx="3145853" cy="442719"/>
          </a:xfrm>
        </p:grpSpPr>
        <p:pic>
          <p:nvPicPr>
            <p:cNvPr id="3078" name="Picture 6" descr="马力欧卡丁车8 豪华版》道具：无敌星-马力欧卡丁车8 豪华版攻略-篝火营地">
              <a:extLst>
                <a:ext uri="{FF2B5EF4-FFF2-40B4-BE49-F238E27FC236}">
                  <a16:creationId xmlns:a16="http://schemas.microsoft.com/office/drawing/2014/main" id="{FEDBCF31-49A6-7B3F-A264-BFBB7DBE5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206" y="87707"/>
              <a:ext cx="452397" cy="442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C5D58EE-8BD9-74F2-5A59-031204BB5E31}"/>
                </a:ext>
              </a:extLst>
            </p:cNvPr>
            <p:cNvSpPr txBox="1"/>
            <p:nvPr/>
          </p:nvSpPr>
          <p:spPr>
            <a:xfrm>
              <a:off x="7513236" y="124400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健康促進暨營養教育宣導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5BBB05F-0639-4828-56A8-C94A67F94902}"/>
              </a:ext>
            </a:extLst>
          </p:cNvPr>
          <p:cNvSpPr/>
          <p:nvPr/>
        </p:nvSpPr>
        <p:spPr>
          <a:xfrm>
            <a:off x="0" y="6220691"/>
            <a:ext cx="12192000" cy="6373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250467A-61C7-9163-6B8B-D6C28510CF43}"/>
              </a:ext>
            </a:extLst>
          </p:cNvPr>
          <p:cNvGrpSpPr/>
          <p:nvPr/>
        </p:nvGrpSpPr>
        <p:grpSpPr>
          <a:xfrm>
            <a:off x="367619" y="151667"/>
            <a:ext cx="1513151" cy="369332"/>
            <a:chOff x="2043037" y="141896"/>
            <a:chExt cx="1513151" cy="369332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94C6359-7E1E-615B-4D0D-B21834C94689}"/>
                </a:ext>
              </a:extLst>
            </p:cNvPr>
            <p:cNvSpPr txBox="1"/>
            <p:nvPr/>
          </p:nvSpPr>
          <p:spPr>
            <a:xfrm>
              <a:off x="2448192" y="14189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新屋國小</a:t>
              </a:r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6784DA0-E895-072E-3D71-34A883E67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037" y="146562"/>
              <a:ext cx="358907" cy="360000"/>
            </a:xfrm>
            <a:prstGeom prst="ellipse">
              <a:avLst/>
            </a:prstGeom>
          </p:spPr>
        </p:pic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BFEBFD9-D9D3-B4AC-FCCA-19C14E71E505}"/>
              </a:ext>
            </a:extLst>
          </p:cNvPr>
          <p:cNvGrpSpPr/>
          <p:nvPr/>
        </p:nvGrpSpPr>
        <p:grpSpPr>
          <a:xfrm>
            <a:off x="10730804" y="6340632"/>
            <a:ext cx="1337059" cy="459896"/>
            <a:chOff x="9622442" y="6340632"/>
            <a:chExt cx="1337059" cy="459896"/>
          </a:xfrm>
        </p:grpSpPr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F008234B-D91F-96F3-C0CE-E251CFDA9C73}"/>
                </a:ext>
              </a:extLst>
            </p:cNvPr>
            <p:cNvSpPr txBox="1"/>
            <p:nvPr/>
          </p:nvSpPr>
          <p:spPr>
            <a:xfrm>
              <a:off x="10082338" y="6385914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低年級</a:t>
              </a:r>
            </a:p>
          </p:txBody>
        </p:sp>
        <p:pic>
          <p:nvPicPr>
            <p:cNvPr id="3" name="Picture 2" descr="卡通幼儿头像">
              <a:extLst>
                <a:ext uri="{FF2B5EF4-FFF2-40B4-BE49-F238E27FC236}">
                  <a16:creationId xmlns:a16="http://schemas.microsoft.com/office/drawing/2014/main" id="{7276D4CC-F2EB-A018-ECE7-57FC2E295B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22442" y="6340632"/>
              <a:ext cx="459896" cy="45989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EAA15837-53B1-EBDC-BB47-8EFF805CC781}"/>
              </a:ext>
            </a:extLst>
          </p:cNvPr>
          <p:cNvSpPr txBox="1"/>
          <p:nvPr/>
        </p:nvSpPr>
        <p:spPr>
          <a:xfrm>
            <a:off x="240145" y="752254"/>
            <a:ext cx="118277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CC00"/>
                </a:solidFill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Gen Jyuu Gothic Heavy" panose="020B0702020203020207" pitchFamily="34" charset="-120"/>
              </a:rPr>
              <a:t>體重</a:t>
            </a:r>
            <a:r>
              <a:rPr kumimoji="0" lang="zh-TW" altLang="en-US" sz="6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CC00"/>
                </a:solidFill>
                <a:effectLst/>
                <a:uLnTx/>
                <a:uFillTx/>
                <a:latin typeface="華康棒棒體W5楷破音字3" panose="040F0500000000000000" pitchFamily="82" charset="-120"/>
                <a:ea typeface="華康棒棒體W5楷破音字3" panose="040F0500000000000000" pitchFamily="82" charset="-120"/>
                <a:cs typeface="Gen Jyuu Gothic Heavy" panose="020B0702020203020207" pitchFamily="34" charset="-120"/>
              </a:rPr>
              <a:t>和</a:t>
            </a:r>
            <a:r>
              <a:rPr kumimoji="0" lang="zh-TW" altLang="en-US" sz="6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CC00"/>
                </a:solidFill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Gen Jyuu Gothic Heavy" panose="020B0702020203020207" pitchFamily="34" charset="-120"/>
              </a:rPr>
              <a:t>書包重量對照表</a:t>
            </a:r>
            <a:endParaRPr kumimoji="0" lang="zh-TW" altLang="en-US" sz="14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CC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50968955-9146-44EE-A252-92FDF614F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279292"/>
              </p:ext>
            </p:extLst>
          </p:nvPr>
        </p:nvGraphicFramePr>
        <p:xfrm>
          <a:off x="240145" y="1859357"/>
          <a:ext cx="2772000" cy="4024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3399456518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868880590"/>
                    </a:ext>
                  </a:extLst>
                </a:gridCol>
              </a:tblGrid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體重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書包重量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75172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10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1.25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822548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11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1.38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661613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12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1.5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081274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1.63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570215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14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1.75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317472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1.88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828558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16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155977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17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2.13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01825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2.25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81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19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2.38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46599"/>
                  </a:ext>
                </a:extLst>
              </a:tr>
            </a:tbl>
          </a:graphicData>
        </a:graphic>
      </p:graphicFrame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15E3066A-A631-4481-BC1C-301578E47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661212"/>
              </p:ext>
            </p:extLst>
          </p:nvPr>
        </p:nvGraphicFramePr>
        <p:xfrm>
          <a:off x="6197133" y="1859357"/>
          <a:ext cx="2772000" cy="4024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3399456518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86888059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體重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書包重量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75172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30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3.75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661613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31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3.88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081274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32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570215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4.13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317472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34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4.25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828558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4.38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155977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36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4.5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01825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37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4.63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81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4.75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46599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39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4.88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183503"/>
                  </a:ext>
                </a:extLst>
              </a:tr>
            </a:tbl>
          </a:graphicData>
        </a:graphic>
      </p:graphicFrame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3741246B-DDBE-4688-A382-15671F3E62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840565"/>
              </p:ext>
            </p:extLst>
          </p:nvPr>
        </p:nvGraphicFramePr>
        <p:xfrm>
          <a:off x="3218639" y="1859357"/>
          <a:ext cx="2772000" cy="4024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3399456518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868880590"/>
                    </a:ext>
                  </a:extLst>
                </a:gridCol>
              </a:tblGrid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體重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書包重量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75172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20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2.5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822548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21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2.63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661613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22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2.75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081274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2.88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570215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24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317472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3.13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828558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26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3.25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155977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27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3.38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01825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3.5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81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29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3.63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46599"/>
                  </a:ext>
                </a:extLst>
              </a:tr>
            </a:tbl>
          </a:graphicData>
        </a:graphic>
      </p:graphicFrame>
      <p:graphicFrame>
        <p:nvGraphicFramePr>
          <p:cNvPr id="21" name="表格 20">
            <a:extLst>
              <a:ext uri="{FF2B5EF4-FFF2-40B4-BE49-F238E27FC236}">
                <a16:creationId xmlns:a16="http://schemas.microsoft.com/office/drawing/2014/main" id="{95072B58-45DF-468D-8EB2-8C9EC6D7A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669208"/>
              </p:ext>
            </p:extLst>
          </p:nvPr>
        </p:nvGraphicFramePr>
        <p:xfrm>
          <a:off x="9175627" y="1859357"/>
          <a:ext cx="2772000" cy="4024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3399456518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86888059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體重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書包重量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75172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40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661613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41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5.13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081274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42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5.25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570215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5.38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317472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44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5.5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828558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5.63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155977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46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5.75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01825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47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5.88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81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46599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49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華康棒棒體W5楷注音字" panose="040F0500000000000000" pitchFamily="82" charset="-120"/>
                          <a:ea typeface="華康棒棒體W5楷注音字" panose="040F0500000000000000" pitchFamily="82" charset="-120"/>
                        </a:rPr>
                        <a:t>6.13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華康棒棒體W5楷注音字" panose="040F0500000000000000" pitchFamily="82" charset="-120"/>
                        <a:ea typeface="華康棒棒體W5楷注音字" panose="040F0500000000000000" pitchFamily="8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183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54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FCF5E77A-777F-60BA-A331-0C6FA059B705}"/>
              </a:ext>
            </a:extLst>
          </p:cNvPr>
          <p:cNvGraphicFramePr>
            <a:graphicFrameLocks noGrp="1"/>
          </p:cNvGraphicFramePr>
          <p:nvPr/>
        </p:nvGraphicFramePr>
        <p:xfrm>
          <a:off x="0" y="157089"/>
          <a:ext cx="12192015" cy="658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55">
                  <a:extLst>
                    <a:ext uri="{9D8B030D-6E8A-4147-A177-3AD203B41FA5}">
                      <a16:colId xmlns:a16="http://schemas.microsoft.com/office/drawing/2014/main" val="166095506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11348417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74428246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498770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160120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880259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0720743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69074832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7698748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28262750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6799574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19004229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46686644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6994456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6922453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143266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1402545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5387449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20133744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9002411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419182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688467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67486823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9841970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588277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2221254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3695449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418412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33193992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326655872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0518451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657546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6055030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06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6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447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967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104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6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559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889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031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331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6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534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641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32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992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79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674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96299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BBA0F394-3B13-CA8E-7288-76D597C1EFAE}"/>
              </a:ext>
            </a:extLst>
          </p:cNvPr>
          <p:cNvSpPr/>
          <p:nvPr/>
        </p:nvSpPr>
        <p:spPr>
          <a:xfrm>
            <a:off x="0" y="0"/>
            <a:ext cx="12192000" cy="637309"/>
          </a:xfrm>
          <a:prstGeom prst="rect">
            <a:avLst/>
          </a:prstGeom>
          <a:solidFill>
            <a:srgbClr val="00C85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6F874348-23AF-91E2-FEA4-C772339C9234}"/>
              </a:ext>
            </a:extLst>
          </p:cNvPr>
          <p:cNvGrpSpPr/>
          <p:nvPr/>
        </p:nvGrpSpPr>
        <p:grpSpPr>
          <a:xfrm>
            <a:off x="8996679" y="114945"/>
            <a:ext cx="3145853" cy="442719"/>
            <a:chOff x="7091206" y="87707"/>
            <a:chExt cx="3145853" cy="442719"/>
          </a:xfrm>
        </p:grpSpPr>
        <p:pic>
          <p:nvPicPr>
            <p:cNvPr id="3078" name="Picture 6" descr="马力欧卡丁车8 豪华版》道具：无敌星-马力欧卡丁车8 豪华版攻略-篝火营地">
              <a:extLst>
                <a:ext uri="{FF2B5EF4-FFF2-40B4-BE49-F238E27FC236}">
                  <a16:creationId xmlns:a16="http://schemas.microsoft.com/office/drawing/2014/main" id="{FEDBCF31-49A6-7B3F-A264-BFBB7DBE5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206" y="87707"/>
              <a:ext cx="452397" cy="442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C5D58EE-8BD9-74F2-5A59-031204BB5E31}"/>
                </a:ext>
              </a:extLst>
            </p:cNvPr>
            <p:cNvSpPr txBox="1"/>
            <p:nvPr/>
          </p:nvSpPr>
          <p:spPr>
            <a:xfrm>
              <a:off x="7513236" y="124400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健康促進暨營養教育宣導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5BBB05F-0639-4828-56A8-C94A67F94902}"/>
              </a:ext>
            </a:extLst>
          </p:cNvPr>
          <p:cNvSpPr/>
          <p:nvPr/>
        </p:nvSpPr>
        <p:spPr>
          <a:xfrm>
            <a:off x="0" y="6220691"/>
            <a:ext cx="12192000" cy="6373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250467A-61C7-9163-6B8B-D6C28510CF43}"/>
              </a:ext>
            </a:extLst>
          </p:cNvPr>
          <p:cNvGrpSpPr/>
          <p:nvPr/>
        </p:nvGrpSpPr>
        <p:grpSpPr>
          <a:xfrm>
            <a:off x="367619" y="151667"/>
            <a:ext cx="1513151" cy="369332"/>
            <a:chOff x="2043037" y="141896"/>
            <a:chExt cx="1513151" cy="369332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94C6359-7E1E-615B-4D0D-B21834C94689}"/>
                </a:ext>
              </a:extLst>
            </p:cNvPr>
            <p:cNvSpPr txBox="1"/>
            <p:nvPr/>
          </p:nvSpPr>
          <p:spPr>
            <a:xfrm>
              <a:off x="2448192" y="14189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新屋國小</a:t>
              </a:r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6784DA0-E895-072E-3D71-34A883E67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037" y="146562"/>
              <a:ext cx="358907" cy="360000"/>
            </a:xfrm>
            <a:prstGeom prst="ellipse">
              <a:avLst/>
            </a:prstGeom>
          </p:spPr>
        </p:pic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BFEBFD9-D9D3-B4AC-FCCA-19C14E71E505}"/>
              </a:ext>
            </a:extLst>
          </p:cNvPr>
          <p:cNvGrpSpPr/>
          <p:nvPr/>
        </p:nvGrpSpPr>
        <p:grpSpPr>
          <a:xfrm>
            <a:off x="10730804" y="6340632"/>
            <a:ext cx="1337059" cy="459896"/>
            <a:chOff x="9622442" y="6340632"/>
            <a:chExt cx="1337059" cy="459896"/>
          </a:xfrm>
        </p:grpSpPr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F008234B-D91F-96F3-C0CE-E251CFDA9C73}"/>
                </a:ext>
              </a:extLst>
            </p:cNvPr>
            <p:cNvSpPr txBox="1"/>
            <p:nvPr/>
          </p:nvSpPr>
          <p:spPr>
            <a:xfrm>
              <a:off x="10082338" y="6385914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低年級</a:t>
              </a:r>
            </a:p>
          </p:txBody>
        </p:sp>
        <p:pic>
          <p:nvPicPr>
            <p:cNvPr id="3" name="Picture 2" descr="卡通幼儿头像">
              <a:extLst>
                <a:ext uri="{FF2B5EF4-FFF2-40B4-BE49-F238E27FC236}">
                  <a16:creationId xmlns:a16="http://schemas.microsoft.com/office/drawing/2014/main" id="{7276D4CC-F2EB-A018-ECE7-57FC2E295B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22442" y="6340632"/>
              <a:ext cx="459896" cy="45989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EAA15837-53B1-EBDC-BB47-8EFF805CC781}"/>
              </a:ext>
            </a:extLst>
          </p:cNvPr>
          <p:cNvSpPr txBox="1"/>
          <p:nvPr/>
        </p:nvSpPr>
        <p:spPr>
          <a:xfrm>
            <a:off x="737992" y="752254"/>
            <a:ext cx="1071601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CC00"/>
                </a:solidFill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Gen Jyuu Gothic Heavy" panose="020B0702020203020207" pitchFamily="34" charset="-120"/>
              </a:rPr>
              <a:t>選用書包注意事項</a:t>
            </a:r>
            <a:endParaRPr kumimoji="0" lang="zh-TW" altLang="en-US" sz="16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CC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Picture 2" descr="書包太重影響孩童的肌肉不是骨頭！骨科專家：對的方式背書包才能護脊椎- Heho健康">
            <a:extLst>
              <a:ext uri="{FF2B5EF4-FFF2-40B4-BE49-F238E27FC236}">
                <a16:creationId xmlns:a16="http://schemas.microsoft.com/office/drawing/2014/main" id="{9A9D88AA-55B8-570B-C274-307E21181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7" y="1902394"/>
            <a:ext cx="4712381" cy="418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6B552C02-33A2-A69C-FFE5-8733F606D455}"/>
              </a:ext>
            </a:extLst>
          </p:cNvPr>
          <p:cNvSpPr txBox="1"/>
          <p:nvPr/>
        </p:nvSpPr>
        <p:spPr>
          <a:xfrm>
            <a:off x="5411143" y="2331242"/>
            <a:ext cx="6274237" cy="335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</a:rPr>
              <a:t>書包重量</a:t>
            </a:r>
            <a:r>
              <a:rPr kumimoji="1" lang="en-US" altLang="zh-TW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</a:rPr>
              <a:t>〈</a:t>
            </a:r>
            <a:r>
              <a:rPr kumimoji="1" lang="zh-TW" altLang="en-US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</a:rPr>
              <a:t>含手提所有物品</a:t>
            </a:r>
            <a:r>
              <a:rPr kumimoji="1" lang="en-US" altLang="zh-TW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</a:rPr>
              <a:t>〉</a:t>
            </a:r>
            <a:r>
              <a:rPr kumimoji="1" lang="zh-TW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</a:rPr>
              <a:t>不可超過體重的</a:t>
            </a:r>
            <a:r>
              <a:rPr kumimoji="1" lang="en-US" altLang="zh-TW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</a:rPr>
              <a:t>12.5%</a:t>
            </a:r>
            <a:r>
              <a:rPr kumimoji="1" lang="zh-TW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</a:rPr>
              <a:t>（即</a:t>
            </a:r>
            <a:r>
              <a:rPr kumimoji="1" lang="en-US" altLang="zh-TW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</a:rPr>
              <a:t>1/8</a:t>
            </a:r>
            <a:r>
              <a:rPr kumimoji="1" lang="zh-TW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</a:rPr>
              <a:t>）</a:t>
            </a:r>
            <a:endParaRPr kumimoji="1" lang="en-US" altLang="zh-TW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棒棒體W5楷注音字" panose="040F0500000000000000" pitchFamily="82" charset="-120"/>
              <a:ea typeface="華康棒棒體W5楷注音字" panose="040F0500000000000000" pitchFamily="82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</a:rPr>
              <a:t>書包應使用後背雙肩背負，</a:t>
            </a:r>
            <a:r>
              <a:rPr kumimoji="1" lang="zh-TW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</a:rPr>
              <a:t>肩帶要寬</a:t>
            </a:r>
            <a:endParaRPr kumimoji="1" lang="en-US" altLang="zh-TW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棒棒體W5楷注音字" panose="040F0500000000000000" pitchFamily="82" charset="-120"/>
              <a:ea typeface="華康棒棒體W5楷注音字" panose="040F0500000000000000" pitchFamily="82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</a:rPr>
              <a:t>空書包宜</a:t>
            </a:r>
            <a:r>
              <a:rPr kumimoji="1" lang="zh-TW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</a:rPr>
              <a:t>重量輕，材質佳</a:t>
            </a:r>
            <a:endParaRPr kumimoji="1" lang="en-US" altLang="zh-TW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棒棒體W5楷注音字" panose="040F0500000000000000" pitchFamily="82" charset="-120"/>
              <a:ea typeface="華康棒棒體W5楷注音字" panose="040F0500000000000000" pitchFamily="82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</a:rPr>
              <a:t>重量</a:t>
            </a:r>
            <a:r>
              <a:rPr kumimoji="1" lang="zh-TW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</a:rPr>
              <a:t>接近骨盆、緊貼腰背</a:t>
            </a:r>
            <a:endParaRPr kumimoji="1" lang="en-US" altLang="zh-TW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棒棒體W5楷注音字" panose="040F0500000000000000" pitchFamily="82" charset="-120"/>
              <a:ea typeface="華康棒棒體W5楷注音字" panose="040F05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152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FCF5E77A-777F-60BA-A331-0C6FA059B705}"/>
              </a:ext>
            </a:extLst>
          </p:cNvPr>
          <p:cNvGraphicFramePr>
            <a:graphicFrameLocks noGrp="1"/>
          </p:cNvGraphicFramePr>
          <p:nvPr/>
        </p:nvGraphicFramePr>
        <p:xfrm>
          <a:off x="0" y="157089"/>
          <a:ext cx="12192015" cy="658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55">
                  <a:extLst>
                    <a:ext uri="{9D8B030D-6E8A-4147-A177-3AD203B41FA5}">
                      <a16:colId xmlns:a16="http://schemas.microsoft.com/office/drawing/2014/main" val="166095506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11348417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74428246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498770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160120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880259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0720743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69074832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7698748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28262750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6799574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19004229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46686644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6994456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6922453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143266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1402545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5387449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20133744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9002411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419182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688467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67486823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9841970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588277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2221254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3695449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418412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33193992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326655872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0518451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657546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6055030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06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6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447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967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104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6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559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889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031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331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6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534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641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32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992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79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674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96299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BBA0F394-3B13-CA8E-7288-76D597C1EFAE}"/>
              </a:ext>
            </a:extLst>
          </p:cNvPr>
          <p:cNvSpPr/>
          <p:nvPr/>
        </p:nvSpPr>
        <p:spPr>
          <a:xfrm>
            <a:off x="0" y="0"/>
            <a:ext cx="12192000" cy="637309"/>
          </a:xfrm>
          <a:prstGeom prst="rect">
            <a:avLst/>
          </a:prstGeom>
          <a:solidFill>
            <a:srgbClr val="00C85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6F874348-23AF-91E2-FEA4-C772339C9234}"/>
              </a:ext>
            </a:extLst>
          </p:cNvPr>
          <p:cNvGrpSpPr/>
          <p:nvPr/>
        </p:nvGrpSpPr>
        <p:grpSpPr>
          <a:xfrm>
            <a:off x="8996679" y="114945"/>
            <a:ext cx="3145853" cy="442719"/>
            <a:chOff x="7091206" y="87707"/>
            <a:chExt cx="3145853" cy="442719"/>
          </a:xfrm>
        </p:grpSpPr>
        <p:pic>
          <p:nvPicPr>
            <p:cNvPr id="3078" name="Picture 6" descr="马力欧卡丁车8 豪华版》道具：无敌星-马力欧卡丁车8 豪华版攻略-篝火营地">
              <a:extLst>
                <a:ext uri="{FF2B5EF4-FFF2-40B4-BE49-F238E27FC236}">
                  <a16:creationId xmlns:a16="http://schemas.microsoft.com/office/drawing/2014/main" id="{FEDBCF31-49A6-7B3F-A264-BFBB7DBE5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206" y="87707"/>
              <a:ext cx="452397" cy="442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C5D58EE-8BD9-74F2-5A59-031204BB5E31}"/>
                </a:ext>
              </a:extLst>
            </p:cNvPr>
            <p:cNvSpPr txBox="1"/>
            <p:nvPr/>
          </p:nvSpPr>
          <p:spPr>
            <a:xfrm>
              <a:off x="7513236" y="124400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健康促進暨營養教育宣導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5BBB05F-0639-4828-56A8-C94A67F94902}"/>
              </a:ext>
            </a:extLst>
          </p:cNvPr>
          <p:cNvSpPr/>
          <p:nvPr/>
        </p:nvSpPr>
        <p:spPr>
          <a:xfrm>
            <a:off x="0" y="6220691"/>
            <a:ext cx="12192000" cy="6373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250467A-61C7-9163-6B8B-D6C28510CF43}"/>
              </a:ext>
            </a:extLst>
          </p:cNvPr>
          <p:cNvGrpSpPr/>
          <p:nvPr/>
        </p:nvGrpSpPr>
        <p:grpSpPr>
          <a:xfrm>
            <a:off x="367619" y="151667"/>
            <a:ext cx="1513151" cy="369332"/>
            <a:chOff x="2043037" y="141896"/>
            <a:chExt cx="1513151" cy="369332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94C6359-7E1E-615B-4D0D-B21834C94689}"/>
                </a:ext>
              </a:extLst>
            </p:cNvPr>
            <p:cNvSpPr txBox="1"/>
            <p:nvPr/>
          </p:nvSpPr>
          <p:spPr>
            <a:xfrm>
              <a:off x="2448192" y="14189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新屋國小</a:t>
              </a:r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6784DA0-E895-072E-3D71-34A883E67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037" y="146562"/>
              <a:ext cx="358907" cy="360000"/>
            </a:xfrm>
            <a:prstGeom prst="ellipse">
              <a:avLst/>
            </a:prstGeom>
          </p:spPr>
        </p:pic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BFEBFD9-D9D3-B4AC-FCCA-19C14E71E505}"/>
              </a:ext>
            </a:extLst>
          </p:cNvPr>
          <p:cNvGrpSpPr/>
          <p:nvPr/>
        </p:nvGrpSpPr>
        <p:grpSpPr>
          <a:xfrm>
            <a:off x="10730804" y="6340632"/>
            <a:ext cx="1337059" cy="459896"/>
            <a:chOff x="9622442" y="6340632"/>
            <a:chExt cx="1337059" cy="459896"/>
          </a:xfrm>
        </p:grpSpPr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F008234B-D91F-96F3-C0CE-E251CFDA9C73}"/>
                </a:ext>
              </a:extLst>
            </p:cNvPr>
            <p:cNvSpPr txBox="1"/>
            <p:nvPr/>
          </p:nvSpPr>
          <p:spPr>
            <a:xfrm>
              <a:off x="10082338" y="6385914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低年級</a:t>
              </a:r>
            </a:p>
          </p:txBody>
        </p:sp>
        <p:pic>
          <p:nvPicPr>
            <p:cNvPr id="3" name="Picture 2" descr="卡通幼儿头像">
              <a:extLst>
                <a:ext uri="{FF2B5EF4-FFF2-40B4-BE49-F238E27FC236}">
                  <a16:creationId xmlns:a16="http://schemas.microsoft.com/office/drawing/2014/main" id="{7276D4CC-F2EB-A018-ECE7-57FC2E295B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22442" y="6340632"/>
              <a:ext cx="459896" cy="45989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EAA15837-53B1-EBDC-BB47-8EFF805CC781}"/>
              </a:ext>
            </a:extLst>
          </p:cNvPr>
          <p:cNvSpPr txBox="1"/>
          <p:nvPr/>
        </p:nvSpPr>
        <p:spPr>
          <a:xfrm>
            <a:off x="5513090" y="881319"/>
            <a:ext cx="56992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CC00"/>
                </a:solidFill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Gen Jyuu Gothic Heavy" panose="020B0702020203020207" pitchFamily="34" charset="-120"/>
              </a:rPr>
              <a:t>選用書包</a:t>
            </a:r>
            <a:endParaRPr kumimoji="0" lang="en-US" altLang="zh-TW" sz="54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CC00"/>
              </a:solidFill>
              <a:effectLst/>
              <a:uLnTx/>
              <a:uFillTx/>
              <a:latin typeface="華康棒棒體W5楷注音字" panose="040F0500000000000000" pitchFamily="82" charset="-120"/>
              <a:ea typeface="華康棒棒體W5楷注音字" panose="040F0500000000000000" pitchFamily="82" charset="-120"/>
              <a:cs typeface="Gen Jyuu Gothic Heavy" panose="020B0702020203020207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CC00"/>
                </a:solidFill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Gen Jyuu Gothic Heavy" panose="020B0702020203020207" pitchFamily="34" charset="-120"/>
              </a:rPr>
              <a:t>注意事項</a:t>
            </a:r>
            <a:endParaRPr kumimoji="0" lang="zh-TW" altLang="en-US" sz="12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CC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B552C02-33A2-A69C-FFE5-8733F606D455}"/>
              </a:ext>
            </a:extLst>
          </p:cNvPr>
          <p:cNvSpPr txBox="1"/>
          <p:nvPr/>
        </p:nvSpPr>
        <p:spPr>
          <a:xfrm>
            <a:off x="5135418" y="2677789"/>
            <a:ext cx="6258189" cy="3247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sz="20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+mj-cs"/>
              </a:rPr>
              <a:t>每日上放學僅攜帶當日所需之文具、書籍，</a:t>
            </a:r>
            <a:r>
              <a:rPr kumimoji="1" lang="zh-TW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+mj-cs"/>
              </a:rPr>
              <a:t>非必要帶回家之書籍及學用品，請置於班級個人置物櫃</a:t>
            </a:r>
            <a:endParaRPr kumimoji="1" lang="en-US" altLang="zh-TW" sz="20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華康棒棒體W5楷注音字" panose="040F0500000000000000" pitchFamily="82" charset="-120"/>
              <a:ea typeface="華康棒棒體W5楷注音字" panose="040F0500000000000000" pitchFamily="82" charset="-120"/>
              <a:cs typeface="+mj-cs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sz="20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+mj-cs"/>
              </a:rPr>
              <a:t>學生</a:t>
            </a:r>
            <a:r>
              <a:rPr kumimoji="1" lang="zh-TW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+mj-cs"/>
              </a:rPr>
              <a:t>上安親班之物品請另行處理</a:t>
            </a:r>
            <a:r>
              <a:rPr kumimoji="1" lang="zh-TW" altLang="en-US" sz="20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+mj-cs"/>
              </a:rPr>
              <a:t>，盡量不要帶至學校，以免增加重量</a:t>
            </a:r>
            <a:endParaRPr kumimoji="1" lang="en-US" altLang="zh-TW" sz="2000" i="0" u="none" strike="noStrike" kern="0" cap="none" spc="0" normalizeH="0" baseline="0" noProof="0" dirty="0">
              <a:ln>
                <a:noFill/>
              </a:ln>
              <a:uLnTx/>
              <a:uFillTx/>
              <a:latin typeface="華康棒棒體W5楷注音字" panose="040F0500000000000000" pitchFamily="82" charset="-120"/>
              <a:ea typeface="華康棒棒體W5楷注音字" panose="040F0500000000000000" pitchFamily="82" charset="-120"/>
              <a:cs typeface="+mj-cs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sz="20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+mj-cs"/>
              </a:rPr>
              <a:t>盡量</a:t>
            </a:r>
            <a:r>
              <a:rPr kumimoji="1" lang="zh-TW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+mj-cs"/>
              </a:rPr>
              <a:t>不要使用拖拉式書包</a:t>
            </a:r>
          </a:p>
          <a:p>
            <a:pPr>
              <a:lnSpc>
                <a:spcPct val="150000"/>
              </a:lnSpc>
            </a:pPr>
            <a:r>
              <a:rPr kumimoji="1" lang="zh-TW" altLang="en-US" sz="20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+mj-cs"/>
              </a:rPr>
              <a:t>（請考慮學生上、下樓梯之不便性）</a:t>
            </a:r>
          </a:p>
        </p:txBody>
      </p:sp>
      <p:pic>
        <p:nvPicPr>
          <p:cNvPr id="2054" name="Picture 6" descr="孩子不會整理書包？書包太重必教整理收納術| 天才領袖">
            <a:extLst>
              <a:ext uri="{FF2B5EF4-FFF2-40B4-BE49-F238E27FC236}">
                <a16:creationId xmlns:a16="http://schemas.microsoft.com/office/drawing/2014/main" id="{6D31F048-B8ED-D258-4CF1-6C899C1F8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71" y="619172"/>
            <a:ext cx="4526599" cy="560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7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FCF5E77A-777F-60BA-A331-0C6FA059B705}"/>
              </a:ext>
            </a:extLst>
          </p:cNvPr>
          <p:cNvGraphicFramePr>
            <a:graphicFrameLocks noGrp="1"/>
          </p:cNvGraphicFramePr>
          <p:nvPr/>
        </p:nvGraphicFramePr>
        <p:xfrm>
          <a:off x="0" y="157089"/>
          <a:ext cx="12192015" cy="658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55">
                  <a:extLst>
                    <a:ext uri="{9D8B030D-6E8A-4147-A177-3AD203B41FA5}">
                      <a16:colId xmlns:a16="http://schemas.microsoft.com/office/drawing/2014/main" val="166095506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11348417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74428246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498770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160120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880259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0720743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69074832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7698748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28262750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6799574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19004229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46686644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6994456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6922453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143266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1402545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5387449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20133744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9002411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419182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688467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67486823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9841970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588277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2221254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3695449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418412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33193992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326655872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0518451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657546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6055030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06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6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447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967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104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6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559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889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031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331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6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534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641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32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992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79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674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96299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BBA0F394-3B13-CA8E-7288-76D597C1EFAE}"/>
              </a:ext>
            </a:extLst>
          </p:cNvPr>
          <p:cNvSpPr/>
          <p:nvPr/>
        </p:nvSpPr>
        <p:spPr>
          <a:xfrm>
            <a:off x="0" y="0"/>
            <a:ext cx="12192000" cy="637309"/>
          </a:xfrm>
          <a:prstGeom prst="rect">
            <a:avLst/>
          </a:prstGeom>
          <a:solidFill>
            <a:srgbClr val="00C85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6F874348-23AF-91E2-FEA4-C772339C9234}"/>
              </a:ext>
            </a:extLst>
          </p:cNvPr>
          <p:cNvGrpSpPr/>
          <p:nvPr/>
        </p:nvGrpSpPr>
        <p:grpSpPr>
          <a:xfrm>
            <a:off x="8996679" y="114945"/>
            <a:ext cx="3145853" cy="442719"/>
            <a:chOff x="7091206" y="87707"/>
            <a:chExt cx="3145853" cy="442719"/>
          </a:xfrm>
        </p:grpSpPr>
        <p:pic>
          <p:nvPicPr>
            <p:cNvPr id="3078" name="Picture 6" descr="马力欧卡丁车8 豪华版》道具：无敌星-马力欧卡丁车8 豪华版攻略-篝火营地">
              <a:extLst>
                <a:ext uri="{FF2B5EF4-FFF2-40B4-BE49-F238E27FC236}">
                  <a16:creationId xmlns:a16="http://schemas.microsoft.com/office/drawing/2014/main" id="{FEDBCF31-49A6-7B3F-A264-BFBB7DBE5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206" y="87707"/>
              <a:ext cx="452397" cy="442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C5D58EE-8BD9-74F2-5A59-031204BB5E31}"/>
                </a:ext>
              </a:extLst>
            </p:cNvPr>
            <p:cNvSpPr txBox="1"/>
            <p:nvPr/>
          </p:nvSpPr>
          <p:spPr>
            <a:xfrm>
              <a:off x="7513236" y="124400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健康促進暨營養教育宣導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5BBB05F-0639-4828-56A8-C94A67F94902}"/>
              </a:ext>
            </a:extLst>
          </p:cNvPr>
          <p:cNvSpPr/>
          <p:nvPr/>
        </p:nvSpPr>
        <p:spPr>
          <a:xfrm>
            <a:off x="0" y="6220691"/>
            <a:ext cx="12192000" cy="6373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250467A-61C7-9163-6B8B-D6C28510CF43}"/>
              </a:ext>
            </a:extLst>
          </p:cNvPr>
          <p:cNvGrpSpPr/>
          <p:nvPr/>
        </p:nvGrpSpPr>
        <p:grpSpPr>
          <a:xfrm>
            <a:off x="367619" y="151667"/>
            <a:ext cx="1513151" cy="369332"/>
            <a:chOff x="2043037" y="141896"/>
            <a:chExt cx="1513151" cy="369332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94C6359-7E1E-615B-4D0D-B21834C94689}"/>
                </a:ext>
              </a:extLst>
            </p:cNvPr>
            <p:cNvSpPr txBox="1"/>
            <p:nvPr/>
          </p:nvSpPr>
          <p:spPr>
            <a:xfrm>
              <a:off x="2448192" y="14189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新屋國小</a:t>
              </a:r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6784DA0-E895-072E-3D71-34A883E67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037" y="146562"/>
              <a:ext cx="358907" cy="360000"/>
            </a:xfrm>
            <a:prstGeom prst="ellipse">
              <a:avLst/>
            </a:prstGeom>
          </p:spPr>
        </p:pic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BFEBFD9-D9D3-B4AC-FCCA-19C14E71E505}"/>
              </a:ext>
            </a:extLst>
          </p:cNvPr>
          <p:cNvGrpSpPr/>
          <p:nvPr/>
        </p:nvGrpSpPr>
        <p:grpSpPr>
          <a:xfrm>
            <a:off x="10730804" y="6340632"/>
            <a:ext cx="1337059" cy="459896"/>
            <a:chOff x="9622442" y="6340632"/>
            <a:chExt cx="1337059" cy="459896"/>
          </a:xfrm>
        </p:grpSpPr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F008234B-D91F-96F3-C0CE-E251CFDA9C73}"/>
                </a:ext>
              </a:extLst>
            </p:cNvPr>
            <p:cNvSpPr txBox="1"/>
            <p:nvPr/>
          </p:nvSpPr>
          <p:spPr>
            <a:xfrm>
              <a:off x="10082338" y="6385914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低年級</a:t>
              </a:r>
            </a:p>
          </p:txBody>
        </p:sp>
        <p:pic>
          <p:nvPicPr>
            <p:cNvPr id="3" name="Picture 2" descr="卡通幼儿头像">
              <a:extLst>
                <a:ext uri="{FF2B5EF4-FFF2-40B4-BE49-F238E27FC236}">
                  <a16:creationId xmlns:a16="http://schemas.microsoft.com/office/drawing/2014/main" id="{7276D4CC-F2EB-A018-ECE7-57FC2E295B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22442" y="6340632"/>
              <a:ext cx="459896" cy="45989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EAA15837-53B1-EBDC-BB47-8EFF805CC781}"/>
              </a:ext>
            </a:extLst>
          </p:cNvPr>
          <p:cNvSpPr txBox="1"/>
          <p:nvPr/>
        </p:nvSpPr>
        <p:spPr>
          <a:xfrm>
            <a:off x="737992" y="752254"/>
            <a:ext cx="1071601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CC00"/>
                </a:solidFill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Gen Jyuu Gothic Heavy" panose="020B0702020203020207" pitchFamily="34" charset="-120"/>
              </a:rPr>
              <a:t>選用書包注意事項</a:t>
            </a:r>
            <a:endParaRPr kumimoji="0" lang="zh-TW" altLang="en-US" sz="16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CC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050" name="Picture 2">
            <a:hlinkClick r:id="rId6"/>
            <a:extLst>
              <a:ext uri="{FF2B5EF4-FFF2-40B4-BE49-F238E27FC236}">
                <a16:creationId xmlns:a16="http://schemas.microsoft.com/office/drawing/2014/main" id="{9ADDB1BF-0297-5A21-5135-D21B2FD3C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46" y="2056519"/>
            <a:ext cx="6496788" cy="365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護脊書包有沒有用? 超完整科學實測，教你如何正確挑選">
            <a:hlinkClick r:id="rId8"/>
            <a:extLst>
              <a:ext uri="{FF2B5EF4-FFF2-40B4-BE49-F238E27FC236}">
                <a16:creationId xmlns:a16="http://schemas.microsoft.com/office/drawing/2014/main" id="{F27513A8-80C5-E2EC-856D-BCF787758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829" y="2296665"/>
            <a:ext cx="5133133" cy="320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93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FCF5E77A-777F-60BA-A331-0C6FA059B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433003"/>
              </p:ext>
            </p:extLst>
          </p:nvPr>
        </p:nvGraphicFramePr>
        <p:xfrm>
          <a:off x="0" y="157089"/>
          <a:ext cx="12192015" cy="658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55">
                  <a:extLst>
                    <a:ext uri="{9D8B030D-6E8A-4147-A177-3AD203B41FA5}">
                      <a16:colId xmlns:a16="http://schemas.microsoft.com/office/drawing/2014/main" val="166095506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11348417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74428246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498770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160120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8802592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0720743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69074832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7698748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28262750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56799574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19004229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46686644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6994456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76922453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143266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1402545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5387449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20133744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9002411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8419182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6884679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67486823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9841970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588277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2221254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3695449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54184128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33193992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326655872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0518451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96575461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6055030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06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6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447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967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104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6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559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889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031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331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6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534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641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32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992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79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674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96299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BBA0F394-3B13-CA8E-7288-76D597C1EFAE}"/>
              </a:ext>
            </a:extLst>
          </p:cNvPr>
          <p:cNvSpPr/>
          <p:nvPr/>
        </p:nvSpPr>
        <p:spPr>
          <a:xfrm>
            <a:off x="0" y="0"/>
            <a:ext cx="12192000" cy="637309"/>
          </a:xfrm>
          <a:prstGeom prst="rect">
            <a:avLst/>
          </a:prstGeom>
          <a:solidFill>
            <a:srgbClr val="00C85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6F874348-23AF-91E2-FEA4-C772339C9234}"/>
              </a:ext>
            </a:extLst>
          </p:cNvPr>
          <p:cNvGrpSpPr/>
          <p:nvPr/>
        </p:nvGrpSpPr>
        <p:grpSpPr>
          <a:xfrm>
            <a:off x="8996679" y="114945"/>
            <a:ext cx="3145853" cy="442719"/>
            <a:chOff x="7091206" y="87707"/>
            <a:chExt cx="3145853" cy="442719"/>
          </a:xfrm>
        </p:grpSpPr>
        <p:pic>
          <p:nvPicPr>
            <p:cNvPr id="3078" name="Picture 6" descr="马力欧卡丁车8 豪华版》道具：无敌星-马力欧卡丁车8 豪华版攻略-篝火营地">
              <a:extLst>
                <a:ext uri="{FF2B5EF4-FFF2-40B4-BE49-F238E27FC236}">
                  <a16:creationId xmlns:a16="http://schemas.microsoft.com/office/drawing/2014/main" id="{FEDBCF31-49A6-7B3F-A264-BFBB7DBE5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206" y="87707"/>
              <a:ext cx="452397" cy="442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C5D58EE-8BD9-74F2-5A59-031204BB5E31}"/>
                </a:ext>
              </a:extLst>
            </p:cNvPr>
            <p:cNvSpPr txBox="1"/>
            <p:nvPr/>
          </p:nvSpPr>
          <p:spPr>
            <a:xfrm>
              <a:off x="7513236" y="124400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健康促進暨營養教育宣導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5BBB05F-0639-4828-56A8-C94A67F94902}"/>
              </a:ext>
            </a:extLst>
          </p:cNvPr>
          <p:cNvSpPr/>
          <p:nvPr/>
        </p:nvSpPr>
        <p:spPr>
          <a:xfrm>
            <a:off x="0" y="6220691"/>
            <a:ext cx="12192000" cy="6373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250467A-61C7-9163-6B8B-D6C28510CF43}"/>
              </a:ext>
            </a:extLst>
          </p:cNvPr>
          <p:cNvGrpSpPr/>
          <p:nvPr/>
        </p:nvGrpSpPr>
        <p:grpSpPr>
          <a:xfrm>
            <a:off x="367619" y="151667"/>
            <a:ext cx="1513151" cy="369332"/>
            <a:chOff x="2043037" y="141896"/>
            <a:chExt cx="1513151" cy="369332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94C6359-7E1E-615B-4D0D-B21834C94689}"/>
                </a:ext>
              </a:extLst>
            </p:cNvPr>
            <p:cNvSpPr txBox="1"/>
            <p:nvPr/>
          </p:nvSpPr>
          <p:spPr>
            <a:xfrm>
              <a:off x="2448192" y="14189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新屋國小</a:t>
              </a:r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6784DA0-E895-072E-3D71-34A883E67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037" y="146562"/>
              <a:ext cx="358907" cy="360000"/>
            </a:xfrm>
            <a:prstGeom prst="ellipse">
              <a:avLst/>
            </a:prstGeom>
          </p:spPr>
        </p:pic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BFEBFD9-D9D3-B4AC-FCCA-19C14E71E505}"/>
              </a:ext>
            </a:extLst>
          </p:cNvPr>
          <p:cNvGrpSpPr/>
          <p:nvPr/>
        </p:nvGrpSpPr>
        <p:grpSpPr>
          <a:xfrm>
            <a:off x="10730804" y="6340632"/>
            <a:ext cx="1337059" cy="459896"/>
            <a:chOff x="9622442" y="6340632"/>
            <a:chExt cx="1337059" cy="459896"/>
          </a:xfrm>
        </p:grpSpPr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F008234B-D91F-96F3-C0CE-E251CFDA9C73}"/>
                </a:ext>
              </a:extLst>
            </p:cNvPr>
            <p:cNvSpPr txBox="1"/>
            <p:nvPr/>
          </p:nvSpPr>
          <p:spPr>
            <a:xfrm>
              <a:off x="10082338" y="6385914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f open 粉圓 1.1" panose="020F0500000000000000" pitchFamily="34" charset="-120"/>
                  <a:ea typeface="jf open 粉圓 1.1" panose="020F0500000000000000" pitchFamily="34" charset="-120"/>
                  <a:cs typeface="+mn-cs"/>
                </a:rPr>
                <a:t>低年級</a:t>
              </a:r>
            </a:p>
          </p:txBody>
        </p:sp>
        <p:pic>
          <p:nvPicPr>
            <p:cNvPr id="3" name="Picture 2" descr="卡通幼儿头像">
              <a:extLst>
                <a:ext uri="{FF2B5EF4-FFF2-40B4-BE49-F238E27FC236}">
                  <a16:creationId xmlns:a16="http://schemas.microsoft.com/office/drawing/2014/main" id="{7276D4CC-F2EB-A018-ECE7-57FC2E295B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22442" y="6340632"/>
              <a:ext cx="459896" cy="45989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EAA15837-53B1-EBDC-BB47-8EFF805CC781}"/>
              </a:ext>
            </a:extLst>
          </p:cNvPr>
          <p:cNvSpPr txBox="1"/>
          <p:nvPr/>
        </p:nvSpPr>
        <p:spPr>
          <a:xfrm>
            <a:off x="240145" y="752254"/>
            <a:ext cx="118277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b="1" dirty="0">
                <a:ln w="19050">
                  <a:solidFill>
                    <a:prstClr val="black"/>
                  </a:solidFill>
                </a:ln>
                <a:solidFill>
                  <a:srgbClr val="FFCC00"/>
                </a:solidFill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Gen Jyuu Gothic Heavy" panose="020B0702020203020207" pitchFamily="34" charset="-120"/>
              </a:rPr>
              <a:t>書包秤重時間！</a:t>
            </a:r>
            <a:endParaRPr lang="en-US" altLang="zh-TW" sz="4800" b="1" dirty="0">
              <a:ln w="19050">
                <a:solidFill>
                  <a:prstClr val="black"/>
                </a:solidFill>
              </a:ln>
              <a:solidFill>
                <a:srgbClr val="FFCC00"/>
              </a:solidFill>
              <a:latin typeface="華康棒棒體W5楷注音字" panose="040F0500000000000000" pitchFamily="82" charset="-120"/>
              <a:ea typeface="華康棒棒體W5楷注音字" panose="040F0500000000000000" pitchFamily="82" charset="-120"/>
              <a:cs typeface="Gen Jyuu Gothic Heavy" panose="020B0702020203020207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CC00"/>
                </a:solidFill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Gen Jyuu Gothic Heavy" panose="020B0702020203020207" pitchFamily="34" charset="-120"/>
              </a:rPr>
              <a:t>檢查看看你的書包是否過重</a:t>
            </a:r>
            <a:endParaRPr kumimoji="0" lang="zh-TW" altLang="en-US" sz="11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CC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85DDE63-B052-EF85-AB97-8FE83B63365B}"/>
              </a:ext>
            </a:extLst>
          </p:cNvPr>
          <p:cNvSpPr txBox="1"/>
          <p:nvPr/>
        </p:nvSpPr>
        <p:spPr>
          <a:xfrm>
            <a:off x="155182" y="5265268"/>
            <a:ext cx="11987349" cy="944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棒棒體W5楷注音字" panose="040F0500000000000000" pitchFamily="82" charset="-120"/>
                <a:ea typeface="華康棒棒體W5楷注音字" panose="040F0500000000000000" pitchFamily="82" charset="-120"/>
                <a:cs typeface="Gen Jyuu Gothic Bold" panose="020B0602020203020207" pitchFamily="34" charset="-120"/>
              </a:rPr>
              <a:t>希望我們共同維護學童骨骼之正常發展，並培養學生良好的體態，減輕學童課業壓力，以促進身體健康及快樂學習</a:t>
            </a:r>
          </a:p>
        </p:txBody>
      </p:sp>
      <p:pic>
        <p:nvPicPr>
          <p:cNvPr id="1026" name="Picture 2" descr="長期背這種書包，對孩子並無好處- 每日頭條">
            <a:extLst>
              <a:ext uri="{FF2B5EF4-FFF2-40B4-BE49-F238E27FC236}">
                <a16:creationId xmlns:a16="http://schemas.microsoft.com/office/drawing/2014/main" id="{0D126618-84BB-42CA-8795-70AF88276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42" y="2353258"/>
            <a:ext cx="3673602" cy="294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脊椎側彎書包該怎麼背？｜衡觀診所- 認識脊椎側彎- 衡觀診所">
            <a:extLst>
              <a:ext uri="{FF2B5EF4-FFF2-40B4-BE49-F238E27FC236}">
                <a16:creationId xmlns:a16="http://schemas.microsoft.com/office/drawing/2014/main" id="{D025CC89-5265-4DA5-94A4-303794B5C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04" y="2378015"/>
            <a:ext cx="6723857" cy="296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8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798</TotalTime>
  <Words>521</Words>
  <Application>Microsoft Office PowerPoint</Application>
  <PresentationFormat>寬螢幕</PresentationFormat>
  <Paragraphs>140</Paragraphs>
  <Slides>9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Arial</vt:lpstr>
      <vt:lpstr>jf open 粉圓 1.1</vt:lpstr>
      <vt:lpstr>華康棒棒體W5楷注音字</vt:lpstr>
      <vt:lpstr>Calibri Light</vt:lpstr>
      <vt:lpstr>Calibri</vt:lpstr>
      <vt:lpstr>華康棒棒體W5楷破音字3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游鎮宇</dc:creator>
  <cp:lastModifiedBy>jhenyu</cp:lastModifiedBy>
  <cp:revision>21</cp:revision>
  <dcterms:created xsi:type="dcterms:W3CDTF">2022-05-31T04:19:21Z</dcterms:created>
  <dcterms:modified xsi:type="dcterms:W3CDTF">2023-10-12T14:04:29Z</dcterms:modified>
</cp:coreProperties>
</file>