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297" r:id="rId4"/>
    <p:sldId id="293" r:id="rId5"/>
    <p:sldId id="294" r:id="rId6"/>
    <p:sldId id="295" r:id="rId7"/>
    <p:sldId id="296" r:id="rId8"/>
    <p:sldId id="284" r:id="rId9"/>
    <p:sldId id="285" r:id="rId10"/>
    <p:sldId id="298" r:id="rId11"/>
    <p:sldId id="28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1309" autoAdjust="0"/>
  </p:normalViewPr>
  <p:slideViewPr>
    <p:cSldViewPr snapToGrid="0">
      <p:cViewPr varScale="1">
        <p:scale>
          <a:sx n="57" d="100"/>
          <a:sy n="57" d="100"/>
        </p:scale>
        <p:origin x="-818" y="-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752C-FBA1-4574-9EC2-CD3FBB618889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1E413-69AF-4219-8043-F3905D57A3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17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1E413-69AF-4219-8043-F3905D57A3D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312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solidFill>
                  <a:srgbClr val="FF0000"/>
                </a:solidFill>
              </a:rPr>
              <a:t>全班問答。</a:t>
            </a:r>
            <a:endParaRPr lang="zh-TW" alt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48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全班問答。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參考答案：小朋友在學校接受教育。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28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全班問答。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參考答案：小朋友在學校接受教育。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28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全班問答。（此題無標準答案，學生回答合理即可）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參考答案：受教權很重要；因為教育可以讓我們的知識、態度、能力有所成長，對我們的生涯發展有幫助。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參考答案：不受奴役的權利很重要；因為不被當成奴隸，我們才能保有尊嚴，快樂生活。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15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全班問答，老師藉由圖片讓學生猜一猜，最後才公佈答案。（請不要直接告訴學生答案）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64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全班問答。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參考答案：不受歧視的權利很重要；因為不受歧視，才能讓我們過著有尊嚴的生活。（學生回答合理即可，無標準答案）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60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全班問答。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（學生回答合理即可，無標準答案）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43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在</a:t>
            </a:r>
            <a:r>
              <a:rPr lang="en-US" altLang="zh-TW" dirty="0" smtClean="0"/>
              <a:t>CRC</a:t>
            </a:r>
            <a:r>
              <a:rPr lang="zh-TW" altLang="en-US" dirty="0" smtClean="0"/>
              <a:t>中，非常重視戰爭的危害與國籍的取得。這幅圖顯示人民與兒童逃離戰亂，戰爭砲火除了危急生存，更會造成貧窮、喪失住屋等等，但若是選擇遷移而成為難民，則因為沒有國籍，失去了國家對兒童的各種基本保障。聯合國在兩次世界大戰的啟發中成立，特別感知戰爭對人與對兒童的危害，這樣的淵源，使得</a:t>
            </a:r>
            <a:r>
              <a:rPr lang="en-US" altLang="zh-TW" dirty="0" smtClean="0"/>
              <a:t>CRC</a:t>
            </a:r>
            <a:r>
              <a:rPr lang="zh-TW" altLang="en-US" dirty="0" smtClean="0"/>
              <a:t>訂有多條關於戰爭時權益保障的條款。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教師可在此頁簡要提及有「兒童權利之父」之稱的柯札克事蹟（教師可依對史事掌握的程度，取捨是否述及柯查克的故事）。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波蘭籍猶太人柯札克幼時見聞窮人的處境後發願：「若我能是國王，我一定要幫助兒童遠離貧窮和飢餓。」後來他成了小兒科醫生。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波蘭曾受俄統治，柯札克在日俄戰爭及戰後都醫治很多小孩，他後來開辦了孤兒院，也大量撰文倡議呼籲重視兒童權益。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 smtClean="0"/>
              <a:t>1939</a:t>
            </a:r>
            <a:r>
              <a:rPr lang="zh-TW" altLang="en-US" dirty="0" smtClean="0"/>
              <a:t>年德國入侵波蘭，第二次世界大戰爆發，終究，柯札克的孤兒院無法撐過屢次的戰火，柯札克最後與受良好照顧、有教養的院童在猶太人集中營中同受屠殺。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受柯札克影響，聯合國特別感受到戰爭對兒童的傷害，在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日內瓦宣言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的基礎上，</a:t>
            </a:r>
            <a:r>
              <a:rPr lang="en-US" altLang="zh-TW" dirty="0" smtClean="0"/>
              <a:t>1989</a:t>
            </a:r>
            <a:r>
              <a:rPr lang="zh-TW" altLang="en-US" dirty="0" smtClean="0"/>
              <a:t>年終於達成國際簽署而通過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兒童權利公約</a:t>
            </a:r>
            <a:r>
              <a:rPr lang="en-US" altLang="zh-TW" dirty="0" smtClean="0"/>
              <a:t>(CRC)》</a:t>
            </a:r>
            <a:r>
              <a:rPr lang="zh-TW" altLang="en-US" dirty="0" smtClean="0"/>
              <a:t>，</a:t>
            </a:r>
            <a:r>
              <a:rPr lang="en-US" altLang="zh-TW" dirty="0" smtClean="0"/>
              <a:t>CRC</a:t>
            </a:r>
            <a:r>
              <a:rPr lang="zh-TW" altLang="en-US" dirty="0" smtClean="0"/>
              <a:t>成為保護兒童的國際公約。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在柯札克的故事中，流露著以下的兒童人權：生存權、溫飽不受飢餓、可獲得醫治的健康權、受父母照顧之權（對比孤兒）、學習與教育權、不受戰爭之苦等等。（有關柯札克的故事可參考繪本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好心的國王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）</a:t>
            </a:r>
            <a:endParaRPr dirty="0"/>
          </a:p>
        </p:txBody>
      </p:sp>
      <p:sp>
        <p:nvSpPr>
          <p:cNvPr id="834" name="Shape 8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865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請老師根據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世界人權宣言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的宣言內容加以解釋。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2F2C4-C4C5-4578-A72E-14652EB1F13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91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79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76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8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07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2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57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47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89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52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78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52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8199-FFB4-4DB6-B9C2-B236ED1C1645}" type="datetimeFigureOut">
              <a:rPr lang="zh-TW" altLang="en-US" smtClean="0"/>
              <a:t>2020/8/15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3443-15C8-46AB-A656-94CAE75735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53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7"/>
            <a:ext cx="12192000" cy="68552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7109" y="2099117"/>
            <a:ext cx="648089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兒童人權</a:t>
            </a:r>
            <a:endParaRPr lang="zh-TW" altLang="en-US" sz="8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9915" y="381272"/>
            <a:ext cx="9087517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9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欣賞影片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兒童有接受教育的</a:t>
            </a:r>
            <a:r>
              <a:rPr lang="zh-TW" altLang="en-US" dirty="0" smtClean="0"/>
              <a:t>權利</a:t>
            </a:r>
            <a:endParaRPr lang="en-US" altLang="zh-TW" dirty="0" smtClean="0"/>
          </a:p>
          <a:p>
            <a:r>
              <a:rPr lang="zh-TW" altLang="en-US" dirty="0"/>
              <a:t>兒童的遊戲權</a:t>
            </a:r>
          </a:p>
        </p:txBody>
      </p:sp>
    </p:spTree>
    <p:extLst>
      <p:ext uri="{BB962C8B-B14F-4D97-AF65-F5344CB8AC3E}">
        <p14:creationId xmlns:p14="http://schemas.microsoft.com/office/powerpoint/2010/main" val="241125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-1" y="276680"/>
            <a:ext cx="12191999" cy="3999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身在台灣，享有</a:t>
            </a:r>
            <a:r>
              <a:rPr lang="zh-TW" altLang="en-US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人權</a:t>
            </a:r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</a:t>
            </a:r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我們很</a:t>
            </a:r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幸福</a:t>
            </a:r>
            <a:r>
              <a:rPr lang="en-US" altLang="zh-TW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</a:p>
          <a:p>
            <a:pPr algn="l">
              <a:lnSpc>
                <a:spcPct val="100000"/>
              </a:lnSpc>
              <a:spcBef>
                <a:spcPts val="3000"/>
              </a:spcBef>
            </a:pPr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我們可以努力</a:t>
            </a:r>
            <a:r>
              <a:rPr lang="zh-TW" altLang="en-US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幫助別人</a:t>
            </a:r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，讓社會更友善和諧喔</a:t>
            </a:r>
            <a:r>
              <a:rPr lang="en-US" altLang="zh-TW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045221" y="4754339"/>
            <a:ext cx="8101555" cy="2086006"/>
            <a:chOff x="579553" y="3021980"/>
            <a:chExt cx="10860365" cy="3340863"/>
          </a:xfrm>
        </p:grpSpPr>
        <p:grpSp>
          <p:nvGrpSpPr>
            <p:cNvPr id="10" name="群組 9"/>
            <p:cNvGrpSpPr/>
            <p:nvPr/>
          </p:nvGrpSpPr>
          <p:grpSpPr>
            <a:xfrm>
              <a:off x="579553" y="3021980"/>
              <a:ext cx="10860365" cy="3340863"/>
              <a:chOff x="869485" y="3044283"/>
              <a:chExt cx="10860365" cy="3340863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869485" y="3044283"/>
                <a:ext cx="9077403" cy="3340863"/>
                <a:chOff x="783011" y="2691894"/>
                <a:chExt cx="10676209" cy="3824214"/>
              </a:xfrm>
            </p:grpSpPr>
            <p:sp>
              <p:nvSpPr>
                <p:cNvPr id="29" name="橢圓 28"/>
                <p:cNvSpPr/>
                <p:nvPr/>
              </p:nvSpPr>
              <p:spPr>
                <a:xfrm>
                  <a:off x="5416391" y="4604001"/>
                  <a:ext cx="1911785" cy="1797775"/>
                </a:xfrm>
                <a:prstGeom prst="ellipse">
                  <a:avLst/>
                </a:prstGeom>
                <a:solidFill>
                  <a:schemeClr val="bg1"/>
                </a:solidFill>
                <a:ln w="952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直線圖說文字 2 (加上強調線) 14"/>
                <p:cNvSpPr/>
                <p:nvPr/>
              </p:nvSpPr>
              <p:spPr>
                <a:xfrm>
                  <a:off x="5408402" y="2705606"/>
                  <a:ext cx="5819755" cy="3810502"/>
                </a:xfrm>
                <a:prstGeom prst="accentCallout2">
                  <a:avLst>
                    <a:gd name="adj1" fmla="val 18750"/>
                    <a:gd name="adj2" fmla="val -8333"/>
                    <a:gd name="adj3" fmla="val 19083"/>
                    <a:gd name="adj4" fmla="val -17336"/>
                    <a:gd name="adj5" fmla="val 25353"/>
                    <a:gd name="adj6" fmla="val -23719"/>
                  </a:avLst>
                </a:prstGeom>
                <a:noFill/>
                <a:ln w="19050" cap="rnd" cmpd="thickThin">
                  <a:solidFill>
                    <a:schemeClr val="tx1"/>
                  </a:solidFill>
                  <a:prstDash val="solid"/>
                  <a:miter lim="800000"/>
                  <a:tailEnd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36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2" name="群組 1"/>
                <p:cNvGrpSpPr/>
                <p:nvPr/>
              </p:nvGrpSpPr>
              <p:grpSpPr>
                <a:xfrm>
                  <a:off x="783011" y="2691894"/>
                  <a:ext cx="10676209" cy="3718552"/>
                  <a:chOff x="829991" y="2699658"/>
                  <a:chExt cx="10676209" cy="3718552"/>
                </a:xfrm>
              </p:grpSpPr>
              <p:sp>
                <p:nvSpPr>
                  <p:cNvPr id="18" name="橢圓 17"/>
                  <p:cNvSpPr/>
                  <p:nvPr/>
                </p:nvSpPr>
                <p:spPr>
                  <a:xfrm>
                    <a:off x="829991" y="2906554"/>
                    <a:ext cx="3601304" cy="3424135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36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6" name="橢圓 15"/>
                  <p:cNvSpPr/>
                  <p:nvPr/>
                </p:nvSpPr>
                <p:spPr>
                  <a:xfrm>
                    <a:off x="7518399" y="4604000"/>
                    <a:ext cx="1911785" cy="17977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17" name="橢圓 16"/>
                  <p:cNvSpPr/>
                  <p:nvPr/>
                </p:nvSpPr>
                <p:spPr>
                  <a:xfrm>
                    <a:off x="7518400" y="2701138"/>
                    <a:ext cx="1911785" cy="17977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25" name="橢圓 24"/>
                  <p:cNvSpPr/>
                  <p:nvPr/>
                </p:nvSpPr>
                <p:spPr>
                  <a:xfrm>
                    <a:off x="9594413" y="4618622"/>
                    <a:ext cx="1911785" cy="17995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26" name="橢圓 25"/>
                  <p:cNvSpPr/>
                  <p:nvPr/>
                </p:nvSpPr>
                <p:spPr>
                  <a:xfrm>
                    <a:off x="5442385" y="2699658"/>
                    <a:ext cx="1911785" cy="17977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27" name="橢圓 26"/>
                  <p:cNvSpPr/>
                  <p:nvPr/>
                </p:nvSpPr>
                <p:spPr>
                  <a:xfrm>
                    <a:off x="9594415" y="2714278"/>
                    <a:ext cx="1911785" cy="1797775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28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pic>
              <p:nvPicPr>
                <p:cNvPr id="3" name="圖片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9456" y="3635051"/>
                  <a:ext cx="2624817" cy="1951613"/>
                </a:xfrm>
                <a:prstGeom prst="rect">
                  <a:avLst/>
                </a:prstGeom>
              </p:spPr>
            </p:pic>
            <p:pic>
              <p:nvPicPr>
                <p:cNvPr id="5" name="圖片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8639" y="3026295"/>
                  <a:ext cx="1297348" cy="1119821"/>
                </a:xfrm>
                <a:prstGeom prst="rect">
                  <a:avLst/>
                </a:prstGeom>
              </p:spPr>
            </p:pic>
            <p:pic>
              <p:nvPicPr>
                <p:cNvPr id="6" name="圖片 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30667" y="3091024"/>
                  <a:ext cx="1397490" cy="1037278"/>
                </a:xfrm>
                <a:prstGeom prst="rect">
                  <a:avLst/>
                </a:prstGeom>
              </p:spPr>
            </p:pic>
            <p:pic>
              <p:nvPicPr>
                <p:cNvPr id="7" name="圖片 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7545" y="4998222"/>
                  <a:ext cx="1301511" cy="1052623"/>
                </a:xfrm>
                <a:prstGeom prst="rect">
                  <a:avLst/>
                </a:prstGeom>
              </p:spPr>
            </p:pic>
            <p:pic>
              <p:nvPicPr>
                <p:cNvPr id="8" name="圖片 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8583" y="4915763"/>
                  <a:ext cx="1297888" cy="1135082"/>
                </a:xfrm>
                <a:prstGeom prst="rect">
                  <a:avLst/>
                </a:prstGeom>
              </p:spPr>
            </p:pic>
            <p:pic>
              <p:nvPicPr>
                <p:cNvPr id="9" name="圖片 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6360" y="4915763"/>
                  <a:ext cx="1203034" cy="1218793"/>
                </a:xfrm>
                <a:prstGeom prst="rect">
                  <a:avLst/>
                </a:prstGeom>
              </p:spPr>
            </p:pic>
          </p:grpSp>
          <p:grpSp>
            <p:nvGrpSpPr>
              <p:cNvPr id="21" name="群組 20"/>
              <p:cNvGrpSpPr/>
              <p:nvPr/>
            </p:nvGrpSpPr>
            <p:grpSpPr>
              <a:xfrm>
                <a:off x="10079727" y="4719910"/>
                <a:ext cx="1650123" cy="1558571"/>
                <a:chOff x="9869960" y="474614"/>
                <a:chExt cx="1911785" cy="1797775"/>
              </a:xfrm>
            </p:grpSpPr>
            <p:sp>
              <p:nvSpPr>
                <p:cNvPr id="22" name="橢圓 21"/>
                <p:cNvSpPr/>
                <p:nvPr/>
              </p:nvSpPr>
              <p:spPr>
                <a:xfrm>
                  <a:off x="9869960" y="474614"/>
                  <a:ext cx="1911785" cy="1797775"/>
                </a:xfrm>
                <a:prstGeom prst="ellipse">
                  <a:avLst/>
                </a:prstGeom>
                <a:solidFill>
                  <a:schemeClr val="bg1"/>
                </a:solidFill>
                <a:ln w="952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96251">
                  <a:off x="10373913" y="677998"/>
                  <a:ext cx="908050" cy="1391007"/>
                </a:xfrm>
                <a:prstGeom prst="rect">
                  <a:avLst/>
                </a:prstGeom>
              </p:spPr>
            </p:pic>
          </p:grpSp>
          <p:grpSp>
            <p:nvGrpSpPr>
              <p:cNvPr id="24" name="群組 23"/>
              <p:cNvGrpSpPr/>
              <p:nvPr/>
            </p:nvGrpSpPr>
            <p:grpSpPr>
              <a:xfrm>
                <a:off x="10086521" y="3044283"/>
                <a:ext cx="1643329" cy="1614675"/>
                <a:chOff x="9790755" y="3008730"/>
                <a:chExt cx="1911785" cy="1822415"/>
              </a:xfrm>
            </p:grpSpPr>
            <p:sp>
              <p:nvSpPr>
                <p:cNvPr id="28" name="橢圓 27"/>
                <p:cNvSpPr/>
                <p:nvPr/>
              </p:nvSpPr>
              <p:spPr>
                <a:xfrm>
                  <a:off x="9790755" y="3008730"/>
                  <a:ext cx="1911785" cy="1822415"/>
                </a:xfrm>
                <a:prstGeom prst="ellipse">
                  <a:avLst/>
                </a:prstGeom>
                <a:solidFill>
                  <a:schemeClr val="bg1"/>
                </a:solidFill>
                <a:ln w="952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pic>
              <p:nvPicPr>
                <p:cNvPr id="30" name="圖片 2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30561">
                  <a:off x="10245232" y="3359998"/>
                  <a:ext cx="1048209" cy="1270375"/>
                </a:xfrm>
                <a:prstGeom prst="rect">
                  <a:avLst/>
                </a:prstGeom>
              </p:spPr>
            </p:pic>
          </p:grpSp>
        </p:grp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798" y="3299150"/>
              <a:ext cx="1051168" cy="1032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4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267389" y="2115802"/>
            <a:ext cx="7844401" cy="4447446"/>
            <a:chOff x="820417" y="1493258"/>
            <a:chExt cx="8258263" cy="466096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17" y="1493258"/>
              <a:ext cx="8258263" cy="4660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文字方塊 9"/>
            <p:cNvSpPr txBox="1"/>
            <p:nvPr/>
          </p:nvSpPr>
          <p:spPr>
            <a:xfrm>
              <a:off x="6319952" y="5863924"/>
              <a:ext cx="2725149" cy="290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https://goo.gl/hMybeJ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17050" r="72742" b="82774"/>
          <a:stretch/>
        </p:blipFill>
        <p:spPr>
          <a:xfrm>
            <a:off x="10158516" y="2529618"/>
            <a:ext cx="1241448" cy="11813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180433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說一說</a:t>
            </a:r>
            <a:r>
              <a:rPr lang="en-US" altLang="zh-TW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:</a:t>
            </a:r>
            <a:br>
              <a:rPr lang="en-US" altLang="zh-TW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這些</a:t>
            </a:r>
            <a:r>
              <a:rPr lang="zh-TW" altLang="en-US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小朋友在做什麼？</a:t>
            </a:r>
            <a:endParaRPr lang="zh-TW" altLang="en-US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1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7050" r="72742" b="82774"/>
          <a:stretch/>
        </p:blipFill>
        <p:spPr>
          <a:xfrm>
            <a:off x="10158516" y="2529618"/>
            <a:ext cx="1241448" cy="11813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180433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同樣的時間，這些小朋友又在做什麼？</a:t>
            </a:r>
            <a:endParaRPr lang="zh-TW" altLang="en-US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66146" y="2184778"/>
            <a:ext cx="7844401" cy="4460136"/>
            <a:chOff x="814401" y="1720756"/>
            <a:chExt cx="5277610" cy="325401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01" y="1720756"/>
              <a:ext cx="5277610" cy="32540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文字方塊 8"/>
            <p:cNvSpPr txBox="1"/>
            <p:nvPr/>
          </p:nvSpPr>
          <p:spPr>
            <a:xfrm>
              <a:off x="4378651" y="4774629"/>
              <a:ext cx="1713360" cy="200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圖片出自：</a:t>
              </a:r>
              <a:r>
                <a:rPr lang="en-US" altLang="zh-TW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://goo.gl/kYj53Y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61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070" y="60070"/>
            <a:ext cx="12027363" cy="1708659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這些圖告訴我們，什麼權利很重要？為什麼？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32" name="群組 31"/>
          <p:cNvGrpSpPr>
            <a:grpSpLocks noChangeAspect="1"/>
          </p:cNvGrpSpPr>
          <p:nvPr/>
        </p:nvGrpSpPr>
        <p:grpSpPr>
          <a:xfrm>
            <a:off x="756382" y="1840488"/>
            <a:ext cx="5742769" cy="3247413"/>
            <a:chOff x="820417" y="1493258"/>
            <a:chExt cx="8258263" cy="4660963"/>
          </a:xfrm>
        </p:grpSpPr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17" y="1493258"/>
              <a:ext cx="8258263" cy="46609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4" name="文字方塊 33"/>
            <p:cNvSpPr txBox="1"/>
            <p:nvPr/>
          </p:nvSpPr>
          <p:spPr>
            <a:xfrm>
              <a:off x="5234612" y="5757685"/>
              <a:ext cx="3800291" cy="39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</a:t>
              </a:r>
              <a:r>
                <a:rPr lang="zh-TW" altLang="en-US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https://goo.gl/hMybeJ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723191" y="1840488"/>
            <a:ext cx="5723725" cy="3247411"/>
            <a:chOff x="814401" y="1720756"/>
            <a:chExt cx="5277610" cy="3254015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01" y="1720756"/>
              <a:ext cx="5277610" cy="32540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8" name="文字方塊 37"/>
            <p:cNvSpPr txBox="1"/>
            <p:nvPr/>
          </p:nvSpPr>
          <p:spPr>
            <a:xfrm>
              <a:off x="3746341" y="4689441"/>
              <a:ext cx="2297064" cy="27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圖片出自：</a:t>
              </a:r>
              <a:r>
                <a:rPr lang="en-US" altLang="zh-TW" sz="1200" dirty="0" smtClean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</a:t>
              </a:r>
              <a:r>
                <a:rPr lang="en-US" altLang="zh-TW" sz="1200" dirty="0">
                  <a:solidFill>
                    <a:schemeClr val="bg1">
                      <a:lumMod val="6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://goo.gl/kYj53Y</a:t>
              </a:r>
              <a:endParaRPr lang="zh-TW" altLang="en-US" sz="12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833472" y="3357250"/>
            <a:ext cx="6197951" cy="3387141"/>
            <a:chOff x="6456548" y="3759155"/>
            <a:chExt cx="5449509" cy="2802079"/>
          </a:xfrm>
        </p:grpSpPr>
        <p:sp>
          <p:nvSpPr>
            <p:cNvPr id="24" name="橢圓 23"/>
            <p:cNvSpPr/>
            <p:nvPr/>
          </p:nvSpPr>
          <p:spPr>
            <a:xfrm>
              <a:off x="9038373" y="3759155"/>
              <a:ext cx="2867684" cy="2785091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 smtClean="0">
                  <a:solidFill>
                    <a:schemeClr val="tx1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不受奴役的權利</a:t>
              </a:r>
              <a:endParaRPr lang="zh-TW" altLang="en-US" sz="36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6456548" y="3759155"/>
              <a:ext cx="2867684" cy="2802079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 smtClean="0">
                  <a:solidFill>
                    <a:schemeClr val="tx1"/>
                  </a:solidFill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受教權</a:t>
              </a:r>
              <a:endParaRPr lang="zh-TW" altLang="en-US" sz="3600" b="1" dirty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905994" y="4828534"/>
              <a:ext cx="626724" cy="534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9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/>
          <p:cNvSpPr txBox="1"/>
          <p:nvPr/>
        </p:nvSpPr>
        <p:spPr>
          <a:xfrm>
            <a:off x="667937" y="5959966"/>
            <a:ext cx="467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本頁圖片均出自：台灣性別平等教育協會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魔法學園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桌遊事件卡 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819572" y="1312221"/>
            <a:ext cx="3663857" cy="4547177"/>
            <a:chOff x="747355" y="1438734"/>
            <a:chExt cx="2505979" cy="311014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55" y="1438734"/>
              <a:ext cx="2505979" cy="3110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矩形 1"/>
            <p:cNvSpPr/>
            <p:nvPr/>
          </p:nvSpPr>
          <p:spPr>
            <a:xfrm>
              <a:off x="747356" y="4178407"/>
              <a:ext cx="387880" cy="364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  <a:endPara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724919" y="4593244"/>
            <a:ext cx="2521201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體型胖</a:t>
            </a:r>
            <a:endParaRPr lang="en-US" altLang="zh-TW" sz="4000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被欺負</a:t>
            </a:r>
            <a:endParaRPr lang="zh-TW" altLang="en-US" sz="4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6390167" y="1312222"/>
            <a:ext cx="3648496" cy="4537827"/>
            <a:chOff x="8560968" y="1438734"/>
            <a:chExt cx="2505979" cy="311014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968" y="1438734"/>
              <a:ext cx="2505979" cy="3110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矩形 19"/>
            <p:cNvSpPr/>
            <p:nvPr/>
          </p:nvSpPr>
          <p:spPr>
            <a:xfrm>
              <a:off x="8560969" y="4178407"/>
              <a:ext cx="377667" cy="3632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2</a:t>
              </a:r>
              <a:endPara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959548" y="4022076"/>
            <a:ext cx="648586" cy="52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770231" y="4593244"/>
            <a:ext cx="33439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身體髒臭</a:t>
            </a:r>
            <a:endParaRPr lang="en-US" altLang="zh-TW" sz="4000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遭排擠</a:t>
            </a:r>
            <a:endParaRPr lang="zh-TW" altLang="en-US" sz="40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280327" y="341582"/>
            <a:ext cx="11720339" cy="8015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這些圖分別在說什麼？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899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5959548" y="4022076"/>
            <a:ext cx="648586" cy="520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59549" y="5061097"/>
            <a:ext cx="515680" cy="497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47" name="群組 46"/>
          <p:cNvGrpSpPr>
            <a:grpSpLocks noChangeAspect="1"/>
          </p:cNvGrpSpPr>
          <p:nvPr/>
        </p:nvGrpSpPr>
        <p:grpSpPr>
          <a:xfrm>
            <a:off x="819572" y="1262951"/>
            <a:ext cx="3663163" cy="4546316"/>
            <a:chOff x="747355" y="1438734"/>
            <a:chExt cx="2505979" cy="3110146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55" y="1438734"/>
              <a:ext cx="2505979" cy="3110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9" name="矩形 48"/>
            <p:cNvSpPr/>
            <p:nvPr/>
          </p:nvSpPr>
          <p:spPr>
            <a:xfrm>
              <a:off x="747356" y="4178407"/>
              <a:ext cx="387880" cy="364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  <a:endPara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文字方塊 49"/>
          <p:cNvSpPr txBox="1"/>
          <p:nvPr/>
        </p:nvSpPr>
        <p:spPr>
          <a:xfrm>
            <a:off x="10154540" y="4904433"/>
            <a:ext cx="160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身體髒臭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遭排擠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1" name="群組 50"/>
          <p:cNvGrpSpPr>
            <a:grpSpLocks noChangeAspect="1"/>
          </p:cNvGrpSpPr>
          <p:nvPr/>
        </p:nvGrpSpPr>
        <p:grpSpPr>
          <a:xfrm>
            <a:off x="4583763" y="1262951"/>
            <a:ext cx="3648494" cy="4537825"/>
            <a:chOff x="8560968" y="1438734"/>
            <a:chExt cx="2505979" cy="3110146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968" y="1438734"/>
              <a:ext cx="2505979" cy="31101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3" name="矩形 52"/>
            <p:cNvSpPr/>
            <p:nvPr/>
          </p:nvSpPr>
          <p:spPr>
            <a:xfrm>
              <a:off x="8560969" y="4178407"/>
              <a:ext cx="377667" cy="3632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2</a:t>
              </a:r>
              <a:endParaRPr lang="zh-TW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14" name="橢圓 13"/>
          <p:cNvSpPr/>
          <p:nvPr/>
        </p:nvSpPr>
        <p:spPr>
          <a:xfrm>
            <a:off x="7448689" y="2502920"/>
            <a:ext cx="4638247" cy="4313963"/>
          </a:xfrm>
          <a:prstGeom prst="ellipse">
            <a:avLst/>
          </a:prstGeom>
          <a:solidFill>
            <a:schemeClr val="bg1"/>
          </a:solidFill>
          <a:ln w="952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不受歧視</a:t>
            </a:r>
            <a:endParaRPr lang="en-US" altLang="zh-TW" sz="4000" b="1" dirty="0" smtClean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的權利</a:t>
            </a:r>
            <a:endParaRPr lang="zh-TW" altLang="en-US" sz="4000" b="1" dirty="0">
              <a:solidFill>
                <a:schemeClr val="tx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67937" y="5959966"/>
            <a:ext cx="4673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本頁圖片均出自：台灣性別平等教育協會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魔法學園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桌遊事件卡 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316370" y="120140"/>
            <a:ext cx="11633427" cy="1508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這些圖告訴我們，什麼權利很重要？為什麼？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72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"/>
          <p:cNvSpPr>
            <a:spLocks noGrp="1"/>
          </p:cNvSpPr>
          <p:nvPr>
            <p:ph type="ctrTitle"/>
          </p:nvPr>
        </p:nvSpPr>
        <p:spPr>
          <a:xfrm>
            <a:off x="316774" y="178509"/>
            <a:ext cx="11737614" cy="1618889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zh-TW" altLang="en-US" sz="4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因為權利受到保護，所以我們可以過有尊嚴的生活。</a:t>
            </a:r>
            <a:endParaRPr lang="zh-TW" altLang="en-US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721188" y="3639207"/>
            <a:ext cx="10688535" cy="2542877"/>
            <a:chOff x="873242" y="3639209"/>
            <a:chExt cx="10688535" cy="2542877"/>
          </a:xfrm>
        </p:grpSpPr>
        <p:grpSp>
          <p:nvGrpSpPr>
            <p:cNvPr id="17" name="群組 16"/>
            <p:cNvGrpSpPr/>
            <p:nvPr/>
          </p:nvGrpSpPr>
          <p:grpSpPr>
            <a:xfrm>
              <a:off x="4999991" y="4183369"/>
              <a:ext cx="6561786" cy="1734004"/>
              <a:chOff x="4812141" y="2465202"/>
              <a:chExt cx="6561786" cy="1730646"/>
            </a:xfrm>
          </p:grpSpPr>
          <p:sp>
            <p:nvSpPr>
              <p:cNvPr id="31" name="橢圓 30"/>
              <p:cNvSpPr/>
              <p:nvPr/>
            </p:nvSpPr>
            <p:spPr>
              <a:xfrm>
                <a:off x="4812141" y="2465202"/>
                <a:ext cx="1808143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受教權</a:t>
                </a:r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7173092" y="2479798"/>
                <a:ext cx="1845996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不受</a:t>
                </a:r>
                <a:endParaRPr lang="en-US" altLang="zh-TW" sz="2800" b="1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8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歧視的權利</a:t>
                </a:r>
                <a:endParaRPr lang="zh-TW" altLang="en-US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9565784" y="2465202"/>
                <a:ext cx="1808143" cy="1716050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其他</a:t>
                </a:r>
                <a:endParaRPr lang="en-US" altLang="zh-TW" sz="28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8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權利</a:t>
                </a:r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873242" y="4082298"/>
              <a:ext cx="2255983" cy="2099788"/>
              <a:chOff x="-104257" y="3255482"/>
              <a:chExt cx="3001625" cy="2797239"/>
            </a:xfrm>
          </p:grpSpPr>
          <p:sp>
            <p:nvSpPr>
              <p:cNvPr id="29" name="橢圓 28"/>
              <p:cNvSpPr/>
              <p:nvPr/>
            </p:nvSpPr>
            <p:spPr>
              <a:xfrm>
                <a:off x="-104257" y="3255482"/>
                <a:ext cx="3001625" cy="2797239"/>
              </a:xfrm>
              <a:prstGeom prst="ellipse">
                <a:avLst/>
              </a:prstGeom>
              <a:solidFill>
                <a:schemeClr val="bg1"/>
              </a:solidFill>
              <a:ln w="952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36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30" name="圖片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64222">
                <a:off x="417058" y="3735643"/>
                <a:ext cx="1958993" cy="1836919"/>
              </a:xfrm>
              <a:prstGeom prst="rect">
                <a:avLst/>
              </a:prstGeom>
            </p:spPr>
          </p:pic>
        </p:grpSp>
        <p:sp>
          <p:nvSpPr>
            <p:cNvPr id="26" name="直線圖說文字 2 (加上強調線) 25"/>
            <p:cNvSpPr/>
            <p:nvPr/>
          </p:nvSpPr>
          <p:spPr>
            <a:xfrm>
              <a:off x="5528607" y="3639209"/>
              <a:ext cx="5819755" cy="2542877"/>
            </a:xfrm>
            <a:prstGeom prst="accentCallout2">
              <a:avLst>
                <a:gd name="adj1" fmla="val 9891"/>
                <a:gd name="adj2" fmla="val -19244"/>
                <a:gd name="adj3" fmla="val 10205"/>
                <a:gd name="adj4" fmla="val -30264"/>
                <a:gd name="adj5" fmla="val 50418"/>
                <a:gd name="adj6" fmla="val -58692"/>
              </a:avLst>
            </a:prstGeom>
            <a:noFill/>
            <a:ln w="19050" cap="rnd" cmpd="thickThin">
              <a:solidFill>
                <a:schemeClr val="tx1"/>
              </a:solidFill>
              <a:prstDash val="solid"/>
              <a:miter lim="800000"/>
              <a:tailEnd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7" name="乘號 26"/>
          <p:cNvSpPr/>
          <p:nvPr/>
        </p:nvSpPr>
        <p:spPr>
          <a:xfrm>
            <a:off x="6580093" y="3639207"/>
            <a:ext cx="3097474" cy="2740024"/>
          </a:xfrm>
          <a:prstGeom prst="mathMultiply">
            <a:avLst/>
          </a:prstGeom>
          <a:gradFill flip="none" rotWithShape="1">
            <a:gsLst>
              <a:gs pos="38000">
                <a:schemeClr val="accent2">
                  <a:lumMod val="60000"/>
                  <a:lumOff val="40000"/>
                  <a:tint val="66000"/>
                  <a:satMod val="160000"/>
                  <a:alpha val="50000"/>
                </a:schemeClr>
              </a:gs>
              <a:gs pos="63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標題 1"/>
          <p:cNvSpPr txBox="1">
            <a:spLocks/>
          </p:cNvSpPr>
          <p:nvPr/>
        </p:nvSpPr>
        <p:spPr>
          <a:xfrm>
            <a:off x="527743" y="1988986"/>
            <a:ext cx="11532213" cy="1514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zh-TW" altLang="en-US" sz="4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想一想，如果這些權利沒有受到保護，我們可能會怎麼樣呢？</a:t>
            </a:r>
            <a:endParaRPr lang="zh-TW" altLang="en-US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5" name="乘號 14"/>
          <p:cNvSpPr/>
          <p:nvPr/>
        </p:nvSpPr>
        <p:spPr>
          <a:xfrm>
            <a:off x="4203271" y="3639207"/>
            <a:ext cx="3097474" cy="2740024"/>
          </a:xfrm>
          <a:prstGeom prst="mathMultiply">
            <a:avLst/>
          </a:prstGeom>
          <a:gradFill flip="none" rotWithShape="1">
            <a:gsLst>
              <a:gs pos="38000">
                <a:schemeClr val="accent2">
                  <a:lumMod val="60000"/>
                  <a:lumOff val="40000"/>
                  <a:tint val="66000"/>
                  <a:satMod val="160000"/>
                  <a:alpha val="50000"/>
                </a:schemeClr>
              </a:gs>
              <a:gs pos="63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8956914" y="3639207"/>
            <a:ext cx="3097474" cy="2740024"/>
          </a:xfrm>
          <a:prstGeom prst="mathMultiply">
            <a:avLst/>
          </a:prstGeom>
          <a:gradFill flip="none" rotWithShape="1">
            <a:gsLst>
              <a:gs pos="38000">
                <a:schemeClr val="accent2">
                  <a:lumMod val="60000"/>
                  <a:lumOff val="40000"/>
                  <a:tint val="66000"/>
                  <a:satMod val="160000"/>
                  <a:alpha val="50000"/>
                </a:schemeClr>
              </a:gs>
              <a:gs pos="63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3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52437" y="3132043"/>
            <a:ext cx="4674645" cy="3261858"/>
            <a:chOff x="2811470" y="1143008"/>
            <a:chExt cx="5572125" cy="53340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1470" y="1143008"/>
              <a:ext cx="5572125" cy="5334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990626" y="4367605"/>
              <a:ext cx="2334409" cy="623943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876911" y="4798364"/>
              <a:ext cx="2168426" cy="54818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939359" y="5346551"/>
              <a:ext cx="2385676" cy="1100811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045337" y="6130847"/>
              <a:ext cx="886639" cy="240656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sp>
        <p:nvSpPr>
          <p:cNvPr id="837" name="Shape 837"/>
          <p:cNvSpPr/>
          <p:nvPr/>
        </p:nvSpPr>
        <p:spPr>
          <a:xfrm>
            <a:off x="2571726" y="1143009"/>
            <a:ext cx="847730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9246" y="176933"/>
            <a:ext cx="11756463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1989</a:t>
            </a:r>
            <a:r>
              <a:rPr lang="zh-TW" altLang="en-US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年</a:t>
            </a:r>
            <a:r>
              <a:rPr lang="en-US" altLang="zh-TW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</a:t>
            </a:r>
            <a:r>
              <a:rPr lang="zh-TW" altLang="en-US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月</a:t>
            </a:r>
            <a:r>
              <a:rPr lang="en-US" altLang="zh-TW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20</a:t>
            </a:r>
            <a:r>
              <a:rPr lang="zh-TW" altLang="en-US" sz="60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日，聯合國更通過了</a:t>
            </a:r>
            <a:r>
              <a:rPr lang="zh-TW" altLang="en-US" sz="60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兒童權利公約。</a:t>
            </a:r>
            <a:r>
              <a:rPr lang="en-US" altLang="zh-TW" sz="36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(Convention on the Rights of the Child</a:t>
            </a:r>
            <a:r>
              <a:rPr lang="zh-TW" altLang="en-US" sz="36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，簡稱</a:t>
            </a:r>
            <a:r>
              <a:rPr lang="en-US" altLang="zh-TW" sz="36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CRC)</a:t>
            </a:r>
            <a:endParaRPr lang="zh-TW" altLang="en-US" sz="5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979591" y="6599085"/>
            <a:ext cx="566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圖片取自（李園會編，嚴凱信等繪，</a:t>
            </a:r>
            <a:r>
              <a:rPr lang="en-US" altLang="zh-TW" dirty="0" smtClean="0">
                <a:solidFill>
                  <a:schemeClr val="tx1"/>
                </a:solidFill>
              </a:rPr>
              <a:t>2000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en-US" altLang="zh-TW" dirty="0" smtClean="0">
                <a:solidFill>
                  <a:schemeClr val="tx1"/>
                </a:solidFill>
              </a:rPr>
              <a:t>p.31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027082" y="3734495"/>
            <a:ext cx="700905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以</a:t>
            </a:r>
            <a:r>
              <a:rPr lang="zh-TW" altLang="en-US" sz="4800" b="1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兒童最佳利益</a:t>
            </a:r>
            <a:r>
              <a:rPr lang="zh-TW" altLang="en-US" sz="48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為原則制定內容，保障兒童的權利。</a:t>
            </a:r>
            <a:endParaRPr lang="zh-TW" altLang="en-US" sz="48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5704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54178"/>
              </p:ext>
            </p:extLst>
          </p:nvPr>
        </p:nvGraphicFramePr>
        <p:xfrm>
          <a:off x="692359" y="1485900"/>
          <a:ext cx="10282051" cy="4425801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10282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25801">
                <a:tc>
                  <a:txBody>
                    <a:bodyPr/>
                    <a:lstStyle/>
                    <a:p>
                      <a:pPr algn="l"/>
                      <a:endParaRPr lang="zh-TW" altLang="en-US" sz="3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>
          <a:xfrm>
            <a:off x="125587" y="1800813"/>
            <a:ext cx="10858985" cy="40612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第二條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：</a:t>
            </a: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自由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與</a:t>
            </a: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平等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</a:t>
            </a:r>
            <a:r>
              <a:rPr lang="zh-TW" altLang="en-US" sz="36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權利。</a:t>
            </a:r>
            <a:endParaRPr lang="en-US" altLang="zh-TW" sz="3600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第六條：</a:t>
            </a: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生存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與</a:t>
            </a: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健康成長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的權利</a:t>
            </a:r>
            <a:r>
              <a:rPr lang="zh-TW" altLang="en-US" sz="36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3600" dirty="0" smtClean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第十二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條：</a:t>
            </a: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表達意見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的權利。</a:t>
            </a:r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第十七條：</a:t>
            </a: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受教育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的權利。</a:t>
            </a:r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第二十三條：</a:t>
            </a: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受到保護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的權利。</a:t>
            </a:r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just">
              <a:lnSpc>
                <a:spcPts val="5000"/>
              </a:lnSpc>
            </a:pP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第三十一條：享受</a:t>
            </a:r>
            <a:r>
              <a:rPr lang="zh-TW" altLang="en-US" sz="4000" b="1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安全遊戲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的權利</a:t>
            </a:r>
            <a:r>
              <a:rPr lang="zh-TW" altLang="en-US" sz="36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。</a:t>
            </a:r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613542" y="2269022"/>
            <a:ext cx="10858985" cy="709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641499" y="2896905"/>
            <a:ext cx="8606656" cy="6740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ctrTitle"/>
          </p:nvPr>
        </p:nvSpPr>
        <p:spPr>
          <a:xfrm>
            <a:off x="350875" y="461866"/>
            <a:ext cx="10811050" cy="872438"/>
          </a:xfrm>
        </p:spPr>
        <p:txBody>
          <a:bodyPr>
            <a:noAutofit/>
          </a:bodyPr>
          <a:lstStyle/>
          <a:p>
            <a:pPr algn="l">
              <a:lnSpc>
                <a:spcPts val="5500"/>
              </a:lnSpc>
            </a:pP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《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兒童權利公約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》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舉例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641499" y="3585299"/>
            <a:ext cx="10858985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613541" y="4241642"/>
            <a:ext cx="10858985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679566" y="5548379"/>
            <a:ext cx="7376497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13542" y="4899707"/>
            <a:ext cx="7235055" cy="7664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5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0028679" y="471247"/>
            <a:ext cx="1911785" cy="1797775"/>
            <a:chOff x="7173633" y="629129"/>
            <a:chExt cx="1911785" cy="1797775"/>
          </a:xfrm>
        </p:grpSpPr>
        <p:sp>
          <p:nvSpPr>
            <p:cNvPr id="23" name="橢圓 22"/>
            <p:cNvSpPr/>
            <p:nvPr/>
          </p:nvSpPr>
          <p:spPr>
            <a:xfrm>
              <a:off x="7173633" y="629129"/>
              <a:ext cx="1911785" cy="1797775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105" y="1003613"/>
              <a:ext cx="1309122" cy="1080368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10073304" y="3101932"/>
            <a:ext cx="1911785" cy="1797775"/>
            <a:chOff x="9790755" y="3096299"/>
            <a:chExt cx="1911785" cy="1797775"/>
          </a:xfrm>
        </p:grpSpPr>
        <p:sp>
          <p:nvSpPr>
            <p:cNvPr id="26" name="橢圓 25"/>
            <p:cNvSpPr/>
            <p:nvPr/>
          </p:nvSpPr>
          <p:spPr>
            <a:xfrm>
              <a:off x="9790755" y="3096299"/>
              <a:ext cx="1911785" cy="1797775"/>
            </a:xfrm>
            <a:prstGeom prst="ellipse">
              <a:avLst/>
            </a:prstGeom>
            <a:solidFill>
              <a:schemeClr val="bg1"/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0561">
              <a:off x="10245232" y="3359998"/>
              <a:ext cx="1048209" cy="127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5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643</Words>
  <Application>Microsoft Office PowerPoint</Application>
  <PresentationFormat>自訂</PresentationFormat>
  <Paragraphs>78</Paragraphs>
  <Slides>11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說一說: 這些小朋友在做什麼？</vt:lpstr>
      <vt:lpstr>同樣的時間，這些小朋友又在做什麼？</vt:lpstr>
      <vt:lpstr>這些圖告訴我們，什麼權利很重要？為什麼？</vt:lpstr>
      <vt:lpstr>PowerPoint 簡報</vt:lpstr>
      <vt:lpstr>PowerPoint 簡報</vt:lpstr>
      <vt:lpstr>因為權利受到保護，所以我們可以過有尊嚴的生活。</vt:lpstr>
      <vt:lpstr>PowerPoint 簡報</vt:lpstr>
      <vt:lpstr>《兒童權利公約》舉例</vt:lpstr>
      <vt:lpstr>欣賞影片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林永豐.ccu</dc:creator>
  <cp:lastModifiedBy>USER</cp:lastModifiedBy>
  <cp:revision>48</cp:revision>
  <dcterms:created xsi:type="dcterms:W3CDTF">2018-10-06T14:53:54Z</dcterms:created>
  <dcterms:modified xsi:type="dcterms:W3CDTF">2020-08-15T12:53:24Z</dcterms:modified>
</cp:coreProperties>
</file>