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86" r:id="rId3"/>
    <p:sldId id="287" r:id="rId4"/>
    <p:sldId id="288" r:id="rId5"/>
    <p:sldId id="289" r:id="rId6"/>
    <p:sldId id="267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</p:sldIdLst>
  <p:sldSz cx="18288000" cy="10287000"/>
  <p:notesSz cx="6858000" cy="9144000"/>
  <p:embeddedFontLst>
    <p:embeddedFont>
      <p:font typeface="華康儷中宋" panose="02020509000000000000" pitchFamily="49" charset="-120"/>
      <p:regular r:id="rId22"/>
    </p:embeddedFont>
    <p:embeddedFont>
      <p:font typeface="標楷體" panose="03000509000000000000" pitchFamily="65" charset="-12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rdo" panose="02020500000000000000" charset="-79"/>
      <p:regular r:id="rId28"/>
    </p:embeddedFont>
    <p:embeddedFont>
      <p:font typeface="Cardo Bold" panose="02020500000000000000" charset="-79"/>
      <p:regular r:id="rId29"/>
    </p:embeddedFont>
    <p:embeddedFont>
      <p:font typeface="Roca Two" panose="02020500000000000000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37NxCMpgDc?feature=oembed" TargetMode="Externa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1814" y="-1252391"/>
            <a:ext cx="5296411" cy="12791782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31318" y="1580464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939070" y="951701"/>
            <a:ext cx="626261" cy="5581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352805" y="2576754"/>
            <a:ext cx="8787934" cy="6250418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758322" y="1097765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82"/>
              </a:lnSpc>
              <a:spcBef>
                <a:spcPct val="0"/>
              </a:spcBef>
            </a:pPr>
            <a:r>
              <a:rPr lang="en-US" sz="3082" dirty="0">
                <a:solidFill>
                  <a:srgbClr val="FFFFFF"/>
                </a:solidFill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369875" y="2188845"/>
            <a:ext cx="995753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新屋國小</a:t>
            </a:r>
            <a:endParaRPr lang="en-US" altLang="zh-TW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法律常識宣導</a:t>
            </a:r>
            <a:endParaRPr lang="en-US" altLang="zh-TW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四年級</a:t>
            </a:r>
            <a:endParaRPr lang="en-US" altLang="zh-TW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algn="l"/>
            <a:r>
              <a:rPr lang="zh-TW" altLang="en-US" sz="9600" dirty="0">
                <a:solidFill>
                  <a:srgbClr val="FFFFFF"/>
                </a:solidFill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我真的很想要手機</a:t>
            </a:r>
            <a:endParaRPr lang="en-US" sz="9600" dirty="0">
              <a:solidFill>
                <a:srgbClr val="FFFFFF"/>
              </a:solidFill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704015" y="1788002"/>
            <a:ext cx="1526578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把學校所有的物品偷偷帶回家不還，仍會構成竊盜罪。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85" y="278130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503670" y="1711689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1.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到學校福利社，將福利社裡的麵包偷偷放在口袋內離開，會構成什麼犯罪？</a:t>
            </a:r>
            <a:endParaRPr kumimoji="0" lang="en-US" altLang="zh-TW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）搶奪罪（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）竊盜罪（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）侵占罪。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8130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7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678615" y="2552700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2.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同學書包有餅乾，剛好自己肚子好餓，沒有經同學同意，偷偷拿一片餅乾吃，會構成什麼罪？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）因為餅乾很便宜，不會構成犯罪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）因為肚子餓偷東西，法律上是允許的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）仍會構成竊盜罪。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85" y="2277155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678615" y="2552700"/>
            <a:ext cx="1526578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3.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有一天，自己騎的腳踏車在學校不見了，應該如何處理？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）為了趕時間，直接騎別人的腳踏車回家（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）趕快告訴老師，請老師幫忙處理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）拿石頭敲別人的腳踏車洩恨。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85" y="2277155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678615" y="2552700"/>
            <a:ext cx="1526578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4.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因為無聊，拿刀子割破同學的書包，會構成什麼罪？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）傷害罪（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）毀損罪（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）不會犯罪。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85" y="323850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選擇題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529070" y="2153110"/>
            <a:ext cx="15265788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5.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爸爸給的零用錢不夠，自己又要買喜歡的戰鬥陀螺，應該如何作？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）反正哥哥存錢筒有很多錢，趁哥哥不在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時，先將哥哥存錢筒的錢拿出來買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）到玩具店內，趁老闆在忙的時候，偷偷</a:t>
            </a:r>
            <a:b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</a:b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    將戰鬥陀螺塞在書包內</a:t>
            </a:r>
            <a:endParaRPr kumimoji="0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</a:t>
            </a: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）慢慢將零用錢省下，等存夠錢後再買。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77565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2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5739351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65061" y="778301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788926" y="2098214"/>
            <a:ext cx="16710147" cy="483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1.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小絹班上發生了什麼事？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你（妳）曾經帶過貴重的東西到學校嗎？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學校對於帶手機到學校有沒有做出規定（規則的制定）？對於這個規定的優缺點，你（妳）有什麼看法？ 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AE52F8D-2318-423F-AE62-7BA560E28D92}"/>
              </a:ext>
            </a:extLst>
          </p:cNvPr>
          <p:cNvSpPr txBox="1"/>
          <p:nvPr/>
        </p:nvSpPr>
        <p:spPr>
          <a:xfrm>
            <a:off x="10704261" y="8439257"/>
            <a:ext cx="3860800" cy="110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問題與討論</a:t>
            </a:r>
          </a:p>
        </p:txBody>
      </p:sp>
    </p:spTree>
    <p:extLst>
      <p:ext uri="{BB962C8B-B14F-4D97-AF65-F5344CB8AC3E}">
        <p14:creationId xmlns:p14="http://schemas.microsoft.com/office/powerpoint/2010/main" val="338759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5739351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65061" y="778301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788926" y="2098214"/>
            <a:ext cx="16710147" cy="359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2.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小美沒有經過小絹同意，就偷偷拿了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iPhone16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手機，並想據為己有，小美要負什麼法律責任？為什麼？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AE52F8D-2318-423F-AE62-7BA560E28D92}"/>
              </a:ext>
            </a:extLst>
          </p:cNvPr>
          <p:cNvSpPr txBox="1"/>
          <p:nvPr/>
        </p:nvSpPr>
        <p:spPr>
          <a:xfrm>
            <a:off x="10704261" y="8439257"/>
            <a:ext cx="3860800" cy="110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問題與討論</a:t>
            </a:r>
          </a:p>
        </p:txBody>
      </p:sp>
    </p:spTree>
    <p:extLst>
      <p:ext uri="{BB962C8B-B14F-4D97-AF65-F5344CB8AC3E}">
        <p14:creationId xmlns:p14="http://schemas.microsoft.com/office/powerpoint/2010/main" val="164109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5739351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65061" y="778301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788926" y="2098214"/>
            <a:ext cx="16710147" cy="359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3.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小美經過這次的事件後，對她以後在班上的校園生活，可能會造成什麼樣的影響？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AE52F8D-2318-423F-AE62-7BA560E28D92}"/>
              </a:ext>
            </a:extLst>
          </p:cNvPr>
          <p:cNvSpPr txBox="1"/>
          <p:nvPr/>
        </p:nvSpPr>
        <p:spPr>
          <a:xfrm>
            <a:off x="10704261" y="8439257"/>
            <a:ext cx="3860800" cy="110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問題與討論</a:t>
            </a:r>
          </a:p>
        </p:txBody>
      </p:sp>
    </p:spTree>
    <p:extLst>
      <p:ext uri="{BB962C8B-B14F-4D97-AF65-F5344CB8AC3E}">
        <p14:creationId xmlns:p14="http://schemas.microsoft.com/office/powerpoint/2010/main" val="3739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5739351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65061" y="778301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788926" y="2233548"/>
            <a:ext cx="16710147" cy="483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4.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如果你（妳）發現有同學沒有經過他人的同意，就拿了他人的東西，你會怎麼做？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如果拿別人東西的人是你（妳）的好朋友，你（妳）又會怎麼做？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AE52F8D-2318-423F-AE62-7BA560E28D92}"/>
              </a:ext>
            </a:extLst>
          </p:cNvPr>
          <p:cNvSpPr txBox="1"/>
          <p:nvPr/>
        </p:nvSpPr>
        <p:spPr>
          <a:xfrm>
            <a:off x="10704261" y="8439257"/>
            <a:ext cx="3860800" cy="110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問題與討論</a:t>
            </a:r>
          </a:p>
        </p:txBody>
      </p:sp>
    </p:spTree>
    <p:extLst>
      <p:ext uri="{BB962C8B-B14F-4D97-AF65-F5344CB8AC3E}">
        <p14:creationId xmlns:p14="http://schemas.microsoft.com/office/powerpoint/2010/main" val="359608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8479157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920661" y="727320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738126" y="2734661"/>
            <a:ext cx="16710147" cy="483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小絹國小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年級，父親是開業的皮膚科醫師，家中非常富有。有一天上學，小絹帶著父親買給她的生日禮物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iPhone16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 到學校。她沒有遵守校規，到校後將手機交給導師保管，卻在下課時，偷偷拿出來聽音樂。</a:t>
            </a:r>
          </a:p>
        </p:txBody>
      </p:sp>
    </p:spTree>
    <p:extLst>
      <p:ext uri="{BB962C8B-B14F-4D97-AF65-F5344CB8AC3E}">
        <p14:creationId xmlns:p14="http://schemas.microsoft.com/office/powerpoint/2010/main" val="227057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5739351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AE52F8D-2318-423F-AE62-7BA560E28D92}"/>
              </a:ext>
            </a:extLst>
          </p:cNvPr>
          <p:cNvSpPr txBox="1"/>
          <p:nvPr/>
        </p:nvSpPr>
        <p:spPr>
          <a:xfrm>
            <a:off x="8763000" y="8932157"/>
            <a:ext cx="10145461" cy="1100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學生危安事件「校園偷竊」篇</a:t>
            </a:r>
          </a:p>
        </p:txBody>
      </p:sp>
      <p:pic>
        <p:nvPicPr>
          <p:cNvPr id="5" name="線上媒體 4" title="4 學生危安事件「校園偷竊」篇(臺北市教育局.臺北市立育成高中)">
            <a:hlinkClick r:id="" action="ppaction://media"/>
            <a:extLst>
              <a:ext uri="{FF2B5EF4-FFF2-40B4-BE49-F238E27FC236}">
                <a16:creationId xmlns:a16="http://schemas.microsoft.com/office/drawing/2014/main" id="{E36FA0A2-168C-402C-9B08-BB004F4BF0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-16239" y="-25608"/>
            <a:ext cx="18304239" cy="103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8479157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36608" y="746498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609600" y="2480196"/>
            <a:ext cx="16710147" cy="6086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班上同學小美一直夢想能擁有一支手機，當她看到小絹的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iPhone16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時，眼睛為之一亮。下午第二節下課打掃時間，小美打掃教室時，無意中看到小絹的手機擺放在抽屜裡。因為小美實在太想要擁有手機，也很喜歡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iPhone 16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的樣式，就把它偷偷放到口袋裡。</a:t>
            </a:r>
          </a:p>
        </p:txBody>
      </p:sp>
    </p:spTree>
    <p:extLst>
      <p:ext uri="{BB962C8B-B14F-4D97-AF65-F5344CB8AC3E}">
        <p14:creationId xmlns:p14="http://schemas.microsoft.com/office/powerpoint/2010/main" val="9202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8479157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36608" y="746498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890526" y="2971800"/>
            <a:ext cx="16710147" cy="483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第三節上課時，小絹發現手機不見了，急得流下眼淚，硬著頭皮去跟導師報告。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於是導師逐一檢查每個人的書包，並要大家掏出所有口袋的東西。</a:t>
            </a:r>
          </a:p>
        </p:txBody>
      </p:sp>
    </p:spTree>
    <p:extLst>
      <p:ext uri="{BB962C8B-B14F-4D97-AF65-F5344CB8AC3E}">
        <p14:creationId xmlns:p14="http://schemas.microsoft.com/office/powerpoint/2010/main" val="345500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816284"/>
            <a:ext cx="18288000" cy="8479157"/>
            <a:chOff x="0" y="0"/>
            <a:chExt cx="1394940" cy="3369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4940" cy="3369029"/>
            </a:xfrm>
            <a:custGeom>
              <a:avLst/>
              <a:gdLst/>
              <a:ahLst/>
              <a:cxnLst/>
              <a:rect l="l" t="t" r="r" b="b"/>
              <a:pathLst>
                <a:path w="1394940" h="3369029">
                  <a:moveTo>
                    <a:pt x="0" y="0"/>
                  </a:moveTo>
                  <a:lnTo>
                    <a:pt x="1394940" y="0"/>
                  </a:lnTo>
                  <a:lnTo>
                    <a:pt x="1394940" y="3369029"/>
                  </a:lnTo>
                  <a:lnTo>
                    <a:pt x="0" y="3369029"/>
                  </a:lnTo>
                  <a:close/>
                </a:path>
              </a:pathLst>
            </a:custGeom>
            <a:solidFill>
              <a:srgbClr val="F0A43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94940" cy="3407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30600" y="874645"/>
            <a:ext cx="1374268" cy="227379"/>
          </a:xfrm>
          <a:custGeom>
            <a:avLst/>
            <a:gdLst/>
            <a:ahLst/>
            <a:cxnLst/>
            <a:rect l="l" t="t" r="r" b="b"/>
            <a:pathLst>
              <a:path w="1374268" h="227379">
                <a:moveTo>
                  <a:pt x="0" y="0"/>
                </a:moveTo>
                <a:lnTo>
                  <a:pt x="1374268" y="0"/>
                </a:lnTo>
                <a:lnTo>
                  <a:pt x="1374268" y="227379"/>
                </a:lnTo>
                <a:lnTo>
                  <a:pt x="0" y="22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81000" y="494141"/>
            <a:ext cx="968253" cy="862955"/>
          </a:xfrm>
          <a:custGeom>
            <a:avLst/>
            <a:gdLst/>
            <a:ahLst/>
            <a:cxnLst/>
            <a:rect l="l" t="t" r="r" b="b"/>
            <a:pathLst>
              <a:path w="626261" h="558155">
                <a:moveTo>
                  <a:pt x="0" y="0"/>
                </a:moveTo>
                <a:lnTo>
                  <a:pt x="626261" y="0"/>
                </a:lnTo>
                <a:lnTo>
                  <a:pt x="626261" y="558155"/>
                </a:lnTo>
                <a:lnTo>
                  <a:pt x="0" y="5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36608" y="7464986"/>
            <a:ext cx="3367339" cy="2395020"/>
          </a:xfrm>
          <a:custGeom>
            <a:avLst/>
            <a:gdLst/>
            <a:ahLst/>
            <a:cxnLst/>
            <a:rect l="l" t="t" r="r" b="b"/>
            <a:pathLst>
              <a:path w="8787934" h="6250418">
                <a:moveTo>
                  <a:pt x="0" y="0"/>
                </a:moveTo>
                <a:lnTo>
                  <a:pt x="8787933" y="0"/>
                </a:lnTo>
                <a:lnTo>
                  <a:pt x="8787933" y="6250418"/>
                </a:lnTo>
                <a:lnTo>
                  <a:pt x="0" y="625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00200" y="717259"/>
            <a:ext cx="2034424" cy="41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a Two"/>
                <a:ea typeface="Roca Two"/>
                <a:cs typeface="Roca Two"/>
                <a:sym typeface="Roca Two"/>
              </a:rPr>
              <a:t>LAW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6B70914A-F593-4443-8B8B-32F195A9B6F2}"/>
              </a:ext>
            </a:extLst>
          </p:cNvPr>
          <p:cNvSpPr txBox="1"/>
          <p:nvPr/>
        </p:nvSpPr>
        <p:spPr>
          <a:xfrm>
            <a:off x="894721" y="3970037"/>
            <a:ext cx="16710147" cy="2346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坐在窗戶邊的小美，害怕東窗事發，趁著兵荒馬亂的時候，快速的把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iPhone16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往窗外樓下丟，導致手機損壞。</a:t>
            </a:r>
          </a:p>
        </p:txBody>
      </p:sp>
    </p:spTree>
    <p:extLst>
      <p:ext uri="{BB962C8B-B14F-4D97-AF65-F5344CB8AC3E}">
        <p14:creationId xmlns:p14="http://schemas.microsoft.com/office/powerpoint/2010/main" val="286770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到學校忘了帶鉛筆，看到隔壁同學有好幾枝鉛筆，可以趁同學不在時，拿同學的鉛筆來使用。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70143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x</a:t>
            </a:r>
            <a:endParaRPr kumimoji="0" lang="zh-TW" altLang="en-US" sz="8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爸爸媽媽的錢就是我的錢，沒有告知爸爸，也可以自己拿爸爸口袋的錢去買玩具。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70143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x</a:t>
            </a:r>
            <a:endParaRPr kumimoji="0" lang="zh-TW" altLang="en-US" sz="8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704015" y="1788002"/>
            <a:ext cx="1526578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在學校發現東西不見了，應該馬上告訴老師，請老師幫忙處理。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85" y="278130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822F01-BAE3-4087-BFD5-CB6557410431}"/>
              </a:ext>
            </a:extLst>
          </p:cNvPr>
          <p:cNvSpPr/>
          <p:nvPr/>
        </p:nvSpPr>
        <p:spPr>
          <a:xfrm>
            <a:off x="1" y="0"/>
            <a:ext cx="2185473" cy="10287000"/>
          </a:xfrm>
          <a:prstGeom prst="rect">
            <a:avLst/>
          </a:prstGeom>
          <a:solidFill>
            <a:srgbClr val="C49603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EE40A8-C613-47C3-8464-27ADDABEE735}"/>
              </a:ext>
            </a:extLst>
          </p:cNvPr>
          <p:cNvSpPr/>
          <p:nvPr/>
        </p:nvSpPr>
        <p:spPr>
          <a:xfrm>
            <a:off x="340199" y="613139"/>
            <a:ext cx="1450218" cy="1085850"/>
          </a:xfrm>
          <a:custGeom>
            <a:avLst/>
            <a:gdLst/>
            <a:ahLst/>
            <a:cxnLst/>
            <a:rect l="l" t="t" r="r" b="b"/>
            <a:pathLst>
              <a:path w="544934" h="408019">
                <a:moveTo>
                  <a:pt x="0" y="0"/>
                </a:moveTo>
                <a:lnTo>
                  <a:pt x="544934" y="0"/>
                </a:lnTo>
                <a:lnTo>
                  <a:pt x="544934" y="408019"/>
                </a:lnTo>
                <a:lnTo>
                  <a:pt x="0" y="408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EF822C08-3894-4D2B-92A7-9224D1F88348}"/>
              </a:ext>
            </a:extLst>
          </p:cNvPr>
          <p:cNvSpPr/>
          <p:nvPr/>
        </p:nvSpPr>
        <p:spPr>
          <a:xfrm>
            <a:off x="16877029" y="8923655"/>
            <a:ext cx="382271" cy="272455"/>
          </a:xfrm>
          <a:custGeom>
            <a:avLst/>
            <a:gdLst/>
            <a:ahLst/>
            <a:cxnLst/>
            <a:rect l="l" t="t" r="r" b="b"/>
            <a:pathLst>
              <a:path w="382271" h="272455">
                <a:moveTo>
                  <a:pt x="0" y="0"/>
                </a:moveTo>
                <a:lnTo>
                  <a:pt x="382271" y="0"/>
                </a:lnTo>
                <a:lnTo>
                  <a:pt x="382271" y="272455"/>
                </a:lnTo>
                <a:lnTo>
                  <a:pt x="0" y="2724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4D263CDB-F3B6-437F-B6F8-EFCDC8CB3D12}"/>
              </a:ext>
            </a:extLst>
          </p:cNvPr>
          <p:cNvSpPr/>
          <p:nvPr/>
        </p:nvSpPr>
        <p:spPr>
          <a:xfrm>
            <a:off x="2862365" y="1403648"/>
            <a:ext cx="2185473" cy="0"/>
          </a:xfrm>
          <a:prstGeom prst="line">
            <a:avLst/>
          </a:prstGeom>
          <a:ln w="47625" cap="flat">
            <a:solidFill>
              <a:srgbClr val="C4960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0B6B06B2-AE6E-4E31-B63C-046882224527}"/>
              </a:ext>
            </a:extLst>
          </p:cNvPr>
          <p:cNvSpPr txBox="1"/>
          <p:nvPr/>
        </p:nvSpPr>
        <p:spPr>
          <a:xfrm>
            <a:off x="16334982" y="613139"/>
            <a:ext cx="1848636" cy="47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9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rdo Bold"/>
                <a:ea typeface="Cardo Bold"/>
                <a:cs typeface="Cardo Bold"/>
                <a:sym typeface="Cardo Bold"/>
              </a:rPr>
              <a:t>LAW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F0FB51-313C-47EB-92C1-39C1C08C8AC0}"/>
              </a:ext>
            </a:extLst>
          </p:cNvPr>
          <p:cNvSpPr txBox="1"/>
          <p:nvPr/>
        </p:nvSpPr>
        <p:spPr>
          <a:xfrm>
            <a:off x="15028003" y="8885555"/>
            <a:ext cx="184902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do"/>
                <a:ea typeface="Cardo"/>
                <a:cs typeface="Cardo"/>
                <a:sym typeface="Cardo"/>
              </a:rPr>
              <a:t>Next Page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82DF6C-130F-4419-8D30-84A3704BB6EA}"/>
              </a:ext>
            </a:extLst>
          </p:cNvPr>
          <p:cNvSpPr txBox="1"/>
          <p:nvPr/>
        </p:nvSpPr>
        <p:spPr>
          <a:xfrm>
            <a:off x="2862365" y="387517"/>
            <a:ext cx="6230891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是非題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8E2C9E8-CDD3-4BE5-B6B6-FA11AB086E94}"/>
              </a:ext>
            </a:extLst>
          </p:cNvPr>
          <p:cNvSpPr txBox="1"/>
          <p:nvPr/>
        </p:nvSpPr>
        <p:spPr>
          <a:xfrm>
            <a:off x="2704015" y="1788002"/>
            <a:ext cx="15265788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"/>
              <a:sym typeface="Card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（  ）</a:t>
            </a:r>
            <a:r>
              <a:rPr kumimoji="0" lang="en-US" altLang="zh-TW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"/>
                <a:sym typeface="Cardo"/>
              </a:rPr>
              <a:t>看到同學有一隻手機很漂亮，向同學借被拒絕，一氣之下將手機摔壞，會構成毀損罪。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2552CC6-0B63-4FEE-9C34-ACFA917E2A7A}"/>
              </a:ext>
            </a:extLst>
          </p:cNvPr>
          <p:cNvSpPr txBox="1"/>
          <p:nvPr/>
        </p:nvSpPr>
        <p:spPr>
          <a:xfrm>
            <a:off x="493142" y="2115010"/>
            <a:ext cx="1297275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法律常識</a:t>
            </a:r>
            <a:endParaRPr kumimoji="0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1431"/>
                </a:solidFill>
                <a:effectLst/>
                <a:uLnTx/>
                <a:uFillTx/>
                <a:latin typeface="華康儷中宋" panose="02020509000000000000" pitchFamily="49" charset="-120"/>
                <a:ea typeface="華康儷中宋" panose="02020509000000000000" pitchFamily="49" charset="-120"/>
                <a:cs typeface="Cardo Bold"/>
                <a:sym typeface="Cardo Bold"/>
              </a:rPr>
              <a:t>大會考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1431"/>
              </a:solidFill>
              <a:effectLst/>
              <a:uLnTx/>
              <a:uFillTx/>
              <a:latin typeface="華康儷中宋" panose="02020509000000000000" pitchFamily="49" charset="-120"/>
              <a:ea typeface="華康儷中宋" panose="02020509000000000000" pitchFamily="49" charset="-120"/>
              <a:cs typeface="Cardo Bold"/>
              <a:sym typeface="Cardo Bold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20BCA4-6E28-496B-B487-371089489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385" y="2781300"/>
            <a:ext cx="1057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908</Words>
  <Application>Microsoft Office PowerPoint</Application>
  <PresentationFormat>自訂</PresentationFormat>
  <Paragraphs>125</Paragraphs>
  <Slides>20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Calibri</vt:lpstr>
      <vt:lpstr>Cardo Bold</vt:lpstr>
      <vt:lpstr>Arial</vt:lpstr>
      <vt:lpstr>標楷體</vt:lpstr>
      <vt:lpstr>Cardo</vt:lpstr>
      <vt:lpstr>Roca Two</vt:lpstr>
      <vt:lpstr>華康儷中宋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and Law Firm Presentation</dc:title>
  <dc:creator>User</dc:creator>
  <cp:lastModifiedBy>訓育組長子涵 訓育組長子涵</cp:lastModifiedBy>
  <cp:revision>7</cp:revision>
  <dcterms:created xsi:type="dcterms:W3CDTF">2006-08-16T00:00:00Z</dcterms:created>
  <dcterms:modified xsi:type="dcterms:W3CDTF">2025-04-21T13:29:34Z</dcterms:modified>
  <dc:identifier>DAGlO10jWiI</dc:identifier>
</cp:coreProperties>
</file>