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6"/>
  </p:notesMasterIdLst>
  <p:handoutMasterIdLst>
    <p:handoutMasterId r:id="rId77"/>
  </p:handoutMasterIdLst>
  <p:sldIdLst>
    <p:sldId id="264" r:id="rId5"/>
    <p:sldId id="281" r:id="rId6"/>
    <p:sldId id="282" r:id="rId7"/>
    <p:sldId id="376" r:id="rId8"/>
    <p:sldId id="378" r:id="rId9"/>
    <p:sldId id="284" r:id="rId10"/>
    <p:sldId id="283" r:id="rId11"/>
    <p:sldId id="406" r:id="rId12"/>
    <p:sldId id="408" r:id="rId13"/>
    <p:sldId id="407" r:id="rId14"/>
    <p:sldId id="409" r:id="rId15"/>
    <p:sldId id="290" r:id="rId16"/>
    <p:sldId id="410" r:id="rId17"/>
    <p:sldId id="411" r:id="rId18"/>
    <p:sldId id="363" r:id="rId19"/>
    <p:sldId id="342" r:id="rId20"/>
    <p:sldId id="364" r:id="rId21"/>
    <p:sldId id="343" r:id="rId22"/>
    <p:sldId id="371" r:id="rId23"/>
    <p:sldId id="412" r:id="rId24"/>
    <p:sldId id="370" r:id="rId25"/>
    <p:sldId id="347" r:id="rId26"/>
    <p:sldId id="299" r:id="rId27"/>
    <p:sldId id="355" r:id="rId28"/>
    <p:sldId id="368" r:id="rId29"/>
    <p:sldId id="300" r:id="rId30"/>
    <p:sldId id="301" r:id="rId31"/>
    <p:sldId id="302" r:id="rId32"/>
    <p:sldId id="304" r:id="rId33"/>
    <p:sldId id="354" r:id="rId34"/>
    <p:sldId id="356" r:id="rId35"/>
    <p:sldId id="303" r:id="rId36"/>
    <p:sldId id="413" r:id="rId37"/>
    <p:sldId id="372" r:id="rId38"/>
    <p:sldId id="373" r:id="rId39"/>
    <p:sldId id="374" r:id="rId40"/>
    <p:sldId id="367" r:id="rId41"/>
    <p:sldId id="418" r:id="rId42"/>
    <p:sldId id="353" r:id="rId43"/>
    <p:sldId id="312" r:id="rId44"/>
    <p:sldId id="362" r:id="rId45"/>
    <p:sldId id="313" r:id="rId46"/>
    <p:sldId id="416" r:id="rId47"/>
    <p:sldId id="382" r:id="rId48"/>
    <p:sldId id="379" r:id="rId49"/>
    <p:sldId id="380" r:id="rId50"/>
    <p:sldId id="383" r:id="rId51"/>
    <p:sldId id="384" r:id="rId52"/>
    <p:sldId id="385" r:id="rId53"/>
    <p:sldId id="387" r:id="rId54"/>
    <p:sldId id="417" r:id="rId55"/>
    <p:sldId id="389" r:id="rId56"/>
    <p:sldId id="386" r:id="rId57"/>
    <p:sldId id="390" r:id="rId58"/>
    <p:sldId id="391" r:id="rId59"/>
    <p:sldId id="392" r:id="rId60"/>
    <p:sldId id="393" r:id="rId61"/>
    <p:sldId id="394" r:id="rId62"/>
    <p:sldId id="395" r:id="rId63"/>
    <p:sldId id="396" r:id="rId64"/>
    <p:sldId id="397" r:id="rId65"/>
    <p:sldId id="333" r:id="rId66"/>
    <p:sldId id="398" r:id="rId67"/>
    <p:sldId id="399" r:id="rId68"/>
    <p:sldId id="336" r:id="rId69"/>
    <p:sldId id="334" r:id="rId70"/>
    <p:sldId id="335" r:id="rId71"/>
    <p:sldId id="403" r:id="rId72"/>
    <p:sldId id="405" r:id="rId73"/>
    <p:sldId id="414" r:id="rId74"/>
    <p:sldId id="415" r:id="rId75"/>
  </p:sldIdLst>
  <p:sldSz cx="12188825" cy="6858000"/>
  <p:notesSz cx="6797675" cy="9926638"/>
  <p:defaultTextStyle>
    <a:defPPr rtl="0">
      <a:defRPr lang="zh-TW"/>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4" autoAdjust="0"/>
    <p:restoredTop sz="94660"/>
  </p:normalViewPr>
  <p:slideViewPr>
    <p:cSldViewPr showGuides="1">
      <p:cViewPr varScale="1">
        <p:scale>
          <a:sx n="76" d="100"/>
          <a:sy n="76" d="100"/>
        </p:scale>
        <p:origin x="974" y="58"/>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l" rtl="0">
              <a:defRPr sz="1200"/>
            </a:lvl1pPr>
          </a:lstStyle>
          <a:p>
            <a:pPr algn="r" rtl="0"/>
            <a:fld id="{ACBD63E1-5F55-4415-9927-5A1CDAC1093B}" type="datetime1">
              <a:rPr lang="zh-TW" altLang="en-US" smtClean="0">
                <a:solidFill>
                  <a:schemeClr val="tx2"/>
                </a:solidFill>
                <a:latin typeface="Microsoft JhengHei UI" panose="020B0604030504040204" pitchFamily="34" charset="-120"/>
                <a:ea typeface="Microsoft JhengHei UI" panose="020B0604030504040204" pitchFamily="34" charset="-120"/>
              </a:rPr>
              <a:t>2022/1/11</a:t>
            </a:fld>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zh-TW">
                <a:solidFill>
                  <a:schemeClr val="tx2"/>
                </a:solidFill>
                <a:latin typeface="Microsoft JhengHei UI" panose="020B0604030504040204" pitchFamily="34" charset="-120"/>
                <a:ea typeface="Microsoft JhengHei UI" panose="020B0604030504040204" pitchFamily="34" charset="-120"/>
              </a:rPr>
              <a:pPr algn="r" rtl="0"/>
              <a:t>‹#›</a:t>
            </a:fld>
            <a:endParaRPr lang="en-US" altLang="zh-TW" dirty="0">
              <a:solidFill>
                <a:schemeClr val="tx2"/>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50443" y="0"/>
            <a:ext cx="2945659" cy="496332"/>
          </a:xfrm>
          <a:prstGeom prst="rect">
            <a:avLst/>
          </a:prstGeom>
        </p:spPr>
        <p:txBody>
          <a:bodyPr vert="horz" lIns="91440" tIns="45720" rIns="91440" bIns="45720" rtlCol="0"/>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C8FA6F63-22AE-4B79-A78C-3107D4360843}" type="datetime1">
              <a:rPr lang="zh-TW" altLang="en-US" smtClean="0"/>
              <a:pPr/>
              <a:t>2022/1/11</a:t>
            </a:fld>
            <a:endParaRPr lang="zh-TW" altLang="en-US" dirty="0"/>
          </a:p>
        </p:txBody>
      </p:sp>
      <p:sp>
        <p:nvSpPr>
          <p:cNvPr id="4" name="投影片圖像預留位置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B8796F01-7154-41E0-B48B-A6921757531A}" type="slidenum">
              <a:rPr lang="en-US" altLang="zh-TW" smtClean="0"/>
              <a:pPr/>
              <a:t>‹#›</a:t>
            </a:fld>
            <a:endParaRPr lang="zh-TW"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icrosoft JhengHei UI" panose="020B0604030504040204" pitchFamily="34" charset="-120"/>
        <a:ea typeface="Microsoft JhengHei UI" panose="020B0604030504040204" pitchFamily="34" charset="-120"/>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a:t>
            </a:fld>
            <a:endParaRPr lang="en-US" altLang="zh-TW" dirty="0"/>
          </a:p>
        </p:txBody>
      </p:sp>
    </p:spTree>
    <p:extLst>
      <p:ext uri="{BB962C8B-B14F-4D97-AF65-F5344CB8AC3E}">
        <p14:creationId xmlns:p14="http://schemas.microsoft.com/office/powerpoint/2010/main" val="312264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5709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6596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416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6153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254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8389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254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40948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7204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44</a:t>
            </a:fld>
            <a:endParaRPr lang="en-US" altLang="zh-TW" dirty="0"/>
          </a:p>
        </p:txBody>
      </p:sp>
    </p:spTree>
    <p:extLst>
      <p:ext uri="{BB962C8B-B14F-4D97-AF65-F5344CB8AC3E}">
        <p14:creationId xmlns:p14="http://schemas.microsoft.com/office/powerpoint/2010/main" val="382435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a:t>
            </a:fld>
            <a:endParaRPr lang="en-US" altLang="zh-TW" dirty="0"/>
          </a:p>
        </p:txBody>
      </p:sp>
    </p:spTree>
    <p:extLst>
      <p:ext uri="{BB962C8B-B14F-4D97-AF65-F5344CB8AC3E}">
        <p14:creationId xmlns:p14="http://schemas.microsoft.com/office/powerpoint/2010/main" val="705309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45</a:t>
            </a:fld>
            <a:endParaRPr lang="en-US" altLang="zh-TW" dirty="0"/>
          </a:p>
        </p:txBody>
      </p:sp>
    </p:spTree>
    <p:extLst>
      <p:ext uri="{BB962C8B-B14F-4D97-AF65-F5344CB8AC3E}">
        <p14:creationId xmlns:p14="http://schemas.microsoft.com/office/powerpoint/2010/main" val="3632086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46</a:t>
            </a:fld>
            <a:endParaRPr lang="en-US" altLang="zh-TW" dirty="0"/>
          </a:p>
        </p:txBody>
      </p:sp>
    </p:spTree>
    <p:extLst>
      <p:ext uri="{BB962C8B-B14F-4D97-AF65-F5344CB8AC3E}">
        <p14:creationId xmlns:p14="http://schemas.microsoft.com/office/powerpoint/2010/main" val="259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47</a:t>
            </a:fld>
            <a:endParaRPr lang="en-US" altLang="zh-TW" dirty="0"/>
          </a:p>
        </p:txBody>
      </p:sp>
    </p:spTree>
    <p:extLst>
      <p:ext uri="{BB962C8B-B14F-4D97-AF65-F5344CB8AC3E}">
        <p14:creationId xmlns:p14="http://schemas.microsoft.com/office/powerpoint/2010/main" val="3697812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31A99FD-FDCE-48B5-B507-CCCF48B60509}" type="slidenum">
              <a:rPr lang="zh-TW" altLang="en-US" smtClean="0"/>
              <a:t>48</a:t>
            </a:fld>
            <a:endParaRPr lang="zh-TW" altLang="en-US"/>
          </a:p>
        </p:txBody>
      </p:sp>
    </p:spTree>
    <p:extLst>
      <p:ext uri="{BB962C8B-B14F-4D97-AF65-F5344CB8AC3E}">
        <p14:creationId xmlns:p14="http://schemas.microsoft.com/office/powerpoint/2010/main" val="1329733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49</a:t>
            </a:fld>
            <a:endParaRPr lang="en-US" altLang="zh-TW" dirty="0"/>
          </a:p>
        </p:txBody>
      </p:sp>
    </p:spTree>
    <p:extLst>
      <p:ext uri="{BB962C8B-B14F-4D97-AF65-F5344CB8AC3E}">
        <p14:creationId xmlns:p14="http://schemas.microsoft.com/office/powerpoint/2010/main" val="2192970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50</a:t>
            </a:fld>
            <a:endParaRPr lang="en-US" altLang="zh-TW" dirty="0"/>
          </a:p>
        </p:txBody>
      </p:sp>
    </p:spTree>
    <p:extLst>
      <p:ext uri="{BB962C8B-B14F-4D97-AF65-F5344CB8AC3E}">
        <p14:creationId xmlns:p14="http://schemas.microsoft.com/office/powerpoint/2010/main" val="508848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51</a:t>
            </a:fld>
            <a:endParaRPr lang="en-US" altLang="zh-TW" dirty="0"/>
          </a:p>
        </p:txBody>
      </p:sp>
    </p:spTree>
    <p:extLst>
      <p:ext uri="{BB962C8B-B14F-4D97-AF65-F5344CB8AC3E}">
        <p14:creationId xmlns:p14="http://schemas.microsoft.com/office/powerpoint/2010/main" val="2688896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52</a:t>
            </a:fld>
            <a:endParaRPr lang="en-US" altLang="zh-TW" dirty="0"/>
          </a:p>
        </p:txBody>
      </p:sp>
    </p:spTree>
    <p:extLst>
      <p:ext uri="{BB962C8B-B14F-4D97-AF65-F5344CB8AC3E}">
        <p14:creationId xmlns:p14="http://schemas.microsoft.com/office/powerpoint/2010/main" val="1858202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53</a:t>
            </a:fld>
            <a:endParaRPr lang="en-US" altLang="zh-TW" dirty="0"/>
          </a:p>
        </p:txBody>
      </p:sp>
    </p:spTree>
    <p:extLst>
      <p:ext uri="{BB962C8B-B14F-4D97-AF65-F5344CB8AC3E}">
        <p14:creationId xmlns:p14="http://schemas.microsoft.com/office/powerpoint/2010/main" val="1209858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54</a:t>
            </a:fld>
            <a:endParaRPr lang="en-US" altLang="zh-TW" dirty="0"/>
          </a:p>
        </p:txBody>
      </p:sp>
    </p:spTree>
    <p:extLst>
      <p:ext uri="{BB962C8B-B14F-4D97-AF65-F5344CB8AC3E}">
        <p14:creationId xmlns:p14="http://schemas.microsoft.com/office/powerpoint/2010/main" val="4051116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1829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55</a:t>
            </a:fld>
            <a:endParaRPr lang="en-US" altLang="zh-TW" dirty="0"/>
          </a:p>
        </p:txBody>
      </p:sp>
    </p:spTree>
    <p:extLst>
      <p:ext uri="{BB962C8B-B14F-4D97-AF65-F5344CB8AC3E}">
        <p14:creationId xmlns:p14="http://schemas.microsoft.com/office/powerpoint/2010/main" val="2599158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56</a:t>
            </a:fld>
            <a:endParaRPr lang="en-US" altLang="zh-TW" dirty="0"/>
          </a:p>
        </p:txBody>
      </p:sp>
    </p:spTree>
    <p:extLst>
      <p:ext uri="{BB962C8B-B14F-4D97-AF65-F5344CB8AC3E}">
        <p14:creationId xmlns:p14="http://schemas.microsoft.com/office/powerpoint/2010/main" val="2848355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57</a:t>
            </a:fld>
            <a:endParaRPr lang="en-US" altLang="zh-TW" dirty="0"/>
          </a:p>
        </p:txBody>
      </p:sp>
    </p:spTree>
    <p:extLst>
      <p:ext uri="{BB962C8B-B14F-4D97-AF65-F5344CB8AC3E}">
        <p14:creationId xmlns:p14="http://schemas.microsoft.com/office/powerpoint/2010/main" val="2043305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58</a:t>
            </a:fld>
            <a:endParaRPr lang="en-US" altLang="zh-TW" dirty="0"/>
          </a:p>
        </p:txBody>
      </p:sp>
    </p:spTree>
    <p:extLst>
      <p:ext uri="{BB962C8B-B14F-4D97-AF65-F5344CB8AC3E}">
        <p14:creationId xmlns:p14="http://schemas.microsoft.com/office/powerpoint/2010/main" val="1345263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59</a:t>
            </a:fld>
            <a:endParaRPr lang="en-US" altLang="zh-TW" dirty="0"/>
          </a:p>
        </p:txBody>
      </p:sp>
    </p:spTree>
    <p:extLst>
      <p:ext uri="{BB962C8B-B14F-4D97-AF65-F5344CB8AC3E}">
        <p14:creationId xmlns:p14="http://schemas.microsoft.com/office/powerpoint/2010/main" val="470572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60</a:t>
            </a:fld>
            <a:endParaRPr lang="en-US" altLang="zh-TW" dirty="0"/>
          </a:p>
        </p:txBody>
      </p:sp>
    </p:spTree>
    <p:extLst>
      <p:ext uri="{BB962C8B-B14F-4D97-AF65-F5344CB8AC3E}">
        <p14:creationId xmlns:p14="http://schemas.microsoft.com/office/powerpoint/2010/main" val="2039966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61</a:t>
            </a:fld>
            <a:endParaRPr lang="en-US" altLang="zh-TW" dirty="0"/>
          </a:p>
        </p:txBody>
      </p:sp>
    </p:spTree>
    <p:extLst>
      <p:ext uri="{BB962C8B-B14F-4D97-AF65-F5344CB8AC3E}">
        <p14:creationId xmlns:p14="http://schemas.microsoft.com/office/powerpoint/2010/main" val="734584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57324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5551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678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6753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00306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9561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2868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latin typeface="Microsoft JhengHei UI" panose="020B0604030504040204" pitchFamily="34" charset="-120"/>
                <a:ea typeface="Microsoft JhengHei UI" panose="020B0604030504040204" pitchFamily="34" charset="-120"/>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TW" altLang="en-US" noProof="0"/>
              <a:t>按一下以編輯母片副標題樣式</a:t>
            </a:r>
            <a:endParaRPr lang="zh-TW"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704146EE-6339-45D2-BAD5-C5173DDF3826}" type="datetime1">
              <a:rPr lang="zh-TW" altLang="en-US" smtClean="0"/>
              <a:t>2022/1/11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52633" y="274638"/>
            <a:ext cx="1422030" cy="5897561"/>
          </a:xfrm>
        </p:spPr>
        <p:txBody>
          <a:bodyPr vert="eaVert"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1117309" y="274638"/>
            <a:ext cx="8532178" cy="5897561"/>
          </a:xfrm>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5A987584-F259-4066-BA06-57744BB48D49}" type="datetime1">
              <a:rPr lang="zh-TW" altLang="en-US" smtClean="0"/>
              <a:t>2022/1/11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baseline="0"/>
            </a:lvl7pPr>
            <a:lvl8pPr algn="l" rtl="0">
              <a:defRPr baseline="0"/>
            </a:lvl8pPr>
            <a:lvl9pPr algn="l" rtl="0">
              <a:defRPr baseline="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C83CEF5F-868A-4621-AACB-FE149346E99F}" type="datetime1">
              <a:rPr lang="zh-TW" altLang="en-US" smtClean="0"/>
              <a:t>2022/1/11</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A60BA0E-20D0-4E7C-B286-26C960A6788F}" type="slidenum">
              <a:rPr lang="en-US" altLang="zh-TW" noProof="0" smtClean="0"/>
              <a:pPr/>
              <a:t>‹#›</a:t>
            </a:fld>
            <a:endParaRPr lang="zh-TW" altLang="en-U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12589" y="4445000"/>
            <a:ext cx="7008574" cy="1930400"/>
          </a:xfrm>
        </p:spPr>
        <p:txBody>
          <a:bodyPr rtlCol="0" anchor="t">
            <a:normAutofit/>
          </a:bodyPr>
          <a:lstStyle>
            <a:lvl1pPr algn="l" rtl="0">
              <a:defRPr sz="5400" b="0" cap="none"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latin typeface="Microsoft JhengHei UI" panose="020B0604030504040204" pitchFamily="34" charset="-120"/>
                <a:ea typeface="Microsoft JhengHei UI" panose="020B0604030504040204" pitchFamily="34" charset="-120"/>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TW" altLang="en-US" noProof="0"/>
              <a:t>編輯母片文字樣式</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111730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629755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77F75F7-FA44-4614-82F7-049FD8C34443}" type="datetime1">
              <a:rPr lang="zh-TW" altLang="en-US" smtClean="0"/>
              <a:t>2022/1/11</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lgn="l" rtl="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a:t>編輯母片文字樣式</a:t>
            </a:r>
          </a:p>
        </p:txBody>
      </p:sp>
      <p:sp>
        <p:nvSpPr>
          <p:cNvPr id="4" name="內容預留位置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a:t>編輯母片文字樣式</a:t>
            </a:r>
          </a:p>
        </p:txBody>
      </p:sp>
      <p:sp>
        <p:nvSpPr>
          <p:cNvPr id="6" name="內容預留位置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7" name="日期預留位置 6"/>
          <p:cNvSpPr>
            <a:spLocks noGrp="1"/>
          </p:cNvSpPr>
          <p:nvPr>
            <p:ph type="dt" sz="half" idx="10"/>
          </p:nvPr>
        </p:nvSpPr>
        <p:spPr/>
        <p:txBody>
          <a:bodyPr rtlCol="0"/>
          <a:lstStyle>
            <a:lvl1pPr>
              <a:defRPr/>
            </a:lvl1pPr>
          </a:lstStyle>
          <a:p>
            <a:fld id="{C7818BBE-6CBB-4E68-B237-8015349B0E27}" type="datetime1">
              <a:rPr lang="zh-TW" altLang="en-US" smtClean="0"/>
              <a:t>2022/1/11</a:t>
            </a:fld>
            <a:endParaRPr lang="zh-TW" altLang="en-US" dirty="0"/>
          </a:p>
        </p:txBody>
      </p:sp>
      <p:sp>
        <p:nvSpPr>
          <p:cNvPr id="8" name="頁尾預留位置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2A2F548E-AC27-4253-84C9-A664661F871D}" type="datetime1">
              <a:rPr lang="zh-TW" altLang="en-US" smtClean="0"/>
              <a:t>2022/1/11</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E133001-24D6-44F2-BE33-7BFED59EFADD}" type="datetime1">
              <a:rPr lang="zh-TW" altLang="en-US" smtClean="0"/>
              <a:t>2022/1/11</a:t>
            </a:fld>
            <a:endParaRPr lang="zh-TW" altLang="en-US" dirty="0"/>
          </a:p>
        </p:txBody>
      </p:sp>
      <p:sp>
        <p:nvSpPr>
          <p:cNvPr id="3" name="頁尾預留位置 2"/>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4" name="投影片編號預留位置 3"/>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304721" y="1701800"/>
            <a:ext cx="3351927" cy="28448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4469236" y="482600"/>
            <a:ext cx="6805427" cy="58928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algn="l" rtl="0">
              <a:defRPr sz="1800">
                <a:latin typeface="Microsoft JhengHei UI" panose="020B0604030504040204" pitchFamily="34" charset="-120"/>
                <a:ea typeface="Microsoft JhengHei UI" panose="020B0604030504040204" pitchFamily="34" charset="-120"/>
              </a:defRPr>
            </a:lvl5pPr>
            <a:lvl6pPr algn="l" rtl="0">
              <a:defRPr sz="1800"/>
            </a:lvl6pPr>
            <a:lvl7pPr algn="l" rtl="0">
              <a:defRPr sz="1800"/>
            </a:lvl7pPr>
            <a:lvl8pPr algn="l" rtl="0">
              <a:defRPr sz="1800"/>
            </a:lvl8pPr>
            <a:lvl9pPr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865AE95-5FE2-4897-825E-1DD3DF2A9DF6}" type="datetime1">
              <a:rPr lang="zh-TW" altLang="en-US" smtClean="0"/>
              <a:t>2022/1/11</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2437765" y="4800600"/>
            <a:ext cx="7313295" cy="7620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圖片預留位置 2"/>
          <p:cNvSpPr>
            <a:spLocks noGrp="1"/>
          </p:cNvSpPr>
          <p:nvPr>
            <p:ph type="pic" idx="1"/>
          </p:nvPr>
        </p:nvSpPr>
        <p:spPr>
          <a:xfrm>
            <a:off x="2437765" y="279401"/>
            <a:ext cx="7313295" cy="4448175"/>
          </a:xfrm>
        </p:spPr>
        <p:txBody>
          <a:bodyPr rtlCol="0">
            <a:normAutofit/>
          </a:bodyPr>
          <a:lstStyle>
            <a:lvl1pPr marL="0" indent="0" algn="l" rtl="0">
              <a:buNone/>
              <a:defRPr sz="2800">
                <a:latin typeface="Microsoft JhengHei UI" panose="020B0604030504040204" pitchFamily="34" charset="-120"/>
                <a:ea typeface="Microsoft JhengHei UI" panose="020B0604030504040204" pitchFamily="34" charset="-120"/>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9B4FDA69-D2A5-489E-97AA-096B5D1E4608}" type="datetime1">
              <a:rPr lang="zh-TW" altLang="en-US" smtClean="0"/>
              <a:t>2022/1/11</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預留位置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預留位置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C232742E-6C8C-4E26-9C8C-B7EEAFF92967}" type="datetime1">
              <a:rPr lang="zh-TW" altLang="en-US" smtClean="0"/>
              <a:t>2022/1/11</a:t>
            </a:fld>
            <a:endParaRPr lang="zh-TW" altLang="en-US" dirty="0"/>
          </a:p>
        </p:txBody>
      </p:sp>
      <p:sp>
        <p:nvSpPr>
          <p:cNvPr id="5" name="頁尾預留位置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smtClean="0"/>
              <a:pPr/>
              <a:t>‹#›</a:t>
            </a:fld>
            <a:endParaRPr lang="zh-TW"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fjh.tyc.edu.tw/" TargetMode="External"/><Relationship Id="rId5" Type="http://schemas.openxmlformats.org/officeDocument/2006/relationships/hyperlink" Target="http://www.gmjh.tyc.edu.tw/" TargetMode="External"/><Relationship Id="rId4" Type="http://schemas.openxmlformats.org/officeDocument/2006/relationships/hyperlink" Target="http://www.giftedness.tyc.edu.t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ffjh.tyc.edu.tw/" TargetMode="External"/><Relationship Id="rId4" Type="http://schemas.openxmlformats.org/officeDocument/2006/relationships/hyperlink" Target="https://www.gmjh.tyc.edu.tw/"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giftedness.tyc.edu.t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2">
            <a:extLst>
              <a:ext uri="{FF2B5EF4-FFF2-40B4-BE49-F238E27FC236}">
                <a16:creationId xmlns:a16="http://schemas.microsoft.com/office/drawing/2014/main" id="{EC3B07B6-10EF-4D63-BDA5-47B50772A926}"/>
              </a:ext>
            </a:extLst>
          </p:cNvPr>
          <p:cNvSpPr>
            <a:spLocks noGrp="1"/>
          </p:cNvSpPr>
          <p:nvPr>
            <p:ph type="subTitle" idx="1"/>
          </p:nvPr>
        </p:nvSpPr>
        <p:spPr>
          <a:xfrm>
            <a:off x="4438228" y="4509120"/>
            <a:ext cx="7008574" cy="2108696"/>
          </a:xfrm>
        </p:spPr>
        <p:txBody>
          <a:bodyPr rtlCol="0">
            <a:noAutofit/>
          </a:bodyPr>
          <a:lstStyle/>
          <a:p>
            <a:pPr>
              <a:lnSpc>
                <a:spcPct val="100000"/>
              </a:lnSpc>
            </a:pPr>
            <a:r>
              <a:rPr lang="zh-TW" altLang="en-US" sz="5400" b="1" dirty="0">
                <a:solidFill>
                  <a:schemeClr val="accent2">
                    <a:lumMod val="50000"/>
                  </a:schemeClr>
                </a:solidFill>
                <a:effectLst>
                  <a:outerShdw blurRad="38100" dist="38100" dir="2700000" algn="tl">
                    <a:srgbClr val="000000">
                      <a:alpha val="43137"/>
                    </a:srgbClr>
                  </a:outerShdw>
                </a:effectLst>
                <a:sym typeface="Salesforce Sans"/>
              </a:rPr>
              <a:t>報告人：</a:t>
            </a:r>
            <a:endParaRPr lang="en-US" altLang="zh-TW" sz="5400" b="1" dirty="0">
              <a:solidFill>
                <a:schemeClr val="accent2">
                  <a:lumMod val="50000"/>
                </a:schemeClr>
              </a:solidFill>
              <a:effectLst>
                <a:outerShdw blurRad="38100" dist="38100" dir="2700000" algn="tl">
                  <a:srgbClr val="000000">
                    <a:alpha val="43137"/>
                  </a:srgbClr>
                </a:outerShdw>
              </a:effectLst>
              <a:sym typeface="Salesforce Sans"/>
            </a:endParaRPr>
          </a:p>
          <a:p>
            <a:pPr>
              <a:lnSpc>
                <a:spcPct val="100000"/>
              </a:lnSpc>
            </a:pPr>
            <a:r>
              <a:rPr lang="zh-TW" altLang="en-US" sz="5400" b="1" dirty="0">
                <a:solidFill>
                  <a:schemeClr val="accent2">
                    <a:lumMod val="50000"/>
                  </a:schemeClr>
                </a:solidFill>
                <a:effectLst>
                  <a:outerShdw blurRad="38100" dist="38100" dir="2700000" algn="tl">
                    <a:srgbClr val="000000">
                      <a:alpha val="43137"/>
                    </a:srgbClr>
                  </a:outerShdw>
                </a:effectLst>
                <a:sym typeface="Salesforce Sans"/>
              </a:rPr>
              <a:t>內壢國中校長  謝益修</a:t>
            </a:r>
          </a:p>
        </p:txBody>
      </p:sp>
      <p:sp>
        <p:nvSpPr>
          <p:cNvPr id="6" name="Title 1">
            <a:extLst>
              <a:ext uri="{FF2B5EF4-FFF2-40B4-BE49-F238E27FC236}">
                <a16:creationId xmlns:a16="http://schemas.microsoft.com/office/drawing/2014/main" id="{219B588C-8F26-400F-BFA1-70A20EE76C18}"/>
              </a:ext>
            </a:extLst>
          </p:cNvPr>
          <p:cNvSpPr txBox="1">
            <a:spLocks/>
          </p:cNvSpPr>
          <p:nvPr/>
        </p:nvSpPr>
        <p:spPr>
          <a:xfrm>
            <a:off x="2854052" y="1916832"/>
            <a:ext cx="9253042" cy="2376264"/>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tabLst/>
              <a:defRPr sz="5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lnSpc>
                <a:spcPct val="100000"/>
              </a:lnSpc>
            </a:pPr>
            <a:r>
              <a:rPr lang="zh-TW" altLang="en-US"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桃園市</a:t>
            </a:r>
            <a:r>
              <a:rPr lang="en-US" altLang="zh-TW"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111</a:t>
            </a:r>
            <a:r>
              <a:rPr lang="zh-TW" altLang="en-US"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學年度國民中學</a:t>
            </a:r>
            <a:endParaRPr lang="en-US" altLang="zh-TW"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p>
            <a:pPr algn="ctr">
              <a:lnSpc>
                <a:spcPct val="100000"/>
              </a:lnSpc>
            </a:pPr>
            <a:r>
              <a:rPr lang="zh-TW" altLang="en-US"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資賦優異學生鑑定家長說明會</a:t>
            </a:r>
            <a:endParaRPr lang="en-US" altLang="zh-TW"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p:txBody>
      </p:sp>
      <p:sp>
        <p:nvSpPr>
          <p:cNvPr id="7" name="Title 1">
            <a:extLst>
              <a:ext uri="{FF2B5EF4-FFF2-40B4-BE49-F238E27FC236}">
                <a16:creationId xmlns:a16="http://schemas.microsoft.com/office/drawing/2014/main" id="{8C33DBC2-8D5C-41E4-9423-1EE09953847A}"/>
              </a:ext>
            </a:extLst>
          </p:cNvPr>
          <p:cNvSpPr txBox="1">
            <a:spLocks/>
          </p:cNvSpPr>
          <p:nvPr/>
        </p:nvSpPr>
        <p:spPr>
          <a:xfrm>
            <a:off x="2886989" y="240184"/>
            <a:ext cx="7848872" cy="2376264"/>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tabLst/>
              <a:defRPr sz="5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lnSpc>
                <a:spcPct val="100000"/>
              </a:lnSpc>
            </a:pPr>
            <a:r>
              <a:rPr lang="zh-TW" altLang="en-US" sz="12000" b="1" dirty="0">
                <a:ln w="13462">
                  <a:solidFill>
                    <a:schemeClr val="bg1"/>
                  </a:solidFill>
                  <a:prstDash val="solid"/>
                </a:ln>
                <a:solidFill>
                  <a:srgbClr val="FFC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歡迎蒞臨</a:t>
            </a:r>
            <a:endParaRPr lang="en-US" altLang="zh-TW" sz="12000" b="1" dirty="0">
              <a:ln w="13462">
                <a:solidFill>
                  <a:schemeClr val="bg1"/>
                </a:solidFill>
                <a:prstDash val="solid"/>
              </a:ln>
              <a:solidFill>
                <a:srgbClr val="FFC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7948" y="2564904"/>
            <a:ext cx="6856216" cy="1150074"/>
          </a:xfrm>
        </p:spPr>
        <p:txBody>
          <a:bodyPr>
            <a:noAutofit/>
          </a:bodyPr>
          <a:lstStyle/>
          <a:p>
            <a:pPr algn="ct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鑑定標準</a:t>
            </a:r>
            <a:endParaRPr lang="zh-TW" altLang="en-US" sz="9600" b="1" dirty="0">
              <a:ln w="13462">
                <a:solidFill>
                  <a:schemeClr val="bg1"/>
                </a:solidFill>
                <a:prstDash val="solid"/>
              </a:ln>
              <a:solidFill>
                <a:srgbClr val="FFC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6427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1432" y="332656"/>
            <a:ext cx="11285960" cy="1315310"/>
          </a:xfrm>
        </p:spPr>
        <p:txBody>
          <a:bodyPr>
            <a:noAutofit/>
          </a:bodyPr>
          <a:lstStyle/>
          <a:p>
            <a:r>
              <a:rPr lang="zh-TW" altLang="en-US" sz="6600" b="1" dirty="0">
                <a:solidFill>
                  <a:schemeClr val="accent4">
                    <a:lumMod val="50000"/>
                  </a:schemeClr>
                </a:solidFill>
                <a:effectLst>
                  <a:outerShdw blurRad="38100" dist="38100" dir="2700000" algn="tl">
                    <a:srgbClr val="000000">
                      <a:alpha val="43137"/>
                    </a:srgbClr>
                  </a:outerShdw>
                </a:effectLst>
                <a:latin typeface="+mj-ea"/>
                <a:ea typeface="+mj-ea"/>
              </a:rPr>
              <a:t>學術性向資賦優異－鑑定標準</a:t>
            </a:r>
          </a:p>
        </p:txBody>
      </p:sp>
      <p:sp>
        <p:nvSpPr>
          <p:cNvPr id="5" name="內容版面配置區 2"/>
          <p:cNvSpPr txBox="1">
            <a:spLocks/>
          </p:cNvSpPr>
          <p:nvPr/>
        </p:nvSpPr>
        <p:spPr>
          <a:xfrm>
            <a:off x="1424652" y="2053750"/>
            <a:ext cx="9289032" cy="4804250"/>
          </a:xfrm>
          <a:prstGeom prst="rect">
            <a:avLst/>
          </a:prstGeom>
        </p:spPr>
        <p:txBody>
          <a:bodyPr vert="horz" lIns="91416" tIns="45708" rIns="91416" bIns="45708"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4000" dirty="0"/>
              <a:t>依據</a:t>
            </a:r>
            <a:r>
              <a:rPr lang="zh-TW" altLang="en-US" sz="4000" u="sng" dirty="0"/>
              <a:t>身心障礙及資賦優異學生鑑定辦法</a:t>
            </a:r>
            <a:r>
              <a:rPr lang="zh-TW" altLang="en-US" sz="4000" dirty="0"/>
              <a:t>第</a:t>
            </a:r>
            <a:r>
              <a:rPr lang="en-US" altLang="zh-TW" sz="4000" dirty="0"/>
              <a:t>16</a:t>
            </a:r>
            <a:r>
              <a:rPr lang="zh-TW" altLang="en-US" sz="4000" dirty="0"/>
              <a:t>條：</a:t>
            </a:r>
            <a:endParaRPr lang="en-US" altLang="zh-TW" sz="4000" dirty="0"/>
          </a:p>
          <a:p>
            <a:pPr>
              <a:buFont typeface="Arial" panose="020B0604020202020204" pitchFamily="34" charset="0"/>
              <a:buNone/>
            </a:pPr>
            <a:r>
              <a:rPr lang="zh-TW" altLang="en-US" sz="4000" dirty="0"/>
              <a:t>  </a:t>
            </a:r>
            <a:r>
              <a:rPr lang="zh-TW" altLang="en-US" sz="4000" dirty="0">
                <a:effectLst>
                  <a:outerShdw blurRad="38100" dist="38100" dir="2700000" algn="tl">
                    <a:srgbClr val="000000">
                      <a:alpha val="43137"/>
                    </a:srgbClr>
                  </a:outerShdw>
                </a:effectLst>
              </a:rPr>
              <a:t>學術性向資賦優異</a:t>
            </a:r>
            <a:r>
              <a:rPr lang="zh-TW" altLang="en-US" sz="4000" dirty="0"/>
              <a:t>，指在語文、數學、社會科學或自然科學等學術領域，較同年齡者具有卓越潛能或傑出表現者。</a:t>
            </a:r>
            <a:endParaRPr lang="en-US" altLang="zh-TW" sz="4000" dirty="0"/>
          </a:p>
          <a:p>
            <a:pPr marL="0" indent="0">
              <a:buNone/>
            </a:pPr>
            <a:endParaRPr lang="en-US" altLang="zh-TW" sz="3199" dirty="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11</a:t>
            </a:fld>
            <a:endParaRPr lang="zh-TW" altLang="en-US" noProof="0" dirty="0"/>
          </a:p>
        </p:txBody>
      </p:sp>
    </p:spTree>
    <p:extLst>
      <p:ext uri="{BB962C8B-B14F-4D97-AF65-F5344CB8AC3E}">
        <p14:creationId xmlns:p14="http://schemas.microsoft.com/office/powerpoint/2010/main" val="351324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5900" y="1628800"/>
            <a:ext cx="7796537" cy="1150074"/>
          </a:xfrm>
        </p:spPr>
        <p:txBody>
          <a:bodyPr>
            <a:noAutofit/>
          </a:bodyPr>
          <a:lstStyle/>
          <a:p>
            <a:pPr algn="ct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學術性向</a:t>
            </a:r>
            <a:br>
              <a:rPr lang="en-US" altLang="zh-TW"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b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資賦優異</a:t>
            </a:r>
            <a:br>
              <a:rPr lang="en-US" altLang="zh-TW"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b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鑑定</a:t>
            </a:r>
            <a:endParaRPr lang="zh-TW" altLang="en-US" sz="9600" b="1" dirty="0">
              <a:ln w="13462">
                <a:solidFill>
                  <a:schemeClr val="bg1"/>
                </a:solidFill>
                <a:prstDash val="solid"/>
              </a:ln>
              <a:solidFill>
                <a:srgbClr val="FFC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38687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332656"/>
            <a:ext cx="10945216" cy="1100095"/>
          </a:xfrm>
        </p:spPr>
        <p:txBody>
          <a:bodyPr>
            <a:noAutofit/>
          </a:bodyPr>
          <a:lstStyle/>
          <a:p>
            <a:r>
              <a:rPr lang="zh-TW" altLang="en-US" sz="5400" b="1" dirty="0">
                <a:solidFill>
                  <a:schemeClr val="accent4">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桃園市國中學術性向資賦優異鑑定</a:t>
            </a:r>
          </a:p>
        </p:txBody>
      </p:sp>
      <p:sp>
        <p:nvSpPr>
          <p:cNvPr id="3" name="內容版面配置區 2"/>
          <p:cNvSpPr>
            <a:spLocks noGrp="1"/>
          </p:cNvSpPr>
          <p:nvPr>
            <p:ph idx="1"/>
          </p:nvPr>
        </p:nvSpPr>
        <p:spPr>
          <a:xfrm>
            <a:off x="477788" y="1357488"/>
            <a:ext cx="11233247" cy="5195045"/>
          </a:xfrm>
        </p:spPr>
        <p:txBody>
          <a:bodyPr>
            <a:normAutofit fontScale="77500" lnSpcReduction="20000"/>
          </a:bodyPr>
          <a:lstStyle/>
          <a:p>
            <a:pPr>
              <a:lnSpc>
                <a:spcPct val="120000"/>
              </a:lnSpc>
              <a:spcBef>
                <a:spcPts val="0"/>
              </a:spcBef>
              <a:buFont typeface="Wingdings" panose="05000000000000000000" pitchFamily="2" charset="2"/>
              <a:buChar char="l"/>
            </a:pPr>
            <a:r>
              <a:rPr lang="en-US" altLang="zh-TW"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a:t>
            </a:r>
            <a:r>
              <a:rPr lang="zh-TW" altLang="en-US" sz="4700" dirty="0">
                <a:latin typeface="微軟正黑體" panose="020B0604030504040204" pitchFamily="34" charset="-120"/>
                <a:ea typeface="微軟正黑體" panose="020B0604030504040204" pitchFamily="34" charset="-120"/>
              </a:rPr>
              <a:t>起採</a:t>
            </a:r>
            <a:r>
              <a:rPr lang="zh-TW" altLang="en-US" sz="4700" b="1" u="sng" dirty="0">
                <a:solidFill>
                  <a:schemeClr val="accent5">
                    <a:lumMod val="75000"/>
                  </a:schemeClr>
                </a:solidFill>
                <a:latin typeface="微軟正黑體" panose="020B0604030504040204" pitchFamily="34" charset="-120"/>
                <a:ea typeface="微軟正黑體" panose="020B0604030504040204" pitchFamily="34" charset="-120"/>
              </a:rPr>
              <a:t>入學前鑑定</a:t>
            </a:r>
            <a:r>
              <a:rPr lang="zh-TW" altLang="en-US" sz="4700" dirty="0">
                <a:latin typeface="微軟正黑體" panose="020B0604030504040204" pitchFamily="34" charset="-120"/>
                <a:ea typeface="微軟正黑體" panose="020B0604030504040204" pitchFamily="34" charset="-120"/>
              </a:rPr>
              <a:t>。</a:t>
            </a:r>
            <a:endParaRPr lang="en-US" altLang="zh-TW" sz="4700" dirty="0">
              <a:latin typeface="微軟正黑體" panose="020B0604030504040204" pitchFamily="34" charset="-120"/>
              <a:ea typeface="微軟正黑體" panose="020B0604030504040204" pitchFamily="34" charset="-120"/>
            </a:endParaRPr>
          </a:p>
          <a:p>
            <a:pPr marL="836362" indent="-571329">
              <a:lnSpc>
                <a:spcPct val="120000"/>
              </a:lnSpc>
              <a:spcBef>
                <a:spcPts val="0"/>
              </a:spcBef>
              <a:buFont typeface="Wingdings" panose="05000000000000000000" pitchFamily="2" charset="2"/>
              <a:buChar char="ü"/>
            </a:pPr>
            <a:r>
              <a:rPr lang="zh-TW" altLang="en-US" sz="4700" dirty="0">
                <a:solidFill>
                  <a:schemeClr val="accent5">
                    <a:lumMod val="75000"/>
                  </a:schemeClr>
                </a:solidFill>
                <a:latin typeface="微軟正黑體" panose="020B0604030504040204" pitchFamily="34" charset="-120"/>
                <a:ea typeface="微軟正黑體" panose="020B0604030504040204" pitchFamily="34" charset="-120"/>
              </a:rPr>
              <a:t>國小教師</a:t>
            </a:r>
            <a:r>
              <a:rPr lang="zh-TW" altLang="en-US" sz="4700" dirty="0">
                <a:latin typeface="微軟正黑體" panose="020B0604030504040204" pitchFamily="34" charset="-120"/>
                <a:ea typeface="微軟正黑體" panose="020B0604030504040204" pitchFamily="34" charset="-120"/>
              </a:rPr>
              <a:t>長期觀察較國中入學後短時間的教師</a:t>
            </a:r>
            <a:r>
              <a:rPr lang="zh-TW" altLang="en-US" sz="4700" dirty="0">
                <a:solidFill>
                  <a:schemeClr val="accent5">
                    <a:lumMod val="75000"/>
                  </a:schemeClr>
                </a:solidFill>
                <a:latin typeface="微軟正黑體" panose="020B0604030504040204" pitchFamily="34" charset="-120"/>
                <a:ea typeface="微軟正黑體" panose="020B0604030504040204" pitchFamily="34" charset="-120"/>
              </a:rPr>
              <a:t>觀察更為精確</a:t>
            </a:r>
            <a:r>
              <a:rPr lang="zh-TW" altLang="en-US" sz="4700" dirty="0">
                <a:latin typeface="微軟正黑體" panose="020B0604030504040204" pitchFamily="34" charset="-120"/>
                <a:ea typeface="微軟正黑體" panose="020B0604030504040204" pitchFamily="34" charset="-120"/>
              </a:rPr>
              <a:t>。</a:t>
            </a:r>
            <a:endParaRPr lang="en-US" altLang="zh-TW" sz="4700" dirty="0">
              <a:latin typeface="微軟正黑體" panose="020B0604030504040204" pitchFamily="34" charset="-120"/>
              <a:ea typeface="微軟正黑體" panose="020B0604030504040204" pitchFamily="34" charset="-120"/>
            </a:endParaRPr>
          </a:p>
          <a:p>
            <a:pPr marL="836362" indent="-571329">
              <a:lnSpc>
                <a:spcPct val="120000"/>
              </a:lnSpc>
              <a:spcBef>
                <a:spcPts val="0"/>
              </a:spcBef>
              <a:buFont typeface="Wingdings" panose="05000000000000000000" pitchFamily="2" charset="2"/>
              <a:buChar char="ü"/>
            </a:pPr>
            <a:r>
              <a:rPr lang="zh-TW" altLang="en-US" sz="4700" dirty="0">
                <a:latin typeface="微軟正黑體" panose="020B0604030504040204" pitchFamily="34" charset="-120"/>
                <a:ea typeface="微軟正黑體" panose="020B0604030504040204" pitchFamily="34" charset="-120"/>
              </a:rPr>
              <a:t>提供資賦優異學生</a:t>
            </a:r>
            <a:r>
              <a:rPr lang="zh-TW" altLang="en-US" sz="4700" dirty="0">
                <a:solidFill>
                  <a:schemeClr val="accent5">
                    <a:lumMod val="75000"/>
                  </a:schemeClr>
                </a:solidFill>
                <a:latin typeface="微軟正黑體" panose="020B0604030504040204" pitchFamily="34" charset="-120"/>
                <a:ea typeface="微軟正黑體" panose="020B0604030504040204" pitchFamily="34" charset="-120"/>
              </a:rPr>
              <a:t>三年完整的資優教育</a:t>
            </a:r>
            <a:r>
              <a:rPr lang="zh-TW" altLang="en-US" sz="4700" dirty="0">
                <a:latin typeface="微軟正黑體" panose="020B0604030504040204" pitchFamily="34" charset="-120"/>
                <a:ea typeface="微軟正黑體" panose="020B0604030504040204" pitchFamily="34" charset="-120"/>
              </a:rPr>
              <a:t>服務之專業考量。</a:t>
            </a:r>
          </a:p>
          <a:p>
            <a:pPr>
              <a:lnSpc>
                <a:spcPct val="120000"/>
              </a:lnSpc>
              <a:spcBef>
                <a:spcPts val="0"/>
              </a:spcBef>
              <a:buFont typeface="Wingdings" panose="05000000000000000000" pitchFamily="2" charset="2"/>
              <a:buChar char="l"/>
            </a:pPr>
            <a:r>
              <a:rPr lang="en-US" altLang="zh-TW"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111</a:t>
            </a:r>
            <a:r>
              <a:rPr lang="zh-TW" altLang="en-US"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a:t>
            </a:r>
            <a:r>
              <a:rPr lang="zh-TW" altLang="en-US" sz="4700" dirty="0">
                <a:solidFill>
                  <a:srgbClr val="002060"/>
                </a:solidFill>
                <a:latin typeface="微軟正黑體" panose="020B0604030504040204" pitchFamily="34" charset="-120"/>
                <a:ea typeface="微軟正黑體" panose="020B0604030504040204" pitchFamily="34" charset="-120"/>
              </a:rPr>
              <a:t>學術性向資賦優異類別為</a:t>
            </a:r>
            <a:r>
              <a:rPr lang="zh-TW" altLang="en-US" sz="47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數理資優</a:t>
            </a:r>
            <a:r>
              <a:rPr lang="zh-TW" altLang="en-US"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7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自然科學資優</a:t>
            </a:r>
            <a:r>
              <a:rPr lang="zh-TW" altLang="en-US"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7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英語資優</a:t>
            </a:r>
            <a:r>
              <a:rPr lang="zh-TW" altLang="en-US"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70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為回應</a:t>
            </a:r>
            <a:r>
              <a:rPr lang="en-US" altLang="zh-TW" sz="470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altLang="en-US" sz="470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年國民基本教育課程綱要注重探究與實作之精神，採</a:t>
            </a:r>
            <a:r>
              <a:rPr lang="zh-TW" altLang="en-US" sz="47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初選性向測驗</a:t>
            </a:r>
            <a:r>
              <a:rPr lang="zh-TW" altLang="en-US" sz="470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47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複選實作評量</a:t>
            </a:r>
            <a:r>
              <a:rPr lang="zh-TW" altLang="en-US" sz="4700"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兩階段方式辦理</a:t>
            </a:r>
            <a:r>
              <a:rPr lang="zh-TW" altLang="en-US" sz="47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000" dirty="0"/>
          </a:p>
          <a:p>
            <a:pPr>
              <a:lnSpc>
                <a:spcPct val="120000"/>
              </a:lnSpc>
              <a:spcBef>
                <a:spcPts val="1200"/>
              </a:spcBef>
              <a:buFont typeface="Wingdings" panose="05000000000000000000" pitchFamily="2" charset="2"/>
              <a:buChar char="l"/>
            </a:pPr>
            <a:endParaRPr lang="zh-TW" altLang="en-US" sz="3899"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13</a:t>
            </a:fld>
            <a:endParaRPr lang="zh-TW" altLang="en-US" noProof="0" dirty="0"/>
          </a:p>
        </p:txBody>
      </p:sp>
    </p:spTree>
    <p:extLst>
      <p:ext uri="{BB962C8B-B14F-4D97-AF65-F5344CB8AC3E}">
        <p14:creationId xmlns:p14="http://schemas.microsoft.com/office/powerpoint/2010/main" val="20830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10" y="0"/>
            <a:ext cx="10157354" cy="1397000"/>
          </a:xfrm>
        </p:spPr>
        <p:txBody>
          <a:bodyPr>
            <a:normAutofit/>
          </a:bodyPr>
          <a:lstStyle/>
          <a:p>
            <a:r>
              <a:rPr lang="zh-TW" altLang="en-US" sz="6600" b="1" dirty="0">
                <a:solidFill>
                  <a:schemeClr val="accent4">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申請資格</a:t>
            </a:r>
          </a:p>
        </p:txBody>
      </p:sp>
      <p:sp>
        <p:nvSpPr>
          <p:cNvPr id="3" name="內容版面配置區 2"/>
          <p:cNvSpPr>
            <a:spLocks noGrp="1"/>
          </p:cNvSpPr>
          <p:nvPr>
            <p:ph idx="1"/>
          </p:nvPr>
        </p:nvSpPr>
        <p:spPr>
          <a:xfrm>
            <a:off x="1112208" y="1340768"/>
            <a:ext cx="9795659" cy="4484276"/>
          </a:xfrm>
        </p:spPr>
        <p:txBody>
          <a:bodyPr>
            <a:noAutofit/>
          </a:bodyPr>
          <a:lstStyle/>
          <a:p>
            <a:pPr>
              <a:lnSpc>
                <a:spcPct val="100000"/>
              </a:lnSpc>
              <a:spcBef>
                <a:spcPts val="0"/>
              </a:spcBef>
            </a:pPr>
            <a:r>
              <a:rPr lang="zh-TW" altLang="en-US" sz="3600" b="1" dirty="0">
                <a:solidFill>
                  <a:srgbClr val="FF0000"/>
                </a:solidFill>
                <a:effectLst>
                  <a:outerShdw blurRad="38100" dist="38100" dir="2700000" algn="tl">
                    <a:srgbClr val="000000">
                      <a:alpha val="43137"/>
                    </a:srgbClr>
                  </a:outerShdw>
                </a:effectLst>
                <a:latin typeface="+mn-ea"/>
                <a:ea typeface="+mn-ea"/>
              </a:rPr>
              <a:t>就讀或戶籍</a:t>
            </a:r>
            <a:r>
              <a:rPr lang="zh-TW" altLang="en-US" sz="3600" dirty="0">
                <a:latin typeface="+mn-ea"/>
                <a:ea typeface="+mn-ea"/>
              </a:rPr>
              <a:t>設於桃園市之 </a:t>
            </a:r>
            <a:r>
              <a:rPr lang="en-US" altLang="zh-TW" sz="3600" dirty="0">
                <a:latin typeface="+mn-ea"/>
                <a:ea typeface="+mn-ea"/>
              </a:rPr>
              <a:t>110</a:t>
            </a:r>
            <a:r>
              <a:rPr lang="zh-TW" altLang="en-US" sz="3600" dirty="0">
                <a:latin typeface="+mn-ea"/>
                <a:ea typeface="+mn-ea"/>
              </a:rPr>
              <a:t>學年度公、私立國民小學六年級學生。</a:t>
            </a:r>
            <a:endParaRPr lang="en-US" altLang="zh-TW" sz="3600" dirty="0">
              <a:latin typeface="+mn-ea"/>
              <a:ea typeface="+mn-ea"/>
            </a:endParaRPr>
          </a:p>
          <a:p>
            <a:pPr marL="0" indent="0">
              <a:lnSpc>
                <a:spcPct val="100000"/>
              </a:lnSpc>
              <a:spcBef>
                <a:spcPts val="0"/>
              </a:spcBef>
              <a:buNone/>
            </a:pPr>
            <a:r>
              <a:rPr lang="en-US" altLang="zh-TW" sz="3600" u="sng" dirty="0">
                <a:solidFill>
                  <a:srgbClr val="FF0000"/>
                </a:solidFill>
                <a:latin typeface="+mn-ea"/>
                <a:ea typeface="+mn-ea"/>
              </a:rPr>
              <a:t>(</a:t>
            </a:r>
            <a:r>
              <a:rPr lang="zh-TW" altLang="en-US" sz="3600" u="sng" dirty="0">
                <a:solidFill>
                  <a:srgbClr val="FF0000"/>
                </a:solidFill>
                <a:latin typeface="+mn-ea"/>
                <a:ea typeface="+mn-ea"/>
              </a:rPr>
              <a:t>非桃園市國小畢業學生，戶籍設於桃園市，亦可報名</a:t>
            </a:r>
            <a:r>
              <a:rPr lang="en-US" altLang="zh-TW" sz="3600" u="sng" dirty="0">
                <a:solidFill>
                  <a:srgbClr val="FF0000"/>
                </a:solidFill>
                <a:latin typeface="+mn-ea"/>
                <a:ea typeface="+mn-ea"/>
              </a:rPr>
              <a:t>)</a:t>
            </a:r>
          </a:p>
          <a:p>
            <a:pPr>
              <a:lnSpc>
                <a:spcPct val="100000"/>
              </a:lnSpc>
              <a:spcBef>
                <a:spcPts val="0"/>
              </a:spcBef>
            </a:pPr>
            <a:r>
              <a:rPr lang="zh-TW" altLang="en-US" sz="3600" dirty="0">
                <a:latin typeface="+mn-ea"/>
                <a:ea typeface="+mn-ea"/>
              </a:rPr>
              <a:t>具學術性向資優特質，且於專長學科有優異表現者。</a:t>
            </a:r>
            <a:endParaRPr lang="en-US" altLang="zh-TW" sz="3600" dirty="0">
              <a:latin typeface="+mn-ea"/>
              <a:ea typeface="+mn-ea"/>
            </a:endParaRPr>
          </a:p>
          <a:p>
            <a:pPr>
              <a:lnSpc>
                <a:spcPct val="100000"/>
              </a:lnSpc>
              <a:spcBef>
                <a:spcPts val="0"/>
              </a:spcBef>
            </a:pPr>
            <a:r>
              <a:rPr lang="zh-TW" altLang="en-US" sz="3600" dirty="0">
                <a:latin typeface="+mn-ea"/>
                <a:ea typeface="+mn-ea"/>
              </a:rPr>
              <a:t>各類別資優鑑定可以同時報名。惟</a:t>
            </a:r>
            <a:r>
              <a:rPr lang="zh-TW" altLang="en-US" sz="3600" dirty="0">
                <a:solidFill>
                  <a:srgbClr val="FF0000"/>
                </a:solidFill>
                <a:latin typeface="+mn-ea"/>
                <a:ea typeface="+mn-ea"/>
              </a:rPr>
              <a:t>數理</a:t>
            </a:r>
            <a:r>
              <a:rPr lang="zh-TW" altLang="en-US" sz="3600" dirty="0">
                <a:latin typeface="+mn-ea"/>
                <a:ea typeface="+mn-ea"/>
              </a:rPr>
              <a:t>、</a:t>
            </a:r>
            <a:r>
              <a:rPr lang="zh-TW" altLang="en-US" sz="3600" dirty="0">
                <a:solidFill>
                  <a:srgbClr val="FF0000"/>
                </a:solidFill>
                <a:latin typeface="+mn-ea"/>
                <a:ea typeface="+mn-ea"/>
              </a:rPr>
              <a:t>自然科學</a:t>
            </a:r>
            <a:r>
              <a:rPr lang="zh-TW" altLang="en-US" sz="3600" dirty="0">
                <a:latin typeface="+mn-ea"/>
                <a:ea typeface="+mn-ea"/>
              </a:rPr>
              <a:t>資優鑑定因特質相近，</a:t>
            </a:r>
            <a:r>
              <a:rPr lang="zh-TW" altLang="en-US" sz="3600" dirty="0">
                <a:solidFill>
                  <a:srgbClr val="FF0000"/>
                </a:solidFill>
                <a:latin typeface="+mn-ea"/>
                <a:ea typeface="+mn-ea"/>
              </a:rPr>
              <a:t>僅可擇一報名</a:t>
            </a:r>
            <a:r>
              <a:rPr lang="zh-TW" altLang="en-US" sz="3600" dirty="0">
                <a:latin typeface="+mn-ea"/>
                <a:ea typeface="+mn-ea"/>
              </a:rPr>
              <a:t>，但</a:t>
            </a:r>
            <a:r>
              <a:rPr lang="zh-TW" altLang="en-US" sz="3600" u="sng" dirty="0">
                <a:effectLst>
                  <a:outerShdw blurRad="38100" dist="38100" dir="2700000" algn="tl">
                    <a:srgbClr val="000000">
                      <a:alpha val="43137"/>
                    </a:srgbClr>
                  </a:outerShdw>
                </a:effectLst>
                <a:latin typeface="+mn-ea"/>
                <a:ea typeface="+mn-ea"/>
              </a:rPr>
              <a:t>可同時報名英語資優鑑定</a:t>
            </a:r>
            <a:r>
              <a:rPr lang="zh-TW" altLang="en-US" sz="3600" dirty="0">
                <a:latin typeface="+mn-ea"/>
                <a:ea typeface="+mn-ea"/>
              </a:rPr>
              <a:t>。</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14</a:t>
            </a:fld>
            <a:endParaRPr lang="zh-TW" altLang="en-US" noProof="0" dirty="0"/>
          </a:p>
        </p:txBody>
      </p:sp>
    </p:spTree>
    <p:extLst>
      <p:ext uri="{BB962C8B-B14F-4D97-AF65-F5344CB8AC3E}">
        <p14:creationId xmlns:p14="http://schemas.microsoft.com/office/powerpoint/2010/main" val="9709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手繪多邊形 5"/>
          <p:cNvSpPr/>
          <p:nvPr/>
        </p:nvSpPr>
        <p:spPr>
          <a:xfrm>
            <a:off x="2061964" y="2052038"/>
            <a:ext cx="2721128" cy="1224658"/>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r" defTabSz="1244227">
              <a:lnSpc>
                <a:spcPct val="90000"/>
              </a:lnSpc>
              <a:spcBef>
                <a:spcPct val="0"/>
              </a:spcBef>
            </a:pPr>
            <a:r>
              <a:rPr lang="zh-TW" altLang="en-US" sz="3199" b="1" dirty="0">
                <a:latin typeface="微軟正黑體" panose="020B0604030504040204" pitchFamily="34" charset="-120"/>
                <a:ea typeface="微軟正黑體" panose="020B0604030504040204" pitchFamily="34" charset="-120"/>
              </a:rPr>
              <a:t> 管道一</a:t>
            </a:r>
            <a:r>
              <a:rPr lang="zh-TW" altLang="en-US" sz="3199" b="1" dirty="0">
                <a:latin typeface="新細明體" panose="02020500000000000000" pitchFamily="18" charset="-120"/>
                <a:ea typeface="新細明體" panose="02020500000000000000" pitchFamily="18" charset="-120"/>
              </a:rPr>
              <a:t>：</a:t>
            </a:r>
            <a:r>
              <a:rPr lang="zh-TW" altLang="en-US" sz="3199" b="1" dirty="0">
                <a:latin typeface="微軟正黑體" panose="020B0604030504040204" pitchFamily="34" charset="-120"/>
                <a:ea typeface="微軟正黑體" panose="020B0604030504040204" pitchFamily="34" charset="-120"/>
              </a:rPr>
              <a:t> </a:t>
            </a:r>
            <a:endParaRPr lang="en-US" altLang="zh-TW" sz="3199" b="1" dirty="0">
              <a:latin typeface="微軟正黑體" panose="020B0604030504040204" pitchFamily="34" charset="-120"/>
              <a:ea typeface="微軟正黑體" panose="020B0604030504040204" pitchFamily="34" charset="-120"/>
            </a:endParaRPr>
          </a:p>
          <a:p>
            <a:pPr algn="r" defTabSz="1244227">
              <a:lnSpc>
                <a:spcPct val="90000"/>
              </a:lnSpc>
              <a:spcBef>
                <a:spcPct val="0"/>
              </a:spcBef>
            </a:pPr>
            <a:r>
              <a:rPr lang="zh-TW" altLang="en-US" sz="3199" b="1" dirty="0">
                <a:latin typeface="微軟正黑體" panose="020B0604030504040204" pitchFamily="34" charset="-120"/>
                <a:ea typeface="微軟正黑體" panose="020B0604030504040204" pitchFamily="34" charset="-120"/>
              </a:rPr>
              <a:t>書面審查</a:t>
            </a:r>
          </a:p>
        </p:txBody>
      </p:sp>
      <p:sp>
        <p:nvSpPr>
          <p:cNvPr id="10" name="手繪多邊形 9"/>
          <p:cNvSpPr/>
          <p:nvPr/>
        </p:nvSpPr>
        <p:spPr>
          <a:xfrm>
            <a:off x="6614986" y="2052038"/>
            <a:ext cx="2992642" cy="827597"/>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chemeClr val="accent4"/>
          </a:solidFill>
          <a:ln>
            <a:solidFill>
              <a:schemeClr val="accent4"/>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1019175" indent="-1080000" algn="r" defTabSz="1619250">
              <a:spcBef>
                <a:spcPct val="0"/>
              </a:spcBef>
            </a:pPr>
            <a:r>
              <a:rPr lang="zh-TW" altLang="en-US" b="1" dirty="0">
                <a:latin typeface="微軟正黑體" panose="020B0604030504040204" pitchFamily="34" charset="-120"/>
                <a:ea typeface="微軟正黑體" panose="020B0604030504040204" pitchFamily="34" charset="-120"/>
              </a:rPr>
              <a:t>管道二</a:t>
            </a:r>
            <a:r>
              <a:rPr lang="zh-TW" altLang="en-US" b="1" dirty="0">
                <a:latin typeface="新細明體" panose="02020500000000000000" pitchFamily="18" charset="-120"/>
                <a:ea typeface="新細明體" panose="02020500000000000000" pitchFamily="18" charset="-120"/>
              </a:rPr>
              <a:t>：</a:t>
            </a:r>
            <a:endParaRPr lang="en-US" altLang="zh-TW" b="1" dirty="0">
              <a:latin typeface="新細明體" panose="02020500000000000000" pitchFamily="18" charset="-120"/>
              <a:ea typeface="新細明體" panose="02020500000000000000" pitchFamily="18" charset="-120"/>
            </a:endParaRPr>
          </a:p>
          <a:p>
            <a:pPr marL="1019175" indent="-1080000" algn="r" defTabSz="1619250">
              <a:spcBef>
                <a:spcPct val="0"/>
              </a:spcBef>
            </a:pPr>
            <a:r>
              <a:rPr lang="zh-TW" altLang="en-US" b="1" dirty="0">
                <a:latin typeface="微軟正黑體" panose="020B0604030504040204" pitchFamily="34" charset="-120"/>
                <a:ea typeface="微軟正黑體" panose="020B0604030504040204" pitchFamily="34" charset="-120"/>
              </a:rPr>
              <a:t>   初選性向測驗</a:t>
            </a:r>
          </a:p>
        </p:txBody>
      </p:sp>
      <p:grpSp>
        <p:nvGrpSpPr>
          <p:cNvPr id="9" name="群組 8"/>
          <p:cNvGrpSpPr/>
          <p:nvPr/>
        </p:nvGrpSpPr>
        <p:grpSpPr>
          <a:xfrm>
            <a:off x="3045140" y="3276179"/>
            <a:ext cx="814897" cy="2025029"/>
            <a:chOff x="1908188" y="4284290"/>
            <a:chExt cx="799517" cy="719812"/>
          </a:xfrm>
        </p:grpSpPr>
        <p:sp>
          <p:nvSpPr>
            <p:cNvPr id="13" name="手繪多邊形 12"/>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2" name="文字方塊 11"/>
            <p:cNvSpPr txBox="1"/>
            <p:nvPr/>
          </p:nvSpPr>
          <p:spPr>
            <a:xfrm>
              <a:off x="2025076" y="4468296"/>
              <a:ext cx="543417" cy="369132"/>
            </a:xfrm>
            <a:prstGeom prst="rect">
              <a:avLst/>
            </a:prstGeom>
            <a:noFill/>
          </p:spPr>
          <p:txBody>
            <a:bodyPr vert="eaVert" wrap="square" rtlCol="0">
              <a:spAutoFit/>
            </a:bodyPr>
            <a:lstStyle/>
            <a:p>
              <a:pPr algn="dist"/>
              <a:r>
                <a:rPr lang="zh-TW" altLang="en-US" sz="2399" b="1" dirty="0">
                  <a:solidFill>
                    <a:schemeClr val="accent6">
                      <a:lumMod val="75000"/>
                    </a:schemeClr>
                  </a:solidFill>
                  <a:latin typeface="微軟正黑體" panose="020B0604030504040204" pitchFamily="34" charset="-120"/>
                  <a:ea typeface="微軟正黑體" panose="020B0604030504040204" pitchFamily="34" charset="-120"/>
                </a:rPr>
                <a:t>通過</a:t>
              </a:r>
            </a:p>
          </p:txBody>
        </p:sp>
      </p:grpSp>
      <p:sp>
        <p:nvSpPr>
          <p:cNvPr id="15" name="手繪多邊形 14"/>
          <p:cNvSpPr/>
          <p:nvPr/>
        </p:nvSpPr>
        <p:spPr>
          <a:xfrm>
            <a:off x="1989956" y="755894"/>
            <a:ext cx="7617672" cy="667351"/>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ctr" defTabSz="1244227">
              <a:lnSpc>
                <a:spcPct val="90000"/>
              </a:lnSpc>
              <a:spcBef>
                <a:spcPct val="0"/>
              </a:spcBef>
              <a:spcAft>
                <a:spcPct val="35000"/>
              </a:spcAft>
            </a:pPr>
            <a:r>
              <a:rPr lang="zh-TW" altLang="en-US" sz="3600" b="1" dirty="0">
                <a:latin typeface="微軟正黑體" panose="020B0604030504040204" pitchFamily="34" charset="-120"/>
                <a:ea typeface="微軟正黑體" panose="020B0604030504040204" pitchFamily="34" charset="-120"/>
              </a:rPr>
              <a:t> 觀察及推薦</a:t>
            </a:r>
          </a:p>
        </p:txBody>
      </p:sp>
      <p:sp>
        <p:nvSpPr>
          <p:cNvPr id="18" name="手繪多邊形 17"/>
          <p:cNvSpPr/>
          <p:nvPr/>
        </p:nvSpPr>
        <p:spPr>
          <a:xfrm>
            <a:off x="3143423" y="1475974"/>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9" name="標題 1"/>
          <p:cNvSpPr txBox="1">
            <a:spLocks/>
          </p:cNvSpPr>
          <p:nvPr/>
        </p:nvSpPr>
        <p:spPr>
          <a:xfrm>
            <a:off x="276149" y="-171400"/>
            <a:ext cx="11722919" cy="970978"/>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400" b="1" dirty="0"/>
              <a:t>鑑定流程：</a:t>
            </a:r>
            <a:r>
              <a:rPr lang="zh-TW" altLang="en-US" b="1" dirty="0">
                <a:solidFill>
                  <a:schemeClr val="accent6">
                    <a:lumMod val="50000"/>
                  </a:schemeClr>
                </a:solidFill>
              </a:rPr>
              <a:t>管道一</a:t>
            </a:r>
            <a:r>
              <a:rPr lang="en-US" altLang="zh-TW" b="1" dirty="0">
                <a:solidFill>
                  <a:schemeClr val="accent6">
                    <a:lumMod val="50000"/>
                  </a:schemeClr>
                </a:solidFill>
              </a:rPr>
              <a:t>(</a:t>
            </a:r>
            <a:r>
              <a:rPr lang="zh-TW" altLang="en-US" b="1" dirty="0">
                <a:solidFill>
                  <a:schemeClr val="accent6">
                    <a:lumMod val="50000"/>
                  </a:schemeClr>
                </a:solidFill>
              </a:rPr>
              <a:t>書面審查</a:t>
            </a:r>
            <a:r>
              <a:rPr lang="en-US" altLang="zh-TW" b="1" dirty="0">
                <a:solidFill>
                  <a:schemeClr val="accent6">
                    <a:lumMod val="50000"/>
                  </a:schemeClr>
                </a:solidFill>
              </a:rPr>
              <a:t>)</a:t>
            </a:r>
            <a:r>
              <a:rPr lang="zh-TW" altLang="en-US" b="1" dirty="0">
                <a:solidFill>
                  <a:schemeClr val="accent6">
                    <a:lumMod val="50000"/>
                  </a:schemeClr>
                </a:solidFill>
              </a:rPr>
              <a:t>及管道二</a:t>
            </a:r>
            <a:r>
              <a:rPr lang="en-US" altLang="zh-TW" b="1" dirty="0">
                <a:solidFill>
                  <a:schemeClr val="accent6">
                    <a:lumMod val="50000"/>
                  </a:schemeClr>
                </a:solidFill>
              </a:rPr>
              <a:t>(</a:t>
            </a:r>
            <a:r>
              <a:rPr lang="zh-TW" altLang="en-US" b="1" dirty="0">
                <a:solidFill>
                  <a:schemeClr val="accent6">
                    <a:lumMod val="50000"/>
                  </a:schemeClr>
                </a:solidFill>
              </a:rPr>
              <a:t>測驗方式</a:t>
            </a:r>
            <a:r>
              <a:rPr lang="en-US" altLang="zh-TW" b="1" dirty="0">
                <a:solidFill>
                  <a:schemeClr val="accent6">
                    <a:lumMod val="50000"/>
                  </a:schemeClr>
                </a:solidFill>
              </a:rPr>
              <a:t>)</a:t>
            </a:r>
            <a:endParaRPr lang="zh-TW" altLang="en-US" b="1" dirty="0">
              <a:solidFill>
                <a:schemeClr val="accent6">
                  <a:lumMod val="50000"/>
                </a:schemeClr>
              </a:solidFill>
            </a:endParaRPr>
          </a:p>
        </p:txBody>
      </p:sp>
      <p:sp>
        <p:nvSpPr>
          <p:cNvPr id="23" name="手繪多邊形 22"/>
          <p:cNvSpPr/>
          <p:nvPr/>
        </p:nvSpPr>
        <p:spPr>
          <a:xfrm>
            <a:off x="6708276" y="3610611"/>
            <a:ext cx="2899352" cy="980789"/>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chemeClr val="accent4"/>
          </a:solidFill>
          <a:ln>
            <a:solidFill>
              <a:schemeClr val="accent4"/>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895081" indent="-895081" algn="r" defTabSz="1619250">
              <a:spcBef>
                <a:spcPct val="0"/>
              </a:spcBef>
            </a:pPr>
            <a:r>
              <a:rPr lang="zh-TW" altLang="en-US" b="1" dirty="0">
                <a:latin typeface="微軟正黑體" panose="020B0604030504040204" pitchFamily="34" charset="-120"/>
                <a:ea typeface="微軟正黑體" panose="020B0604030504040204" pitchFamily="34" charset="-120"/>
              </a:rPr>
              <a:t>管道二</a:t>
            </a:r>
            <a:r>
              <a:rPr lang="zh-TW" altLang="en-US" b="1" dirty="0">
                <a:latin typeface="新細明體" panose="02020500000000000000" pitchFamily="18" charset="-120"/>
                <a:ea typeface="新細明體" panose="02020500000000000000" pitchFamily="18" charset="-120"/>
              </a:rPr>
              <a:t>：</a:t>
            </a:r>
            <a:endParaRPr lang="en-US" altLang="zh-TW" b="1" dirty="0">
              <a:latin typeface="新細明體" panose="02020500000000000000" pitchFamily="18" charset="-120"/>
              <a:ea typeface="新細明體" panose="02020500000000000000" pitchFamily="18" charset="-120"/>
            </a:endParaRPr>
          </a:p>
          <a:p>
            <a:pPr marL="895081" indent="-895081" algn="ctr" defTabSz="1619250">
              <a:spcBef>
                <a:spcPct val="0"/>
              </a:spcBef>
            </a:pPr>
            <a:r>
              <a:rPr lang="zh-TW" altLang="en-US" b="1" dirty="0">
                <a:latin typeface="微軟正黑體" panose="020B0604030504040204" pitchFamily="34" charset="-120"/>
                <a:ea typeface="微軟正黑體" panose="020B0604030504040204" pitchFamily="34" charset="-120"/>
              </a:rPr>
              <a:t>  複選實作評量</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15</a:t>
            </a:fld>
            <a:endParaRPr lang="zh-TW" altLang="en-US" noProof="0" dirty="0"/>
          </a:p>
        </p:txBody>
      </p:sp>
      <p:grpSp>
        <p:nvGrpSpPr>
          <p:cNvPr id="3" name="群組 2"/>
          <p:cNvGrpSpPr/>
          <p:nvPr/>
        </p:nvGrpSpPr>
        <p:grpSpPr>
          <a:xfrm>
            <a:off x="4972461" y="2196054"/>
            <a:ext cx="1435530" cy="791793"/>
            <a:chOff x="3940283" y="2864789"/>
            <a:chExt cx="1435530" cy="791793"/>
          </a:xfrm>
        </p:grpSpPr>
        <p:sp>
          <p:nvSpPr>
            <p:cNvPr id="20" name="手繪多邊形 19"/>
            <p:cNvSpPr/>
            <p:nvPr/>
          </p:nvSpPr>
          <p:spPr>
            <a:xfrm rot="16200000">
              <a:off x="4262151" y="2542921"/>
              <a:ext cx="791793" cy="1435530"/>
            </a:xfrm>
            <a:custGeom>
              <a:avLst/>
              <a:gdLst>
                <a:gd name="connsiteX0" fmla="*/ 0 w 781524"/>
                <a:gd name="connsiteY0" fmla="*/ 491917 h 843603"/>
                <a:gd name="connsiteX1" fmla="*/ 175843 w 781524"/>
                <a:gd name="connsiteY1" fmla="*/ 491917 h 843603"/>
                <a:gd name="connsiteX2" fmla="*/ 175843 w 781524"/>
                <a:gd name="connsiteY2" fmla="*/ 0 h 843603"/>
                <a:gd name="connsiteX3" fmla="*/ 605681 w 781524"/>
                <a:gd name="connsiteY3" fmla="*/ 0 h 843603"/>
                <a:gd name="connsiteX4" fmla="*/ 605681 w 781524"/>
                <a:gd name="connsiteY4" fmla="*/ 491917 h 843603"/>
                <a:gd name="connsiteX5" fmla="*/ 781524 w 781524"/>
                <a:gd name="connsiteY5" fmla="*/ 491917 h 843603"/>
                <a:gd name="connsiteX6" fmla="*/ 390762 w 781524"/>
                <a:gd name="connsiteY6" fmla="*/ 843603 h 843603"/>
                <a:gd name="connsiteX7" fmla="*/ 0 w 781524"/>
                <a:gd name="connsiteY7" fmla="*/ 491917 h 8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24" h="843603">
                  <a:moveTo>
                    <a:pt x="0" y="491917"/>
                  </a:moveTo>
                  <a:lnTo>
                    <a:pt x="175843" y="491917"/>
                  </a:lnTo>
                  <a:lnTo>
                    <a:pt x="175843" y="0"/>
                  </a:lnTo>
                  <a:lnTo>
                    <a:pt x="605681" y="0"/>
                  </a:lnTo>
                  <a:lnTo>
                    <a:pt x="605681" y="491917"/>
                  </a:lnTo>
                  <a:lnTo>
                    <a:pt x="781524" y="491917"/>
                  </a:lnTo>
                  <a:lnTo>
                    <a:pt x="390762" y="843603"/>
                  </a:lnTo>
                  <a:lnTo>
                    <a:pt x="0" y="491917"/>
                  </a:lnTo>
                  <a:close/>
                </a:path>
              </a:pathLst>
            </a:custGeom>
            <a:solidFill>
              <a:schemeClr val="accent2">
                <a:lumMod val="60000"/>
                <a:lumOff val="40000"/>
                <a:alpha val="90000"/>
              </a:schemeClr>
            </a:solidFill>
          </p:spPr>
          <p:style>
            <a:lnRef idx="2">
              <a:schemeClr val="accent4">
                <a:tint val="40000"/>
                <a:alpha val="90000"/>
                <a:hueOff val="-432218"/>
                <a:satOff val="13750"/>
                <a:lumOff val="1568"/>
                <a:alphaOff val="0"/>
              </a:schemeClr>
            </a:lnRef>
            <a:fillRef idx="1">
              <a:schemeClr val="accent4">
                <a:tint val="40000"/>
                <a:alpha val="90000"/>
                <a:hueOff val="-432218"/>
                <a:satOff val="13750"/>
                <a:lumOff val="1568"/>
                <a:alphaOff val="0"/>
              </a:schemeClr>
            </a:fillRef>
            <a:effectRef idx="0">
              <a:schemeClr val="accent4">
                <a:tint val="40000"/>
                <a:alpha val="90000"/>
                <a:hueOff val="-432218"/>
                <a:satOff val="13750"/>
                <a:lumOff val="1568"/>
                <a:alphaOff val="0"/>
              </a:schemeClr>
            </a:effectRef>
            <a:fontRef idx="minor">
              <a:schemeClr val="dk1">
                <a:hueOff val="0"/>
                <a:satOff val="0"/>
                <a:lumOff val="0"/>
                <a:alphaOff val="0"/>
              </a:schemeClr>
            </a:fontRef>
          </p:style>
          <p:txBody>
            <a:bodyPr spcFirstLastPara="0" vert="horz" wrap="square" lIns="211347" tIns="35550" rIns="211348" bIns="228927"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7" name="文字方塊 26"/>
            <p:cNvSpPr txBox="1"/>
            <p:nvPr/>
          </p:nvSpPr>
          <p:spPr>
            <a:xfrm>
              <a:off x="3945621" y="3060126"/>
              <a:ext cx="1202710" cy="461545"/>
            </a:xfrm>
            <a:prstGeom prst="rect">
              <a:avLst/>
            </a:prstGeom>
            <a:noFill/>
          </p:spPr>
          <p:txBody>
            <a:bodyPr wrap="square" rtlCol="0">
              <a:spAutoFit/>
            </a:bodyPr>
            <a:lstStyle/>
            <a:p>
              <a:r>
                <a:rPr lang="zh-TW" altLang="en-US" sz="2399" b="1" dirty="0">
                  <a:solidFill>
                    <a:srgbClr val="FF0000"/>
                  </a:solidFill>
                  <a:latin typeface="微軟正黑體" panose="020B0604030504040204" pitchFamily="34" charset="-120"/>
                  <a:ea typeface="微軟正黑體" panose="020B0604030504040204" pitchFamily="34" charset="-120"/>
                </a:rPr>
                <a:t>未通過</a:t>
              </a:r>
            </a:p>
          </p:txBody>
        </p:sp>
      </p:grpSp>
      <p:sp>
        <p:nvSpPr>
          <p:cNvPr id="11" name="上彎箭號 10"/>
          <p:cNvSpPr/>
          <p:nvPr/>
        </p:nvSpPr>
        <p:spPr>
          <a:xfrm rot="5400000">
            <a:off x="4769388" y="2815772"/>
            <a:ext cx="1224660" cy="2145468"/>
          </a:xfrm>
          <a:prstGeom prst="bentUp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文字方塊 29"/>
          <p:cNvSpPr txBox="1"/>
          <p:nvPr/>
        </p:nvSpPr>
        <p:spPr>
          <a:xfrm>
            <a:off x="4419748" y="3965386"/>
            <a:ext cx="1717860" cy="461665"/>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進一步評估</a:t>
            </a:r>
          </a:p>
        </p:txBody>
      </p:sp>
      <p:grpSp>
        <p:nvGrpSpPr>
          <p:cNvPr id="33" name="群組 32"/>
          <p:cNvGrpSpPr/>
          <p:nvPr/>
        </p:nvGrpSpPr>
        <p:grpSpPr>
          <a:xfrm>
            <a:off x="7645844" y="2924947"/>
            <a:ext cx="881664" cy="755060"/>
            <a:chOff x="1908188" y="4284290"/>
            <a:chExt cx="799517" cy="797166"/>
          </a:xfrm>
        </p:grpSpPr>
        <p:sp>
          <p:nvSpPr>
            <p:cNvPr id="34" name="手繪多邊形 33"/>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35" name="文字方塊 34"/>
            <p:cNvSpPr txBox="1"/>
            <p:nvPr/>
          </p:nvSpPr>
          <p:spPr>
            <a:xfrm>
              <a:off x="1969747" y="4304544"/>
              <a:ext cx="553870" cy="776912"/>
            </a:xfrm>
            <a:prstGeom prst="rect">
              <a:avLst/>
            </a:prstGeom>
            <a:noFill/>
          </p:spPr>
          <p:txBody>
            <a:bodyPr vert="eaVert" wrap="square" rtlCol="0">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通過</a:t>
              </a:r>
            </a:p>
          </p:txBody>
        </p:sp>
      </p:grpSp>
      <p:grpSp>
        <p:nvGrpSpPr>
          <p:cNvPr id="36" name="群組 35"/>
          <p:cNvGrpSpPr/>
          <p:nvPr/>
        </p:nvGrpSpPr>
        <p:grpSpPr>
          <a:xfrm>
            <a:off x="7645844" y="4653139"/>
            <a:ext cx="968848" cy="721106"/>
            <a:chOff x="1908188" y="4284290"/>
            <a:chExt cx="799517" cy="778249"/>
          </a:xfrm>
        </p:grpSpPr>
        <p:sp>
          <p:nvSpPr>
            <p:cNvPr id="37" name="手繪多邊形 36"/>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38" name="文字方塊 37"/>
            <p:cNvSpPr txBox="1"/>
            <p:nvPr/>
          </p:nvSpPr>
          <p:spPr>
            <a:xfrm>
              <a:off x="1939287" y="4285627"/>
              <a:ext cx="553870" cy="776912"/>
            </a:xfrm>
            <a:prstGeom prst="rect">
              <a:avLst/>
            </a:prstGeom>
            <a:noFill/>
          </p:spPr>
          <p:txBody>
            <a:bodyPr vert="eaVert" wrap="square" rtlCol="0">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通過</a:t>
              </a:r>
            </a:p>
          </p:txBody>
        </p:sp>
      </p:grpSp>
      <p:sp>
        <p:nvSpPr>
          <p:cNvPr id="39" name="手繪多邊形 38"/>
          <p:cNvSpPr/>
          <p:nvPr/>
        </p:nvSpPr>
        <p:spPr>
          <a:xfrm>
            <a:off x="7713728" y="1488230"/>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5" name="Text Box 8"/>
          <p:cNvSpPr txBox="1">
            <a:spLocks noChangeArrowheads="1"/>
          </p:cNvSpPr>
          <p:nvPr/>
        </p:nvSpPr>
        <p:spPr bwMode="auto">
          <a:xfrm>
            <a:off x="405780" y="5301208"/>
            <a:ext cx="11377264" cy="1440160"/>
          </a:xfrm>
          <a:prstGeom prst="rect">
            <a:avLst/>
          </a:prstGeom>
          <a:solidFill>
            <a:schemeClr val="tx1"/>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n-US" altLang="zh-TW" sz="1800" b="1" dirty="0">
                <a:solidFill>
                  <a:srgbClr val="FFFF00"/>
                </a:solidFill>
                <a:effectLst>
                  <a:outerShdw blurRad="38100" dist="38100" dir="2700000" algn="tl">
                    <a:srgbClr val="000000">
                      <a:alpha val="43137"/>
                    </a:srgbClr>
                  </a:outerShdw>
                </a:effectLst>
                <a:latin typeface="+mj-ea"/>
                <a:ea typeface="+mj-ea"/>
                <a:cs typeface="新細明體" pitchFamily="18" charset="-120"/>
              </a:rPr>
              <a:t>111</a:t>
            </a:r>
            <a:r>
              <a:rPr lang="zh-TW" altLang="en-US" sz="1800" b="1" dirty="0">
                <a:solidFill>
                  <a:srgbClr val="FFFF00"/>
                </a:solidFill>
                <a:effectLst>
                  <a:outerShdw blurRad="38100" dist="38100" dir="2700000" algn="tl">
                    <a:srgbClr val="000000">
                      <a:alpha val="43137"/>
                    </a:srgbClr>
                  </a:outerShdw>
                </a:effectLst>
                <a:latin typeface="+mj-ea"/>
                <a:ea typeface="+mj-ea"/>
                <a:cs typeface="新細明體" pitchFamily="18" charset="-120"/>
              </a:rPr>
              <a:t>年</a:t>
            </a:r>
            <a:r>
              <a:rPr lang="en-US" altLang="zh-TW" sz="1800" b="1" dirty="0">
                <a:solidFill>
                  <a:srgbClr val="FFFF00"/>
                </a:solidFill>
                <a:effectLst>
                  <a:outerShdw blurRad="38100" dist="38100" dir="2700000" algn="tl">
                    <a:srgbClr val="000000">
                      <a:alpha val="43137"/>
                    </a:srgbClr>
                  </a:outerShdw>
                </a:effectLst>
                <a:latin typeface="+mj-ea"/>
                <a:ea typeface="+mj-ea"/>
                <a:cs typeface="新細明體" pitchFamily="18" charset="-120"/>
              </a:rPr>
              <a:t>5</a:t>
            </a:r>
            <a:r>
              <a:rPr lang="zh-TW" altLang="en-US" sz="1800" b="1" dirty="0">
                <a:solidFill>
                  <a:srgbClr val="FFFF00"/>
                </a:solidFill>
                <a:effectLst>
                  <a:outerShdw blurRad="38100" dist="38100" dir="2700000" algn="tl">
                    <a:srgbClr val="000000">
                      <a:alpha val="43137"/>
                    </a:srgbClr>
                  </a:outerShdw>
                </a:effectLst>
                <a:latin typeface="+mj-ea"/>
                <a:ea typeface="+mj-ea"/>
                <a:cs typeface="新細明體" pitchFamily="18" charset="-120"/>
              </a:rPr>
              <a:t>月</a:t>
            </a:r>
            <a:r>
              <a:rPr lang="en-US" altLang="zh-TW" sz="1800" b="1" dirty="0">
                <a:solidFill>
                  <a:srgbClr val="FFFF00"/>
                </a:solidFill>
                <a:effectLst>
                  <a:outerShdw blurRad="38100" dist="38100" dir="2700000" algn="tl">
                    <a:srgbClr val="000000">
                      <a:alpha val="43137"/>
                    </a:srgbClr>
                  </a:outerShdw>
                </a:effectLst>
                <a:latin typeface="+mj-ea"/>
                <a:ea typeface="+mj-ea"/>
                <a:cs typeface="新細明體" pitchFamily="18" charset="-120"/>
              </a:rPr>
              <a:t>18</a:t>
            </a:r>
            <a:r>
              <a:rPr lang="zh-TW" altLang="en-US" sz="1800" b="1" dirty="0">
                <a:solidFill>
                  <a:srgbClr val="FFFF00"/>
                </a:solidFill>
                <a:effectLst>
                  <a:outerShdw blurRad="38100" dist="38100" dir="2700000" algn="tl">
                    <a:srgbClr val="000000">
                      <a:alpha val="43137"/>
                    </a:srgbClr>
                  </a:outerShdw>
                </a:effectLst>
                <a:latin typeface="+mj-ea"/>
                <a:ea typeface="+mj-ea"/>
                <a:cs typeface="新細明體" pitchFamily="18" charset="-120"/>
              </a:rPr>
              <a:t>日（三）</a:t>
            </a:r>
            <a:r>
              <a:rPr lang="zh-TW" altLang="en-US" sz="1800" dirty="0">
                <a:solidFill>
                  <a:schemeClr val="bg1"/>
                </a:solidFill>
                <a:latin typeface="+mj-ea"/>
                <a:ea typeface="+mj-ea"/>
                <a:cs typeface="新細明體" pitchFamily="18" charset="-120"/>
              </a:rPr>
              <a:t>公布通過鑑定名單</a:t>
            </a:r>
            <a:endParaRPr lang="en-US" altLang="zh-TW" sz="1800" dirty="0">
              <a:solidFill>
                <a:schemeClr val="bg1"/>
              </a:solidFill>
              <a:latin typeface="+mj-ea"/>
              <a:ea typeface="+mj-ea"/>
              <a:cs typeface="新細明體" pitchFamily="18" charset="-120"/>
            </a:endParaRPr>
          </a:p>
          <a:p>
            <a:pPr eaLnBrk="1" hangingPunct="1">
              <a:defRPr/>
            </a:pPr>
            <a:r>
              <a:rPr lang="zh-TW" altLang="en-US" sz="1800" dirty="0">
                <a:solidFill>
                  <a:schemeClr val="bg1"/>
                </a:solidFill>
                <a:latin typeface="+mj-ea"/>
                <a:ea typeface="+mj-ea"/>
                <a:cs typeface="新細明體" pitchFamily="18" charset="-120"/>
              </a:rPr>
              <a:t>通過鑑定學生於本市公立國民中學普通班就讀者，於</a:t>
            </a:r>
            <a:r>
              <a:rPr lang="en-US" altLang="zh-TW" sz="1800" b="1" dirty="0">
                <a:solidFill>
                  <a:srgbClr val="FFFF00"/>
                </a:solidFill>
                <a:effectLst>
                  <a:outerShdw blurRad="38100" dist="38100" dir="2700000" algn="tl">
                    <a:srgbClr val="000000">
                      <a:alpha val="43137"/>
                    </a:srgbClr>
                  </a:outerShdw>
                </a:effectLst>
                <a:latin typeface="+mj-ea"/>
                <a:cs typeface="新細明體" pitchFamily="18" charset="-120"/>
              </a:rPr>
              <a:t>111</a:t>
            </a:r>
            <a:r>
              <a:rPr lang="zh-TW" altLang="en-US" sz="1800" b="1" dirty="0">
                <a:solidFill>
                  <a:srgbClr val="FFFF00"/>
                </a:solidFill>
                <a:effectLst>
                  <a:outerShdw blurRad="38100" dist="38100" dir="2700000" algn="tl">
                    <a:srgbClr val="000000">
                      <a:alpha val="43137"/>
                    </a:srgbClr>
                  </a:outerShdw>
                </a:effectLst>
                <a:latin typeface="+mj-ea"/>
                <a:cs typeface="新細明體" pitchFamily="18" charset="-120"/>
              </a:rPr>
              <a:t>年</a:t>
            </a:r>
            <a:r>
              <a:rPr lang="en-US" altLang="zh-TW" sz="1800" b="1" dirty="0">
                <a:solidFill>
                  <a:srgbClr val="FFFF00"/>
                </a:solidFill>
                <a:effectLst>
                  <a:outerShdw blurRad="38100" dist="38100" dir="2700000" algn="tl">
                    <a:srgbClr val="000000">
                      <a:alpha val="43137"/>
                    </a:srgbClr>
                  </a:outerShdw>
                </a:effectLst>
                <a:latin typeface="+mj-ea"/>
                <a:cs typeface="新細明體" pitchFamily="18" charset="-120"/>
              </a:rPr>
              <a:t>6</a:t>
            </a:r>
            <a:r>
              <a:rPr lang="zh-TW" altLang="en-US" sz="1800" b="1" dirty="0">
                <a:solidFill>
                  <a:srgbClr val="FFFF00"/>
                </a:solidFill>
                <a:effectLst>
                  <a:outerShdw blurRad="38100" dist="38100" dir="2700000" algn="tl">
                    <a:srgbClr val="000000">
                      <a:alpha val="43137"/>
                    </a:srgbClr>
                  </a:outerShdw>
                </a:effectLst>
                <a:latin typeface="+mj-ea"/>
                <a:cs typeface="新細明體" pitchFamily="18" charset="-120"/>
              </a:rPr>
              <a:t>月</a:t>
            </a:r>
            <a:r>
              <a:rPr lang="en-US" altLang="zh-TW" sz="1800" b="1" dirty="0">
                <a:solidFill>
                  <a:srgbClr val="FFFF00"/>
                </a:solidFill>
                <a:effectLst>
                  <a:outerShdw blurRad="38100" dist="38100" dir="2700000" algn="tl">
                    <a:srgbClr val="000000">
                      <a:alpha val="43137"/>
                    </a:srgbClr>
                  </a:outerShdw>
                </a:effectLst>
                <a:latin typeface="+mj-ea"/>
                <a:cs typeface="新細明體" pitchFamily="18" charset="-120"/>
              </a:rPr>
              <a:t>20</a:t>
            </a:r>
            <a:r>
              <a:rPr lang="zh-TW" altLang="en-US" sz="1800" b="1" dirty="0">
                <a:solidFill>
                  <a:srgbClr val="FFFF00"/>
                </a:solidFill>
                <a:effectLst>
                  <a:outerShdw blurRad="38100" dist="38100" dir="2700000" algn="tl">
                    <a:srgbClr val="000000">
                      <a:alpha val="43137"/>
                    </a:srgbClr>
                  </a:outerShdw>
                </a:effectLst>
                <a:latin typeface="+mj-ea"/>
                <a:cs typeface="新細明體" pitchFamily="18" charset="-120"/>
              </a:rPr>
              <a:t>日</a:t>
            </a:r>
            <a:r>
              <a:rPr lang="en-US" altLang="zh-TW" sz="1800" b="1" dirty="0">
                <a:solidFill>
                  <a:srgbClr val="FFFF00"/>
                </a:solidFill>
                <a:effectLst>
                  <a:outerShdw blurRad="38100" dist="38100" dir="2700000" algn="tl">
                    <a:srgbClr val="000000">
                      <a:alpha val="43137"/>
                    </a:srgbClr>
                  </a:outerShdw>
                </a:effectLst>
                <a:latin typeface="+mj-ea"/>
                <a:cs typeface="新細明體" pitchFamily="18" charset="-120"/>
              </a:rPr>
              <a:t>(</a:t>
            </a:r>
            <a:r>
              <a:rPr lang="zh-TW" altLang="en-US" sz="1800" b="1" dirty="0">
                <a:solidFill>
                  <a:srgbClr val="FFFF00"/>
                </a:solidFill>
                <a:effectLst>
                  <a:outerShdw blurRad="38100" dist="38100" dir="2700000" algn="tl">
                    <a:srgbClr val="000000">
                      <a:alpha val="43137"/>
                    </a:srgbClr>
                  </a:outerShdw>
                </a:effectLst>
                <a:latin typeface="+mj-ea"/>
                <a:cs typeface="新細明體" pitchFamily="18" charset="-120"/>
              </a:rPr>
              <a:t>一</a:t>
            </a:r>
            <a:r>
              <a:rPr lang="en-US" altLang="zh-TW" sz="1800" b="1" dirty="0">
                <a:solidFill>
                  <a:srgbClr val="FFFF00"/>
                </a:solidFill>
                <a:effectLst>
                  <a:outerShdw blurRad="38100" dist="38100" dir="2700000" algn="tl">
                    <a:srgbClr val="000000">
                      <a:alpha val="43137"/>
                    </a:srgbClr>
                  </a:outerShdw>
                </a:effectLst>
                <a:latin typeface="+mj-ea"/>
                <a:cs typeface="新細明體" pitchFamily="18" charset="-120"/>
              </a:rPr>
              <a:t>)</a:t>
            </a:r>
            <a:r>
              <a:rPr lang="zh-TW" altLang="en-US" sz="1800" dirty="0">
                <a:solidFill>
                  <a:schemeClr val="bg1"/>
                </a:solidFill>
                <a:latin typeface="+mj-ea"/>
                <a:cs typeface="新細明體" pitchFamily="18" charset="-120"/>
              </a:rPr>
              <a:t>前</a:t>
            </a:r>
            <a:r>
              <a:rPr lang="zh-TW" altLang="en-US" sz="1800" dirty="0">
                <a:solidFill>
                  <a:schemeClr val="bg1"/>
                </a:solidFill>
                <a:latin typeface="+mj-ea"/>
                <a:ea typeface="+mj-ea"/>
                <a:cs typeface="新細明體" pitchFamily="18" charset="-120"/>
              </a:rPr>
              <a:t>繳驗鑑定結果通知單正本予就讀國中，由學校依既有之資源給予該資優類別</a:t>
            </a:r>
            <a:r>
              <a:rPr lang="en-US" altLang="zh-TW" sz="1800" dirty="0">
                <a:solidFill>
                  <a:schemeClr val="bg1"/>
                </a:solidFill>
                <a:latin typeface="+mj-ea"/>
                <a:ea typeface="+mj-ea"/>
                <a:cs typeface="新細明體" pitchFamily="18" charset="-120"/>
              </a:rPr>
              <a:t>(</a:t>
            </a:r>
            <a:r>
              <a:rPr lang="zh-TW" altLang="en-US" sz="1800" dirty="0">
                <a:solidFill>
                  <a:schemeClr val="bg1"/>
                </a:solidFill>
                <a:latin typeface="+mj-ea"/>
                <a:ea typeface="+mj-ea"/>
                <a:cs typeface="新細明體" pitchFamily="18" charset="-120"/>
              </a:rPr>
              <a:t>數理或英語或自然科學</a:t>
            </a:r>
            <a:r>
              <a:rPr lang="en-US" altLang="zh-TW" sz="1800" dirty="0">
                <a:solidFill>
                  <a:schemeClr val="bg1"/>
                </a:solidFill>
                <a:latin typeface="+mj-ea"/>
                <a:ea typeface="+mj-ea"/>
                <a:cs typeface="新細明體" pitchFamily="18" charset="-120"/>
              </a:rPr>
              <a:t>)</a:t>
            </a:r>
            <a:r>
              <a:rPr lang="zh-TW" altLang="en-US" sz="1800" dirty="0">
                <a:solidFill>
                  <a:schemeClr val="bg1"/>
                </a:solidFill>
                <a:latin typeface="+mj-ea"/>
                <a:ea typeface="+mj-ea"/>
                <a:cs typeface="新細明體" pitchFamily="18" charset="-120"/>
              </a:rPr>
              <a:t> 資優資源班或資優教育方案等之特殊教育服務。通過自然科學資優鑑定之學生，倘未就讀會稽國中自然科學資優資源班，得由就讀學校依既有數理資優資源班或資優教育方案提供自然科學課程服務。</a:t>
            </a:r>
          </a:p>
        </p:txBody>
      </p:sp>
    </p:spTree>
    <p:extLst>
      <p:ext uri="{BB962C8B-B14F-4D97-AF65-F5344CB8AC3E}">
        <p14:creationId xmlns:p14="http://schemas.microsoft.com/office/powerpoint/2010/main" val="25537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2228177492"/>
              </p:ext>
            </p:extLst>
          </p:nvPr>
        </p:nvGraphicFramePr>
        <p:xfrm>
          <a:off x="264918" y="550992"/>
          <a:ext cx="11658988" cy="6307008"/>
        </p:xfrm>
        <a:graphic>
          <a:graphicData uri="http://schemas.openxmlformats.org/drawingml/2006/table">
            <a:tbl>
              <a:tblPr firstRow="1" bandRow="1">
                <a:tableStyleId>{21E4AEA4-8DFA-4A89-87EB-49C32662AFE0}</a:tableStyleId>
              </a:tblPr>
              <a:tblGrid>
                <a:gridCol w="191794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7580801">
                  <a:extLst>
                    <a:ext uri="{9D8B030D-6E8A-4147-A177-3AD203B41FA5}">
                      <a16:colId xmlns:a16="http://schemas.microsoft.com/office/drawing/2014/main" val="20002"/>
                    </a:ext>
                  </a:extLst>
                </a:gridCol>
              </a:tblGrid>
              <a:tr h="487238">
                <a:tc>
                  <a:txBody>
                    <a:bodyPr/>
                    <a:lstStyle/>
                    <a:p>
                      <a:pPr algn="ctr"/>
                      <a:r>
                        <a:rPr lang="zh-TW" altLang="en-US" sz="20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0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0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357613">
                <a:tc>
                  <a:txBody>
                    <a:bodyPr/>
                    <a:lstStyle/>
                    <a:p>
                      <a:pPr algn="ctr"/>
                      <a:r>
                        <a:rPr lang="zh-TW" altLang="en-US" sz="1600" kern="1200" dirty="0">
                          <a:solidFill>
                            <a:schemeClr val="accent4">
                              <a:lumMod val="50000"/>
                            </a:schemeClr>
                          </a:solidFill>
                          <a:latin typeface="+mn-ea"/>
                          <a:ea typeface="+mn-ea"/>
                          <a:cs typeface="+mn-cs"/>
                        </a:rPr>
                        <a:t>簡章公告</a:t>
                      </a:r>
                    </a:p>
                  </a:txBody>
                  <a:tcPr marL="68580" marR="68580" marT="34290" marB="34290" anchor="ctr"/>
                </a:tc>
                <a:tc>
                  <a:txBody>
                    <a:bodyPr/>
                    <a:lstStyle/>
                    <a:p>
                      <a:pPr algn="ctr"/>
                      <a:r>
                        <a:rPr lang="en-US" altLang="zh-TW" sz="1600" b="0" dirty="0">
                          <a:solidFill>
                            <a:schemeClr val="accent4">
                              <a:lumMod val="50000"/>
                            </a:schemeClr>
                          </a:solidFill>
                          <a:latin typeface="微軟正黑體" panose="020B0604030504040204" pitchFamily="34" charset="-120"/>
                          <a:ea typeface="微軟正黑體" panose="020B0604030504040204" pitchFamily="34" charset="-120"/>
                        </a:rPr>
                        <a:t>111/1</a:t>
                      </a:r>
                      <a:endParaRPr lang="zh-TW" altLang="en-US" sz="1600" b="0"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just"/>
                      <a:r>
                        <a:rPr lang="zh-TW" altLang="en-US" sz="1500" dirty="0">
                          <a:solidFill>
                            <a:schemeClr val="accent4">
                              <a:lumMod val="50000"/>
                            </a:schemeClr>
                          </a:solidFill>
                          <a:latin typeface="微軟正黑體" panose="020B0604030504040204" pitchFamily="34" charset="-120"/>
                          <a:ea typeface="微軟正黑體" panose="020B0604030504040204" pitchFamily="34" charset="-120"/>
                        </a:rPr>
                        <a:t>公告於本市教育局、本市資賦優異學生鑑定報名系統、資優中心及各國中小學校網站</a:t>
                      </a:r>
                    </a:p>
                  </a:txBody>
                  <a:tcPr marL="68580" marR="68580" marT="34290" marB="34290" anchor="ctr"/>
                </a:tc>
                <a:extLst>
                  <a:ext uri="{0D108BD9-81ED-4DB2-BD59-A6C34878D82A}">
                    <a16:rowId xmlns:a16="http://schemas.microsoft.com/office/drawing/2014/main" val="10001"/>
                  </a:ext>
                </a:extLst>
              </a:tr>
              <a:tr h="45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200" dirty="0">
                          <a:solidFill>
                            <a:schemeClr val="accent4">
                              <a:lumMod val="50000"/>
                            </a:schemeClr>
                          </a:solidFill>
                          <a:latin typeface="+mn-ea"/>
                          <a:ea typeface="+mn-ea"/>
                          <a:cs typeface="+mn-cs"/>
                        </a:rPr>
                        <a:t>家長說明會</a:t>
                      </a:r>
                    </a:p>
                  </a:txBody>
                  <a:tcPr marL="68580" marR="68580" marT="34290" marB="34290" anchor="ctr">
                    <a:solidFill>
                      <a:schemeClr val="accent2">
                        <a:lumMod val="40000"/>
                        <a:lumOff val="60000"/>
                      </a:schemeClr>
                    </a:solidFill>
                  </a:tcPr>
                </a:tc>
                <a:tc>
                  <a:txBody>
                    <a:bodyPr/>
                    <a:lstStyle/>
                    <a:p>
                      <a:pPr algn="ctr"/>
                      <a:r>
                        <a:rPr lang="zh-TW" altLang="en-US" sz="1600" b="0" dirty="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600" b="0" dirty="0">
                          <a:solidFill>
                            <a:schemeClr val="accent4">
                              <a:lumMod val="50000"/>
                            </a:schemeClr>
                          </a:solidFill>
                          <a:latin typeface="微軟正黑體" panose="020B0604030504040204" pitchFamily="34" charset="-120"/>
                          <a:ea typeface="微軟正黑體" panose="020B0604030504040204" pitchFamily="34" charset="-120"/>
                        </a:rPr>
                        <a:t>1/11(</a:t>
                      </a:r>
                      <a:r>
                        <a:rPr lang="zh-TW" altLang="en-US" sz="1600" b="0" dirty="0">
                          <a:solidFill>
                            <a:schemeClr val="accent4">
                              <a:lumMod val="50000"/>
                            </a:schemeClr>
                          </a:solidFill>
                          <a:latin typeface="微軟正黑體" panose="020B0604030504040204" pitchFamily="34" charset="-120"/>
                          <a:ea typeface="微軟正黑體" panose="020B0604030504040204" pitchFamily="34" charset="-120"/>
                        </a:rPr>
                        <a:t>二</a:t>
                      </a:r>
                      <a:r>
                        <a:rPr lang="en-US" altLang="zh-TW" sz="1600" b="0" dirty="0">
                          <a:solidFill>
                            <a:schemeClr val="accent4">
                              <a:lumMod val="50000"/>
                            </a:schemeClr>
                          </a:solidFill>
                          <a:latin typeface="微軟正黑體" panose="020B0604030504040204" pitchFamily="34" charset="-120"/>
                          <a:ea typeface="微軟正黑體" panose="020B0604030504040204" pitchFamily="34" charset="-120"/>
                        </a:rPr>
                        <a:t>)~1/17(</a:t>
                      </a:r>
                      <a:r>
                        <a:rPr lang="zh-TW" altLang="en-US" sz="1600" b="0" dirty="0">
                          <a:solidFill>
                            <a:schemeClr val="accent4">
                              <a:lumMod val="50000"/>
                            </a:schemeClr>
                          </a:solidFill>
                          <a:latin typeface="微軟正黑體" panose="020B0604030504040204" pitchFamily="34" charset="-120"/>
                          <a:ea typeface="微軟正黑體" panose="020B0604030504040204" pitchFamily="34" charset="-120"/>
                        </a:rPr>
                        <a:t>日</a:t>
                      </a:r>
                      <a:r>
                        <a:rPr lang="en-US" altLang="zh-TW" sz="1600" b="0" dirty="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600" b="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辦理</a:t>
                      </a:r>
                      <a:r>
                        <a:rPr lang="en-US" alt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29</a:t>
                      </a:r>
                      <a:r>
                        <a:rPr lang="zh-TW" alt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場次</a:t>
                      </a:r>
                      <a:endParaRPr lang="zh-TW" altLang="en-US" sz="1500" b="1" u="sng"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890391762"/>
                  </a:ext>
                </a:extLst>
              </a:tr>
              <a:tr h="1780687">
                <a:tc>
                  <a:txBody>
                    <a:bodyPr/>
                    <a:lstStyle/>
                    <a:p>
                      <a:pPr algn="ctr"/>
                      <a:r>
                        <a:rPr lang="zh-TW" altLang="en-US" sz="3200" b="1" kern="1200" dirty="0">
                          <a:solidFill>
                            <a:srgbClr val="C00000"/>
                          </a:solidFill>
                          <a:effectLst>
                            <a:outerShdw blurRad="38100" dist="38100" dir="2700000" algn="tl">
                              <a:srgbClr val="000000">
                                <a:alpha val="43137"/>
                              </a:srgbClr>
                            </a:outerShdw>
                          </a:effectLst>
                          <a:latin typeface="+mn-ea"/>
                          <a:ea typeface="+mn-ea"/>
                          <a:cs typeface="+mn-cs"/>
                        </a:rPr>
                        <a:t>初選報名</a:t>
                      </a:r>
                      <a:endParaRPr lang="en-US" altLang="zh-TW" sz="3200" b="1" kern="1200" dirty="0">
                        <a:solidFill>
                          <a:srgbClr val="C00000"/>
                        </a:solidFill>
                        <a:effectLst>
                          <a:outerShdw blurRad="38100" dist="38100" dir="2700000" algn="tl">
                            <a:srgbClr val="000000">
                              <a:alpha val="43137"/>
                            </a:srgbClr>
                          </a:outerShdw>
                        </a:effectLst>
                        <a:latin typeface="+mn-ea"/>
                        <a:ea typeface="+mn-ea"/>
                        <a:cs typeface="+mn-cs"/>
                      </a:endParaRPr>
                    </a:p>
                  </a:txBody>
                  <a:tcPr marL="68580" marR="68580" marT="34290" marB="34290" anchor="ctr">
                    <a:solidFill>
                      <a:schemeClr val="accent2">
                        <a:lumMod val="40000"/>
                        <a:lumOff val="60000"/>
                      </a:schemeClr>
                    </a:solidFill>
                  </a:tcPr>
                </a:tc>
                <a:tc>
                  <a:txBody>
                    <a:bodyPr/>
                    <a:lstStyle/>
                    <a:p>
                      <a:pPr algn="ctr"/>
                      <a:r>
                        <a:rPr lang="zh-TW" altLang="en-US" sz="2400" b="0" dirty="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2/7(</a:t>
                      </a:r>
                      <a:r>
                        <a:rPr lang="zh-TW" altLang="en-US" sz="2400" b="1" baseline="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)8:00~</a:t>
                      </a:r>
                    </a:p>
                    <a:p>
                      <a:pPr algn="ct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2/16(</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)12:00</a:t>
                      </a:r>
                      <a:endPar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一律採線上報名</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，報名網址</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https://www.giftedness.tyc.edu.tw</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，逾時不受理。</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鑑定費用：</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報名管道一書面審查者</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每人繳交新臺幣</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1,100</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元整</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報名管道一需同時報名管道二，通過書審者，退還管道二</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500</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元整</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參加管道二測驗者</a:t>
                      </a:r>
                      <a:r>
                        <a:rPr lang="zh-TW" altLang="zh-TW" sz="1800" b="1" kern="1200" dirty="0">
                          <a:solidFill>
                            <a:srgbClr val="FF0000"/>
                          </a:solidFill>
                          <a:latin typeface="微軟正黑體" panose="020B0604030504040204" pitchFamily="34" charset="-120"/>
                          <a:ea typeface="微軟正黑體" panose="020B0604030504040204" pitchFamily="34" charset="-120"/>
                          <a:cs typeface="+mn-cs"/>
                        </a:rPr>
                        <a:t>每人繳交</a:t>
                      </a:r>
                      <a:r>
                        <a:rPr lang="zh-TW"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新臺幣</a:t>
                      </a:r>
                      <a:r>
                        <a:rPr lang="en-US"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500</a:t>
                      </a:r>
                      <a:r>
                        <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元</a:t>
                      </a:r>
                      <a:r>
                        <a:rPr lang="zh-TW" altLang="en-US" sz="1800" b="1" kern="1200" dirty="0">
                          <a:solidFill>
                            <a:srgbClr val="FF0000"/>
                          </a:solidFill>
                          <a:latin typeface="微軟正黑體" panose="020B0604030504040204" pitchFamily="34" charset="-120"/>
                          <a:ea typeface="微軟正黑體" panose="020B0604030504040204" pitchFamily="34" charset="-120"/>
                          <a:cs typeface="+mn-cs"/>
                        </a:rPr>
                        <a:t>整</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endPar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繳費方式：請考生家長於</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111/2/16 (</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三</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)23:00 </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前完成繳款。</a:t>
                      </a:r>
                      <a:endPar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just"/>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4.</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考生填寫報名資料及上傳相關資料，繳交報名費後，始完成報名作業。</a:t>
                      </a:r>
                    </a:p>
                  </a:txBody>
                  <a:tcPr marL="0" marR="45720">
                    <a:solidFill>
                      <a:schemeClr val="accent2">
                        <a:lumMod val="40000"/>
                        <a:lumOff val="60000"/>
                      </a:schemeClr>
                    </a:solidFill>
                  </a:tcPr>
                </a:tc>
                <a:extLst>
                  <a:ext uri="{0D108BD9-81ED-4DB2-BD59-A6C34878D82A}">
                    <a16:rowId xmlns:a16="http://schemas.microsoft.com/office/drawing/2014/main" val="10002"/>
                  </a:ext>
                </a:extLst>
              </a:tr>
              <a:tr h="777119">
                <a:tc>
                  <a:txBody>
                    <a:bodyPr/>
                    <a:lstStyle/>
                    <a:p>
                      <a:pPr algn="ctr">
                        <a:spcAft>
                          <a:spcPts val="0"/>
                        </a:spcAft>
                      </a:pPr>
                      <a:r>
                        <a:rPr lang="zh-TW" sz="1400" kern="1200" dirty="0">
                          <a:solidFill>
                            <a:schemeClr val="accent4">
                              <a:lumMod val="50000"/>
                            </a:schemeClr>
                          </a:solidFill>
                          <a:latin typeface="+mn-ea"/>
                          <a:ea typeface="+mn-ea"/>
                          <a:cs typeface="+mn-cs"/>
                        </a:rPr>
                        <a:t>查驗申請</a:t>
                      </a:r>
                      <a:r>
                        <a:rPr lang="zh-TW" sz="1400" b="1" kern="1200" dirty="0">
                          <a:solidFill>
                            <a:srgbClr val="FF0000"/>
                          </a:solidFill>
                          <a:latin typeface="+mn-ea"/>
                          <a:ea typeface="+mn-ea"/>
                          <a:cs typeface="+mn-cs"/>
                        </a:rPr>
                        <a:t>管道一</a:t>
                      </a:r>
                      <a:r>
                        <a:rPr lang="zh-TW" sz="1400" kern="1200" dirty="0">
                          <a:solidFill>
                            <a:schemeClr val="accent4">
                              <a:lumMod val="50000"/>
                            </a:schemeClr>
                          </a:solidFill>
                          <a:latin typeface="+mn-ea"/>
                          <a:ea typeface="+mn-ea"/>
                          <a:cs typeface="+mn-cs"/>
                        </a:rPr>
                        <a:t>、</a:t>
                      </a:r>
                      <a:r>
                        <a:rPr lang="zh-TW" sz="1400" b="1" kern="1200" dirty="0">
                          <a:solidFill>
                            <a:srgbClr val="FF0000"/>
                          </a:solidFill>
                          <a:latin typeface="+mn-ea"/>
                          <a:ea typeface="+mn-ea"/>
                          <a:cs typeface="+mn-cs"/>
                        </a:rPr>
                        <a:t>特殊需求考場</a:t>
                      </a:r>
                      <a:r>
                        <a:rPr lang="zh-TW" sz="1400" kern="1200" dirty="0">
                          <a:solidFill>
                            <a:schemeClr val="accent4">
                              <a:lumMod val="50000"/>
                            </a:schemeClr>
                          </a:solidFill>
                          <a:latin typeface="+mn-ea"/>
                          <a:ea typeface="+mn-ea"/>
                          <a:cs typeface="+mn-cs"/>
                        </a:rPr>
                        <a:t>及</a:t>
                      </a:r>
                      <a:r>
                        <a:rPr lang="zh-TW" sz="1400" b="1" kern="1200" dirty="0">
                          <a:solidFill>
                            <a:srgbClr val="FF0000"/>
                          </a:solidFill>
                          <a:latin typeface="+mn-ea"/>
                          <a:ea typeface="+mn-ea"/>
                          <a:cs typeface="+mn-cs"/>
                        </a:rPr>
                        <a:t>中低、低收入戶報考者</a:t>
                      </a:r>
                      <a:r>
                        <a:rPr lang="zh-TW" sz="1400" kern="1200" dirty="0">
                          <a:solidFill>
                            <a:schemeClr val="accent4">
                              <a:lumMod val="50000"/>
                            </a:schemeClr>
                          </a:solidFill>
                          <a:latin typeface="+mn-ea"/>
                          <a:ea typeface="+mn-ea"/>
                          <a:cs typeface="+mn-cs"/>
                        </a:rPr>
                        <a:t>資料</a:t>
                      </a:r>
                    </a:p>
                  </a:txBody>
                  <a:tcPr marL="68580" marR="68580" marT="34290" marB="34290" anchor="ctr">
                    <a:solidFill>
                      <a:schemeClr val="accent2">
                        <a:lumMod val="20000"/>
                        <a:lumOff val="80000"/>
                      </a:schemeClr>
                    </a:solidFill>
                  </a:tcPr>
                </a:tc>
                <a:tc>
                  <a:txBody>
                    <a:bodyPr/>
                    <a:lstStyle/>
                    <a:p>
                      <a:pPr algn="ctr">
                        <a:spcAft>
                          <a:spcPts val="0"/>
                        </a:spcAft>
                      </a:pP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2/20(</a:t>
                      </a:r>
                      <a:r>
                        <a:rPr 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日</a:t>
                      </a:r>
                      <a:r>
                        <a:rPr lang="en-US" alt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)8:30-16:00</a:t>
                      </a:r>
                      <a:r>
                        <a:rPr lang="zh-TW" alt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及</a:t>
                      </a: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2/21(</a:t>
                      </a:r>
                      <a:r>
                        <a:rPr 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一</a:t>
                      </a: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alt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8:30-</a:t>
                      </a: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12:00 </a:t>
                      </a:r>
                      <a:endParaRPr 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b">
                    <a:solidFill>
                      <a:schemeClr val="accent2">
                        <a:lumMod val="20000"/>
                        <a:lumOff val="80000"/>
                      </a:schemeClr>
                    </a:solidFill>
                  </a:tcPr>
                </a:tc>
                <a:tc>
                  <a:txBody>
                    <a:bodyPr/>
                    <a:lstStyle/>
                    <a:p>
                      <a:pPr algn="just">
                        <a:spcAft>
                          <a:spcPts val="0"/>
                        </a:spcAft>
                      </a:pPr>
                      <a:r>
                        <a:rPr lang="en-US" alt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地點：</a:t>
                      </a:r>
                      <a:r>
                        <a:rPr lang="zh-TW" sz="1800" b="1" u="sng" kern="1200" dirty="0">
                          <a:solidFill>
                            <a:srgbClr val="FF0000"/>
                          </a:solidFill>
                          <a:latin typeface="微軟正黑體" panose="020B0604030504040204" pitchFamily="34" charset="-120"/>
                          <a:ea typeface="微軟正黑體" panose="020B0604030504040204" pitchFamily="34" charset="-120"/>
                          <a:cs typeface="+mn-cs"/>
                        </a:rPr>
                        <a:t>光明國中</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algn="just">
                        <a:spcAft>
                          <a:spcPts val="0"/>
                        </a:spcAft>
                      </a:pP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親自或委託繳驗相關資料，請備齊審查資料正本。</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972271">
                <a:tc>
                  <a:txBody>
                    <a:bodyPr/>
                    <a:lstStyle/>
                    <a:p>
                      <a:pPr marR="114300" algn="ctr">
                        <a:spcBef>
                          <a:spcPts val="5"/>
                        </a:spcBef>
                        <a:spcAft>
                          <a:spcPts val="0"/>
                        </a:spcAft>
                      </a:pPr>
                      <a:r>
                        <a:rPr lang="zh-TW" sz="1600" kern="1200" dirty="0">
                          <a:solidFill>
                            <a:schemeClr val="accent4">
                              <a:lumMod val="50000"/>
                            </a:schemeClr>
                          </a:solidFill>
                          <a:latin typeface="+mn-ea"/>
                          <a:ea typeface="+mn-ea"/>
                          <a:cs typeface="+mn-cs"/>
                        </a:rPr>
                        <a:t>開放查詢鑑定證號碼、初選鑑定場及鑑定證下載列印</a:t>
                      </a:r>
                    </a:p>
                  </a:txBody>
                  <a:tcPr marL="68580" marR="68580" marT="34290" marB="34290" anchor="ctr">
                    <a:solidFill>
                      <a:schemeClr val="accent2">
                        <a:lumMod val="20000"/>
                        <a:lumOff val="80000"/>
                      </a:schemeClr>
                    </a:solidFill>
                  </a:tcPr>
                </a:tc>
                <a:tc>
                  <a:txBody>
                    <a:bodyPr/>
                    <a:lstStyle/>
                    <a:p>
                      <a:pPr algn="ctr" eaLnBrk="0">
                        <a:lnSpc>
                          <a:spcPct val="115000"/>
                        </a:lnSpc>
                        <a:spcAft>
                          <a:spcPts val="0"/>
                        </a:spcAft>
                      </a:pPr>
                      <a:r>
                        <a:rPr lang="en-US" sz="1600" b="0" kern="1200" dirty="0">
                          <a:solidFill>
                            <a:srgbClr val="FF0000"/>
                          </a:solidFill>
                          <a:latin typeface="微軟正黑體" panose="020B0604030504040204" pitchFamily="34" charset="-120"/>
                          <a:ea typeface="微軟正黑體" panose="020B0604030504040204" pitchFamily="34" charset="-120"/>
                          <a:cs typeface="+mn-cs"/>
                        </a:rPr>
                        <a:t>2/25(</a:t>
                      </a:r>
                      <a:r>
                        <a:rPr lang="zh-TW" sz="1600" b="0" kern="1200" dirty="0">
                          <a:solidFill>
                            <a:srgbClr val="FF0000"/>
                          </a:solidFill>
                          <a:latin typeface="微軟正黑體" panose="020B0604030504040204" pitchFamily="34" charset="-120"/>
                          <a:ea typeface="微軟正黑體" panose="020B0604030504040204" pitchFamily="34" charset="-120"/>
                          <a:cs typeface="+mn-cs"/>
                        </a:rPr>
                        <a:t>五</a:t>
                      </a:r>
                      <a:r>
                        <a:rPr lang="en-US" sz="1600" b="0" kern="1200" dirty="0">
                          <a:solidFill>
                            <a:srgbClr val="FF0000"/>
                          </a:solidFill>
                          <a:latin typeface="微軟正黑體" panose="020B0604030504040204" pitchFamily="34" charset="-120"/>
                          <a:ea typeface="微軟正黑體" panose="020B0604030504040204" pitchFamily="34" charset="-120"/>
                          <a:cs typeface="+mn-cs"/>
                        </a:rPr>
                        <a:t>)17:00-</a:t>
                      </a:r>
                      <a:endParaRPr lang="zh-TW" sz="1600" b="0" kern="1200" dirty="0">
                        <a:solidFill>
                          <a:srgbClr val="FF0000"/>
                        </a:solidFill>
                        <a:latin typeface="微軟正黑體" panose="020B0604030504040204" pitchFamily="34" charset="-120"/>
                        <a:ea typeface="微軟正黑體" panose="020B0604030504040204" pitchFamily="34" charset="-120"/>
                        <a:cs typeface="+mn-cs"/>
                      </a:endParaRPr>
                    </a:p>
                    <a:p>
                      <a:pPr algn="ctr" eaLnBrk="0">
                        <a:lnSpc>
                          <a:spcPct val="115000"/>
                        </a:lnSpc>
                        <a:spcAft>
                          <a:spcPts val="0"/>
                        </a:spcAft>
                      </a:pPr>
                      <a:r>
                        <a:rPr lang="en-US" sz="1600" b="0" kern="1200" dirty="0">
                          <a:solidFill>
                            <a:srgbClr val="FF0000"/>
                          </a:solidFill>
                          <a:latin typeface="微軟正黑體" panose="020B0604030504040204" pitchFamily="34" charset="-120"/>
                          <a:ea typeface="微軟正黑體" panose="020B0604030504040204" pitchFamily="34" charset="-120"/>
                          <a:cs typeface="+mn-cs"/>
                        </a:rPr>
                        <a:t>3/</a:t>
                      </a:r>
                      <a:r>
                        <a:rPr lang="en-US" altLang="zh-TW" sz="1600" b="0" kern="1200" dirty="0">
                          <a:solidFill>
                            <a:srgbClr val="FF0000"/>
                          </a:solidFill>
                          <a:latin typeface="微軟正黑體" panose="020B0604030504040204" pitchFamily="34" charset="-120"/>
                          <a:ea typeface="微軟正黑體" panose="020B0604030504040204" pitchFamily="34" charset="-120"/>
                          <a:cs typeface="+mn-cs"/>
                        </a:rPr>
                        <a:t>2</a:t>
                      </a:r>
                      <a:r>
                        <a:rPr lang="en-US" sz="1600" b="0" kern="120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0" kern="1200" dirty="0">
                          <a:solidFill>
                            <a:srgbClr val="FF0000"/>
                          </a:solidFill>
                          <a:latin typeface="微軟正黑體" panose="020B0604030504040204" pitchFamily="34" charset="-120"/>
                          <a:ea typeface="微軟正黑體" panose="020B0604030504040204" pitchFamily="34" charset="-120"/>
                          <a:cs typeface="+mn-cs"/>
                        </a:rPr>
                        <a:t>三</a:t>
                      </a:r>
                      <a:r>
                        <a:rPr lang="en-US" sz="1600" b="0" kern="1200" dirty="0">
                          <a:solidFill>
                            <a:srgbClr val="FF0000"/>
                          </a:solidFill>
                          <a:latin typeface="微軟正黑體" panose="020B0604030504040204" pitchFamily="34" charset="-120"/>
                          <a:ea typeface="微軟正黑體" panose="020B0604030504040204" pitchFamily="34" charset="-120"/>
                          <a:cs typeface="+mn-cs"/>
                        </a:rPr>
                        <a:t>)</a:t>
                      </a:r>
                      <a:r>
                        <a:rPr lang="en-US" altLang="zh-TW" sz="1600" b="0" kern="1200" dirty="0">
                          <a:solidFill>
                            <a:srgbClr val="FF0000"/>
                          </a:solidFill>
                          <a:latin typeface="微軟正黑體" panose="020B0604030504040204" pitchFamily="34" charset="-120"/>
                          <a:ea typeface="微軟正黑體" panose="020B0604030504040204" pitchFamily="34" charset="-120"/>
                          <a:cs typeface="+mn-cs"/>
                        </a:rPr>
                        <a:t>17</a:t>
                      </a:r>
                      <a:r>
                        <a:rPr lang="en-US" sz="1600" b="0" kern="1200" dirty="0">
                          <a:solidFill>
                            <a:srgbClr val="FF0000"/>
                          </a:solidFill>
                          <a:latin typeface="微軟正黑體" panose="020B0604030504040204" pitchFamily="34" charset="-120"/>
                          <a:ea typeface="微軟正黑體" panose="020B0604030504040204" pitchFamily="34" charset="-120"/>
                          <a:cs typeface="+mn-cs"/>
                        </a:rPr>
                        <a:t>:</a:t>
                      </a:r>
                      <a:r>
                        <a:rPr lang="en-US" altLang="zh-TW" sz="1600" b="0" kern="1200" dirty="0">
                          <a:solidFill>
                            <a:srgbClr val="FF0000"/>
                          </a:solidFill>
                          <a:latin typeface="微軟正黑體" panose="020B0604030504040204" pitchFamily="34" charset="-120"/>
                          <a:ea typeface="微軟正黑體" panose="020B0604030504040204" pitchFamily="34" charset="-120"/>
                          <a:cs typeface="+mn-cs"/>
                        </a:rPr>
                        <a:t>00</a:t>
                      </a:r>
                      <a:r>
                        <a:rPr lang="zh-TW" sz="1600" b="0" kern="1200" dirty="0">
                          <a:solidFill>
                            <a:srgbClr val="FF0000"/>
                          </a:solidFill>
                          <a:latin typeface="微軟正黑體" panose="020B0604030504040204" pitchFamily="34" charset="-120"/>
                          <a:ea typeface="微軟正黑體" panose="020B0604030504040204" pitchFamily="34" charset="-120"/>
                          <a:cs typeface="+mn-cs"/>
                        </a:rPr>
                        <a:t>止</a:t>
                      </a:r>
                    </a:p>
                  </a:txBody>
                  <a:tcPr marL="68580" marR="68580" marT="34290" marB="34290" anchor="ctr">
                    <a:solidFill>
                      <a:schemeClr val="accent2">
                        <a:lumMod val="20000"/>
                        <a:lumOff val="80000"/>
                      </a:schemeClr>
                    </a:solidFill>
                  </a:tcPr>
                </a:tc>
                <a:tc>
                  <a:txBody>
                    <a:bodyPr/>
                    <a:lstStyle/>
                    <a:p>
                      <a:pPr marL="0" algn="just" defTabSz="1218987" rtl="0" eaLnBrk="1" latinLnBrk="0" hangingPunct="1">
                        <a:spcAft>
                          <a:spcPts val="0"/>
                        </a:spcAft>
                      </a:pP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altLang="en-US" sz="1800" kern="1200" dirty="0">
                          <a:solidFill>
                            <a:schemeClr val="accent4">
                              <a:lumMod val="50000"/>
                            </a:schemeClr>
                          </a:solidFill>
                          <a:latin typeface="微軟正黑體" panose="020B0604030504040204" pitchFamily="34" charset="-120"/>
                          <a:ea typeface="+mn-ea"/>
                          <a:cs typeface="+mn-cs"/>
                        </a:rPr>
                        <a:t> </a:t>
                      </a:r>
                      <a:r>
                        <a:rPr lang="en-US" altLang="zh-TW" sz="1800" kern="1200" dirty="0">
                          <a:solidFill>
                            <a:schemeClr val="accent4">
                              <a:lumMod val="50000"/>
                            </a:schemeClr>
                          </a:solidFill>
                          <a:latin typeface="微軟正黑體" panose="020B0604030504040204" pitchFamily="34" charset="-120"/>
                          <a:ea typeface="+mn-ea"/>
                          <a:cs typeface="+mn-cs"/>
                        </a:rPr>
                        <a:t>2/25(</a:t>
                      </a:r>
                      <a:r>
                        <a:rPr lang="zh-TW" altLang="en-US" sz="1800" kern="1200" dirty="0">
                          <a:solidFill>
                            <a:schemeClr val="accent4">
                              <a:lumMod val="50000"/>
                            </a:schemeClr>
                          </a:solidFill>
                          <a:latin typeface="微軟正黑體" panose="020B0604030504040204" pitchFamily="34" charset="-120"/>
                          <a:ea typeface="+mn-ea"/>
                          <a:cs typeface="+mn-cs"/>
                        </a:rPr>
                        <a:t>五</a:t>
                      </a:r>
                      <a:r>
                        <a:rPr lang="en-US" altLang="zh-TW" sz="1800" kern="1200" dirty="0">
                          <a:solidFill>
                            <a:schemeClr val="accent4">
                              <a:lumMod val="50000"/>
                            </a:schemeClr>
                          </a:solidFill>
                          <a:latin typeface="微軟正黑體" panose="020B0604030504040204" pitchFamily="34" charset="-120"/>
                          <a:ea typeface="+mn-ea"/>
                          <a:cs typeface="+mn-cs"/>
                        </a:rPr>
                        <a:t>)</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17</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00</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公告於桃園市資賦優異學生鑑定報名系統 </a:t>
                      </a:r>
                    </a:p>
                    <a:p>
                      <a:pPr marL="0" algn="just" defTabSz="1218987" rtl="0" eaLnBrk="1" latinLnBrk="0" hangingPunct="1">
                        <a:spcAft>
                          <a:spcPts val="0"/>
                        </a:spcAft>
                      </a:pP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 (</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a:t>
                      </a:r>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s</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a:t>
                      </a:r>
                      <a:r>
                        <a:rPr lang="en-US" sz="1800" kern="1200" dirty="0" err="1">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www.giftedness.tyc.edu.tw</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marL="0" algn="just" defTabSz="1218987" rtl="0" eaLnBrk="1" latinLnBrk="0" hangingPunct="1">
                        <a:spcAft>
                          <a:spcPts val="0"/>
                        </a:spcAft>
                      </a:pP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請考生填畢健康聲明切結書後，由考生自行下載列印鑑定證應試。</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1248316">
                <a:tc>
                  <a:txBody>
                    <a:bodyPr/>
                    <a:lstStyle/>
                    <a:p>
                      <a:pPr algn="ctr" eaLnBrk="0">
                        <a:spcAft>
                          <a:spcPts val="0"/>
                        </a:spcAft>
                      </a:pPr>
                      <a:r>
                        <a:rPr lang="zh-TW" sz="1600" kern="1200" dirty="0">
                          <a:solidFill>
                            <a:schemeClr val="accent4">
                              <a:lumMod val="50000"/>
                            </a:schemeClr>
                          </a:solidFill>
                          <a:latin typeface="+mn-ea"/>
                          <a:ea typeface="+mn-ea"/>
                          <a:cs typeface="+mn-cs"/>
                        </a:rPr>
                        <a:t>公告初選鑑定場位置圖</a:t>
                      </a:r>
                    </a:p>
                  </a:txBody>
                  <a:tcPr marL="17780" marR="17780" marT="0" marB="0" anchor="ctr"/>
                </a:tc>
                <a:tc>
                  <a:txBody>
                    <a:bodyPr/>
                    <a:lstStyle/>
                    <a:p>
                      <a:pPr algn="ctr" eaLnBrk="0">
                        <a:lnSpc>
                          <a:spcPts val="2400"/>
                        </a:lnSpc>
                        <a:spcAft>
                          <a:spcPts val="0"/>
                        </a:spcAft>
                      </a:pP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3/4 (</a:t>
                      </a:r>
                      <a:r>
                        <a:rPr 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五</a:t>
                      </a: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txBody>
                  <a:tcPr marL="17780" marR="17780" marT="0" marB="0" anchor="ctr"/>
                </a:tc>
                <a:tc>
                  <a:txBody>
                    <a:bodyPr/>
                    <a:lstStyle/>
                    <a:p>
                      <a:pPr algn="just" eaLnBrk="0">
                        <a:lnSpc>
                          <a:spcPts val="1900"/>
                        </a:lnSpc>
                        <a:spcAft>
                          <a:spcPts val="0"/>
                        </a:spcAft>
                      </a:pP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上午</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10</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00</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公告於以下網頁：</a:t>
                      </a:r>
                    </a:p>
                    <a:p>
                      <a:pPr algn="just">
                        <a:lnSpc>
                          <a:spcPts val="1900"/>
                        </a:lnSpc>
                        <a:spcAft>
                          <a:spcPts val="0"/>
                        </a:spcAft>
                      </a:pP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桃園市資賦優異學生鑑定報名系</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統</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4"/>
                        </a:rPr>
                        <a:t>https://</a:t>
                      </a:r>
                      <a:r>
                        <a:rPr lang="en-US" sz="1800" kern="1200" dirty="0" err="1">
                          <a:solidFill>
                            <a:schemeClr val="accent4">
                              <a:lumMod val="50000"/>
                            </a:schemeClr>
                          </a:solidFill>
                          <a:latin typeface="微軟正黑體" panose="020B0604030504040204" pitchFamily="34" charset="-120"/>
                          <a:ea typeface="微軟正黑體" panose="020B0604030504040204" pitchFamily="34" charset="-120"/>
                          <a:cs typeface="+mn-cs"/>
                          <a:hlinkClick r:id="rId4"/>
                        </a:rPr>
                        <a:t>www.giftedness.tyc.edu.tw</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endPar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just">
                        <a:lnSpc>
                          <a:spcPts val="1900"/>
                        </a:lnSpc>
                        <a:spcAft>
                          <a:spcPts val="0"/>
                        </a:spcAft>
                      </a:pP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承辦學校光明國</a:t>
                      </a:r>
                      <a:r>
                        <a:rPr lang="zh-HK"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中</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網頁</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5"/>
                        </a:rPr>
                        <a:t>http://</a:t>
                      </a:r>
                      <a:r>
                        <a:rPr lang="en-US" sz="1800" kern="1200" dirty="0" err="1">
                          <a:solidFill>
                            <a:schemeClr val="accent4">
                              <a:lumMod val="50000"/>
                            </a:schemeClr>
                          </a:solidFill>
                          <a:latin typeface="微軟正黑體" panose="020B0604030504040204" pitchFamily="34" charset="-120"/>
                          <a:ea typeface="微軟正黑體" panose="020B0604030504040204" pitchFamily="34" charset="-120"/>
                          <a:cs typeface="+mn-cs"/>
                          <a:hlinkClick r:id="rId5"/>
                        </a:rPr>
                        <a:t>www.gmjh.tyc.edu.tw</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5"/>
                        </a:rPr>
                        <a:t>/</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endPar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just">
                        <a:lnSpc>
                          <a:spcPts val="1900"/>
                        </a:lnSpc>
                        <a:spcAft>
                          <a:spcPts val="0"/>
                        </a:spcAft>
                      </a:pP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承辦學校福豐國中網頁</a:t>
                      </a:r>
                      <a:r>
                        <a:rPr 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 </a:t>
                      </a:r>
                      <a:r>
                        <a:rPr lang="en-US" altLang="zh-TW" sz="1800" u="none" kern="1200" dirty="0">
                          <a:solidFill>
                            <a:schemeClr val="dk1"/>
                          </a:solidFill>
                          <a:effectLst/>
                          <a:latin typeface="+mn-lt"/>
                          <a:ea typeface="+mn-ea"/>
                          <a:cs typeface="+mn-cs"/>
                        </a:rPr>
                        <a:t>(</a:t>
                      </a:r>
                      <a:r>
                        <a:rPr lang="en-US" altLang="zh-TW" sz="1800" u="none" kern="1200" dirty="0">
                          <a:solidFill>
                            <a:schemeClr val="dk1"/>
                          </a:solidFill>
                          <a:effectLst/>
                          <a:latin typeface="Microsoft JhengHei" pitchFamily="34" charset="-120"/>
                          <a:ea typeface="Microsoft JhengHei" pitchFamily="34" charset="-120"/>
                          <a:cs typeface="Microsoft Sans Serif" pitchFamily="34" charset="0"/>
                          <a:hlinkClick r:id="rId6"/>
                        </a:rPr>
                        <a:t>https://</a:t>
                      </a:r>
                      <a:r>
                        <a:rPr lang="en-US" altLang="zh-TW" sz="1800" u="none" kern="1200" dirty="0" err="1">
                          <a:solidFill>
                            <a:schemeClr val="dk1"/>
                          </a:solidFill>
                          <a:effectLst/>
                          <a:latin typeface="Microsoft JhengHei" pitchFamily="34" charset="-120"/>
                          <a:ea typeface="Microsoft JhengHei" pitchFamily="34" charset="-120"/>
                          <a:cs typeface="Microsoft Sans Serif" pitchFamily="34" charset="0"/>
                          <a:hlinkClick r:id="rId6"/>
                        </a:rPr>
                        <a:t>www.ffjh.tyc.edu.tw</a:t>
                      </a:r>
                      <a:r>
                        <a:rPr lang="en-US" altLang="zh-TW" sz="1800" u="none" kern="1200" dirty="0">
                          <a:solidFill>
                            <a:schemeClr val="dk1"/>
                          </a:solidFill>
                          <a:effectLst/>
                          <a:latin typeface="Microsoft JhengHei" pitchFamily="34" charset="-120"/>
                          <a:ea typeface="Microsoft JhengHei" pitchFamily="34" charset="-120"/>
                          <a:cs typeface="Microsoft Sans Serif" pitchFamily="34" charset="0"/>
                          <a:hlinkClick r:id="rId6"/>
                        </a:rPr>
                        <a:t>/</a:t>
                      </a:r>
                      <a:r>
                        <a:rPr lang="en-US" altLang="zh-TW" sz="1800" u="none" kern="1200" dirty="0">
                          <a:solidFill>
                            <a:schemeClr val="dk1"/>
                          </a:solidFill>
                          <a:effectLst/>
                          <a:latin typeface="Microsoft JhengHei" pitchFamily="34" charset="-120"/>
                          <a:ea typeface="Microsoft JhengHei" pitchFamily="34" charset="-120"/>
                          <a:cs typeface="Microsoft Sans Serif" pitchFamily="34" charset="0"/>
                        </a:rPr>
                        <a:t>)</a:t>
                      </a:r>
                      <a:r>
                        <a:rPr lang="en-US" sz="1800" u="none" kern="1200" dirty="0">
                          <a:solidFill>
                            <a:schemeClr val="accent4">
                              <a:lumMod val="50000"/>
                            </a:schemeClr>
                          </a:solidFill>
                          <a:latin typeface="微軟正黑體" panose="020B0604030504040204" pitchFamily="34" charset="-120"/>
                          <a:ea typeface="微軟正黑體" panose="020B0604030504040204" pitchFamily="34" charset="-120"/>
                          <a:cs typeface="+mn-cs"/>
                        </a:rPr>
                        <a:t> </a:t>
                      </a:r>
                    </a:p>
                  </a:txBody>
                  <a:tcPr marL="17780" marR="17780" marT="0" marB="0" anchor="ctr"/>
                </a:tc>
                <a:extLst>
                  <a:ext uri="{0D108BD9-81ED-4DB2-BD59-A6C34878D82A}">
                    <a16:rowId xmlns:a16="http://schemas.microsoft.com/office/drawing/2014/main" val="10005"/>
                  </a:ext>
                </a:extLst>
              </a:tr>
            </a:tbl>
          </a:graphicData>
        </a:graphic>
      </p:graphicFrame>
      <p:grpSp>
        <p:nvGrpSpPr>
          <p:cNvPr id="13" name="群組 12"/>
          <p:cNvGrpSpPr/>
          <p:nvPr/>
        </p:nvGrpSpPr>
        <p:grpSpPr>
          <a:xfrm>
            <a:off x="9406780" y="3933056"/>
            <a:ext cx="2376264" cy="648072"/>
            <a:chOff x="6286149" y="4405669"/>
            <a:chExt cx="2717953" cy="720079"/>
          </a:xfrm>
        </p:grpSpPr>
        <p:sp>
          <p:nvSpPr>
            <p:cNvPr id="7" name="圓角矩形圖說文字 6"/>
            <p:cNvSpPr/>
            <p:nvPr/>
          </p:nvSpPr>
          <p:spPr>
            <a:xfrm>
              <a:off x="6286149" y="4405669"/>
              <a:ext cx="2697288" cy="720079"/>
            </a:xfrm>
            <a:prstGeom prst="wedgeRoundRectCallout">
              <a:avLst>
                <a:gd name="adj1" fmla="val -70232"/>
                <a:gd name="adj2" fmla="val 13132"/>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文字方塊 7"/>
            <p:cNvSpPr txBox="1"/>
            <p:nvPr/>
          </p:nvSpPr>
          <p:spPr>
            <a:xfrm>
              <a:off x="6306814" y="4473348"/>
              <a:ext cx="2697288" cy="449827"/>
            </a:xfrm>
            <a:prstGeom prst="rect">
              <a:avLst/>
            </a:prstGeom>
            <a:noFill/>
          </p:spPr>
          <p:txBody>
            <a:bodyPr wrap="square" rtlCol="0">
              <a:spAutoFit/>
            </a:bodyPr>
            <a:lstStyle/>
            <a:p>
              <a:r>
                <a:rPr lang="zh-TW" altLang="en-US" sz="1600" b="1" dirty="0">
                  <a:solidFill>
                    <a:srgbClr val="FF0000"/>
                  </a:solidFill>
                  <a:latin typeface="微軟正黑體" panose="020B0604030504040204" pitchFamily="34" charset="-120"/>
                  <a:ea typeface="微軟正黑體" panose="020B0604030504040204" pitchFamily="34" charset="-120"/>
                </a:rPr>
                <a:t>管道一</a:t>
              </a:r>
              <a:r>
                <a:rPr lang="zh-TW" altLang="en-US" sz="1600" b="1" dirty="0">
                  <a:latin typeface="微軟正黑體" panose="020B0604030504040204" pitchFamily="34" charset="-120"/>
                  <a:ea typeface="微軟正黑體" panose="020B0604030504040204" pitchFamily="34" charset="-120"/>
                </a:rPr>
                <a:t>書面審查結果</a:t>
              </a:r>
              <a:r>
                <a:rPr lang="en-US" altLang="zh-TW" sz="1600" b="1" u="sng" dirty="0">
                  <a:latin typeface="微軟正黑體" panose="020B0604030504040204" pitchFamily="34" charset="-120"/>
                  <a:ea typeface="微軟正黑體" panose="020B0604030504040204" pitchFamily="34" charset="-120"/>
                </a:rPr>
                <a:t>2/25(</a:t>
              </a:r>
              <a:r>
                <a:rPr lang="zh-TW" altLang="en-US" sz="1600" b="1" u="sng" dirty="0">
                  <a:latin typeface="微軟正黑體" panose="020B0604030504040204" pitchFamily="34" charset="-120"/>
                  <a:ea typeface="微軟正黑體" panose="020B0604030504040204" pitchFamily="34" charset="-120"/>
                </a:rPr>
                <a:t>五</a:t>
              </a:r>
              <a:r>
                <a:rPr lang="en-US" altLang="zh-TW" sz="1600" b="1" u="sng" dirty="0">
                  <a:latin typeface="微軟正黑體" panose="020B0604030504040204" pitchFamily="34" charset="-120"/>
                  <a:ea typeface="微軟正黑體" panose="020B0604030504040204" pitchFamily="34" charset="-120"/>
                </a:rPr>
                <a:t>)17:00</a:t>
              </a:r>
              <a:r>
                <a:rPr lang="zh-TW" altLang="en-US" sz="1600" b="1" dirty="0">
                  <a:latin typeface="微軟正黑體" panose="020B0604030504040204" pitchFamily="34" charset="-120"/>
                  <a:ea typeface="微軟正黑體" panose="020B0604030504040204" pitchFamily="34" charset="-120"/>
                </a:rPr>
                <a:t>公告</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16</a:t>
            </a:fld>
            <a:endParaRPr lang="zh-TW" altLang="en-US" noProof="0" dirty="0"/>
          </a:p>
        </p:txBody>
      </p:sp>
      <p:sp>
        <p:nvSpPr>
          <p:cNvPr id="16" name="標題 1"/>
          <p:cNvSpPr txBox="1">
            <a:spLocks/>
          </p:cNvSpPr>
          <p:nvPr/>
        </p:nvSpPr>
        <p:spPr>
          <a:xfrm>
            <a:off x="2541811" y="0"/>
            <a:ext cx="7105201" cy="61528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3200" b="1" dirty="0">
                <a:solidFill>
                  <a:srgbClr val="002060"/>
                </a:solidFill>
                <a:effectLst>
                  <a:outerShdw blurRad="38100" dist="38100" dir="2700000" algn="tl">
                    <a:srgbClr val="000000">
                      <a:alpha val="43137"/>
                    </a:srgbClr>
                  </a:outerShdw>
                </a:effectLst>
                <a:latin typeface="+mj-ea"/>
                <a:ea typeface="+mj-ea"/>
              </a:rPr>
              <a:t>學術性向資優鑑定重要日程</a:t>
            </a:r>
          </a:p>
        </p:txBody>
      </p:sp>
    </p:spTree>
    <p:extLst>
      <p:ext uri="{BB962C8B-B14F-4D97-AF65-F5344CB8AC3E}">
        <p14:creationId xmlns:p14="http://schemas.microsoft.com/office/powerpoint/2010/main" val="18977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141887999"/>
              </p:ext>
            </p:extLst>
          </p:nvPr>
        </p:nvGraphicFramePr>
        <p:xfrm>
          <a:off x="453767" y="1059192"/>
          <a:ext cx="11401285" cy="5675102"/>
        </p:xfrm>
        <a:graphic>
          <a:graphicData uri="http://schemas.openxmlformats.org/drawingml/2006/table">
            <a:tbl>
              <a:tblPr firstRow="1" bandRow="1">
                <a:tableStyleId>{21E4AEA4-8DFA-4A89-87EB-49C32662AFE0}</a:tableStyleId>
              </a:tblPr>
              <a:tblGrid>
                <a:gridCol w="2112253">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tblGrid>
              <a:tr h="603450">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603450">
                <a:tc rowSpan="3">
                  <a:txBody>
                    <a:bodyPr/>
                    <a:lstStyle/>
                    <a:p>
                      <a:pPr algn="ctr">
                        <a:lnSpc>
                          <a:spcPts val="3000"/>
                        </a:lnSpc>
                      </a:pPr>
                      <a:r>
                        <a:rPr lang="zh-TW" altLang="en-US" sz="2800" b="1" u="sng" dirty="0">
                          <a:solidFill>
                            <a:srgbClr val="FF0000"/>
                          </a:solidFill>
                          <a:latin typeface="微軟正黑體" panose="020B0604030504040204" pitchFamily="34" charset="-120"/>
                          <a:ea typeface="微軟正黑體" panose="020B0604030504040204" pitchFamily="34" charset="-120"/>
                        </a:rPr>
                        <a:t>初選測驗</a:t>
                      </a:r>
                      <a:r>
                        <a:rPr lang="en-US" altLang="zh-TW" sz="2800" b="1" u="sng" dirty="0">
                          <a:solidFill>
                            <a:srgbClr val="FF0000"/>
                          </a:solidFill>
                          <a:latin typeface="微軟正黑體" panose="020B0604030504040204" pitchFamily="34" charset="-120"/>
                          <a:ea typeface="微軟正黑體" panose="020B0604030504040204" pitchFamily="34" charset="-120"/>
                        </a:rPr>
                        <a:t> </a:t>
                      </a:r>
                      <a:endParaRPr lang="zh-TW" altLang="en-US" sz="2800" b="1" u="sng"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i="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3/5(</a:t>
                      </a:r>
                      <a:r>
                        <a:rPr lang="zh-TW" altLang="en-US" sz="2400" b="1" i="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a:t>
                      </a:r>
                      <a:r>
                        <a:rPr lang="en-US" altLang="zh-TW" sz="2400" b="1" i="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i="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上午</a:t>
                      </a:r>
                      <a:endPar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dirty="0">
                          <a:solidFill>
                            <a:srgbClr val="FF0000"/>
                          </a:solidFill>
                          <a:latin typeface="微軟正黑體" panose="020B0604030504040204" pitchFamily="34" charset="-120"/>
                          <a:ea typeface="+mn-ea"/>
                        </a:rPr>
                        <a:t>數理資優：數學科</a:t>
                      </a:r>
                      <a:r>
                        <a:rPr lang="en-US" altLang="zh-TW" sz="2100" b="1" dirty="0">
                          <a:solidFill>
                            <a:srgbClr val="FF0000"/>
                          </a:solidFill>
                          <a:latin typeface="微軟正黑體" panose="020B0604030504040204" pitchFamily="34" charset="-120"/>
                          <a:ea typeface="+mn-ea"/>
                        </a:rPr>
                        <a:t>(</a:t>
                      </a:r>
                      <a:r>
                        <a:rPr lang="zh-TW" altLang="en-US" sz="2100" b="1" dirty="0">
                          <a:solidFill>
                            <a:srgbClr val="FF0000"/>
                          </a:solidFill>
                          <a:latin typeface="微軟正黑體" panose="020B0604030504040204" pitchFamily="34" charset="-120"/>
                          <a:ea typeface="+mn-ea"/>
                        </a:rPr>
                        <a:t>性向測驗</a:t>
                      </a:r>
                      <a:r>
                        <a:rPr lang="en-US" altLang="zh-TW" sz="2100" b="1" dirty="0">
                          <a:solidFill>
                            <a:srgbClr val="FF0000"/>
                          </a:solidFill>
                          <a:latin typeface="微軟正黑體" panose="020B0604030504040204" pitchFamily="34" charset="-120"/>
                          <a:ea typeface="+mn-ea"/>
                        </a:rPr>
                        <a:t>)</a:t>
                      </a:r>
                      <a:r>
                        <a:rPr lang="zh-TW" altLang="en-US" sz="2100" b="1" i="0" dirty="0">
                          <a:solidFill>
                            <a:srgbClr val="FF0000"/>
                          </a:solidFill>
                          <a:latin typeface="微軟正黑體" panose="020B0604030504040204" pitchFamily="34" charset="-120"/>
                          <a:ea typeface="+mn-ea"/>
                        </a:rPr>
                        <a:t> </a:t>
                      </a:r>
                      <a:r>
                        <a:rPr lang="zh-TW" altLang="en-US" sz="2100" b="1" dirty="0">
                          <a:solidFill>
                            <a:srgbClr val="FF0000"/>
                          </a:solidFill>
                          <a:latin typeface="微軟正黑體" panose="020B0604030504040204" pitchFamily="34" charset="-120"/>
                          <a:ea typeface="+mn-ea"/>
                        </a:rPr>
                        <a:t>、自然科 </a:t>
                      </a:r>
                      <a:r>
                        <a:rPr lang="en-US" altLang="zh-TW" sz="2100" b="1" dirty="0">
                          <a:solidFill>
                            <a:srgbClr val="FF0000"/>
                          </a:solidFill>
                          <a:latin typeface="微軟正黑體" panose="020B0604030504040204" pitchFamily="34" charset="-120"/>
                          <a:ea typeface="+mn-ea"/>
                        </a:rPr>
                        <a:t>(</a:t>
                      </a:r>
                      <a:r>
                        <a:rPr lang="zh-TW" altLang="en-US" sz="2100" b="1" dirty="0">
                          <a:solidFill>
                            <a:srgbClr val="FF0000"/>
                          </a:solidFill>
                          <a:latin typeface="微軟正黑體" panose="020B0604030504040204" pitchFamily="34" charset="-120"/>
                          <a:ea typeface="+mn-ea"/>
                        </a:rPr>
                        <a:t>性向測驗</a:t>
                      </a:r>
                      <a:r>
                        <a:rPr lang="en-US" altLang="zh-TW" sz="2100" b="1" dirty="0">
                          <a:solidFill>
                            <a:srgbClr val="FF0000"/>
                          </a:solidFill>
                          <a:latin typeface="微軟正黑體" panose="020B0604030504040204" pitchFamily="34" charset="-120"/>
                          <a:ea typeface="+mn-ea"/>
                        </a:rPr>
                        <a:t>)</a:t>
                      </a:r>
                      <a:endParaRPr lang="zh-TW" altLang="en-US" sz="2100" b="1" i="0"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471150">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a:solidFill>
                            <a:schemeClr val="tx2"/>
                          </a:solidFill>
                          <a:latin typeface="微軟正黑體" panose="020B0604030504040204" pitchFamily="34" charset="-120"/>
                          <a:ea typeface="+mn-ea"/>
                        </a:rPr>
                        <a:t>3/5(</a:t>
                      </a:r>
                      <a:r>
                        <a:rPr lang="zh-TW" altLang="en-US" sz="1800" b="1" i="0" dirty="0">
                          <a:solidFill>
                            <a:schemeClr val="tx2"/>
                          </a:solidFill>
                          <a:latin typeface="微軟正黑體" panose="020B0604030504040204" pitchFamily="34" charset="-120"/>
                          <a:ea typeface="+mn-ea"/>
                        </a:rPr>
                        <a:t>六</a:t>
                      </a:r>
                      <a:r>
                        <a:rPr lang="en-US" altLang="zh-TW" sz="1800" b="1" i="0" dirty="0">
                          <a:solidFill>
                            <a:schemeClr val="tx2"/>
                          </a:solidFill>
                          <a:latin typeface="微軟正黑體" panose="020B0604030504040204" pitchFamily="34" charset="-120"/>
                          <a:ea typeface="+mn-ea"/>
                        </a:rPr>
                        <a:t>)</a:t>
                      </a:r>
                      <a:r>
                        <a:rPr lang="zh-TW" altLang="en-US" sz="1800" b="1" i="0" dirty="0">
                          <a:solidFill>
                            <a:schemeClr val="tx2"/>
                          </a:solidFill>
                          <a:latin typeface="微軟正黑體" panose="020B0604030504040204" pitchFamily="34" charset="-120"/>
                          <a:ea typeface="+mn-ea"/>
                        </a:rPr>
                        <a:t>上午</a:t>
                      </a:r>
                      <a:endParaRPr lang="zh-TW" altLang="en-US" sz="1800" b="1" dirty="0">
                        <a:solidFill>
                          <a:schemeClr val="tx2"/>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i="0" dirty="0">
                          <a:solidFill>
                            <a:schemeClr val="tx2"/>
                          </a:solidFill>
                          <a:latin typeface="微軟正黑體" panose="020B0604030504040204" pitchFamily="34" charset="-120"/>
                          <a:ea typeface="微軟正黑體" panose="020B0604030504040204" pitchFamily="34" charset="-120"/>
                        </a:rPr>
                        <a:t>自然科學</a:t>
                      </a:r>
                      <a:r>
                        <a:rPr lang="zh-TW" altLang="en-US" sz="2100" b="1" dirty="0">
                          <a:solidFill>
                            <a:schemeClr val="tx2"/>
                          </a:solidFill>
                          <a:latin typeface="微軟正黑體" panose="020B0604030504040204" pitchFamily="34" charset="-120"/>
                          <a:ea typeface="+mn-ea"/>
                        </a:rPr>
                        <a:t>資優</a:t>
                      </a:r>
                      <a:r>
                        <a:rPr lang="zh-TW" altLang="en-US" sz="2100" b="1" i="0" dirty="0">
                          <a:solidFill>
                            <a:schemeClr val="tx2"/>
                          </a:solidFill>
                          <a:latin typeface="微軟正黑體" panose="020B0604030504040204" pitchFamily="34" charset="-120"/>
                          <a:ea typeface="微軟正黑體" panose="020B0604030504040204" pitchFamily="34" charset="-120"/>
                        </a:rPr>
                        <a:t>：</a:t>
                      </a:r>
                      <a:r>
                        <a:rPr lang="zh-TW" altLang="en-US" sz="2100" b="1" dirty="0">
                          <a:solidFill>
                            <a:schemeClr val="tx2"/>
                          </a:solidFill>
                          <a:latin typeface="微軟正黑體" panose="020B0604030504040204" pitchFamily="34" charset="-120"/>
                          <a:ea typeface="+mn-ea"/>
                        </a:rPr>
                        <a:t>自然科 </a:t>
                      </a:r>
                      <a:r>
                        <a:rPr lang="en-US" altLang="zh-TW" sz="2100" b="1" dirty="0">
                          <a:solidFill>
                            <a:schemeClr val="tx2"/>
                          </a:solidFill>
                          <a:latin typeface="微軟正黑體" panose="020B0604030504040204" pitchFamily="34" charset="-120"/>
                          <a:ea typeface="+mn-ea"/>
                        </a:rPr>
                        <a:t>(</a:t>
                      </a:r>
                      <a:r>
                        <a:rPr lang="zh-TW" altLang="en-US" sz="2100" b="1" dirty="0">
                          <a:solidFill>
                            <a:schemeClr val="tx2"/>
                          </a:solidFill>
                          <a:latin typeface="微軟正黑體" panose="020B0604030504040204" pitchFamily="34" charset="-120"/>
                          <a:ea typeface="+mn-ea"/>
                        </a:rPr>
                        <a:t>性向測驗</a:t>
                      </a:r>
                      <a:r>
                        <a:rPr lang="en-US" altLang="zh-TW" sz="2100" b="1" dirty="0">
                          <a:solidFill>
                            <a:schemeClr val="tx2"/>
                          </a:solidFill>
                          <a:latin typeface="微軟正黑體" panose="020B0604030504040204" pitchFamily="34" charset="-120"/>
                          <a:ea typeface="+mn-ea"/>
                        </a:rPr>
                        <a:t>)</a:t>
                      </a:r>
                      <a:endParaRPr lang="zh-TW" altLang="en-US" sz="2100" b="1" i="0" dirty="0">
                        <a:solidFill>
                          <a:schemeClr val="tx2"/>
                        </a:solidFill>
                        <a:latin typeface="微軟正黑體" panose="020B0604030504040204" pitchFamily="34" charset="-120"/>
                        <a:ea typeface="+mn-ea"/>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686129928"/>
                  </a:ext>
                </a:extLst>
              </a:tr>
              <a:tr h="504056">
                <a:tc vMerge="1">
                  <a:txBody>
                    <a:bodyPr/>
                    <a:lstStyle/>
                    <a:p>
                      <a:pPr algn="ctr"/>
                      <a:endParaRPr lang="zh-TW" altLang="en-US" sz="2400" dirty="0"/>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3/5(</a:t>
                      </a: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a:t>
                      </a:r>
                      <a:r>
                        <a:rPr lang="en-US"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下午</a:t>
                      </a: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kern="1200" dirty="0">
                          <a:solidFill>
                            <a:srgbClr val="FF0000"/>
                          </a:solidFill>
                          <a:latin typeface="微軟正黑體" panose="020B0604030504040204" pitchFamily="34" charset="-120"/>
                          <a:ea typeface="+mn-ea"/>
                          <a:cs typeface="+mn-cs"/>
                        </a:rPr>
                        <a:t>英語</a:t>
                      </a:r>
                      <a:r>
                        <a:rPr lang="zh-TW" altLang="en-US" sz="2100" b="1" dirty="0">
                          <a:solidFill>
                            <a:srgbClr val="FF0000"/>
                          </a:solidFill>
                          <a:latin typeface="微軟正黑體" panose="020B0604030504040204" pitchFamily="34" charset="-120"/>
                          <a:ea typeface="+mn-ea"/>
                        </a:rPr>
                        <a:t>資優</a:t>
                      </a:r>
                      <a:r>
                        <a:rPr lang="zh-TW" altLang="en-US" sz="2100" b="1" kern="1200" dirty="0">
                          <a:solidFill>
                            <a:srgbClr val="FF0000"/>
                          </a:solidFill>
                          <a:latin typeface="微軟正黑體" panose="020B0604030504040204" pitchFamily="34" charset="-120"/>
                          <a:ea typeface="+mn-ea"/>
                          <a:cs typeface="+mn-cs"/>
                        </a:rPr>
                        <a:t>：英語科 </a:t>
                      </a:r>
                      <a:r>
                        <a:rPr lang="en-US" altLang="zh-TW" sz="2100" b="1" kern="1200" dirty="0">
                          <a:solidFill>
                            <a:srgbClr val="FF0000"/>
                          </a:solidFill>
                          <a:latin typeface="微軟正黑體" panose="020B0604030504040204" pitchFamily="34" charset="-120"/>
                          <a:ea typeface="+mn-ea"/>
                          <a:cs typeface="+mn-cs"/>
                        </a:rPr>
                        <a:t>(</a:t>
                      </a:r>
                      <a:r>
                        <a:rPr lang="zh-TW" altLang="en-US" sz="2100" b="1" kern="1200" dirty="0">
                          <a:solidFill>
                            <a:srgbClr val="FF0000"/>
                          </a:solidFill>
                          <a:latin typeface="微軟正黑體" panose="020B0604030504040204" pitchFamily="34" charset="-120"/>
                          <a:ea typeface="+mn-ea"/>
                          <a:cs typeface="+mn-cs"/>
                        </a:rPr>
                        <a:t>性向測驗</a:t>
                      </a:r>
                      <a:r>
                        <a:rPr lang="en-US" altLang="zh-TW" sz="2100" b="1" kern="1200" dirty="0">
                          <a:solidFill>
                            <a:srgbClr val="FF0000"/>
                          </a:solidFill>
                          <a:latin typeface="微軟正黑體" panose="020B0604030504040204" pitchFamily="34" charset="-120"/>
                          <a:ea typeface="+mn-ea"/>
                          <a:cs typeface="+mn-cs"/>
                        </a:rPr>
                        <a:t>)</a:t>
                      </a:r>
                      <a:endParaRPr lang="zh-TW" altLang="en-US" sz="2100" b="1" kern="1200" dirty="0">
                        <a:solidFill>
                          <a:srgbClr val="FF0000"/>
                        </a:solidFill>
                        <a:latin typeface="微軟正黑體" panose="020B0604030504040204" pitchFamily="34" charset="-120"/>
                        <a:ea typeface="+mn-ea"/>
                        <a:cs typeface="+mn-cs"/>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864096">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初選鑑定結果</a:t>
                      </a:r>
                      <a:endParaRPr lang="en-US" altLang="zh-TW" sz="2100" dirty="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3/17 (</a:t>
                      </a:r>
                      <a:r>
                        <a:rPr lang="zh-TW" altLang="en-US" sz="1800" dirty="0">
                          <a:solidFill>
                            <a:schemeClr val="accent4">
                              <a:lumMod val="50000"/>
                            </a:schemeClr>
                          </a:solidFill>
                          <a:latin typeface="微軟正黑體" panose="020B0604030504040204" pitchFamily="34" charset="-120"/>
                          <a:ea typeface="微軟正黑體" panose="020B0604030504040204" pitchFamily="34" charset="-120"/>
                        </a:rPr>
                        <a:t>四</a:t>
                      </a: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17:00</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r>
                        <a:rPr lang="en-US"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17:00</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公告於本府教育局、</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資賦優異學生鑑定報名系統</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、資優中心及各承辦學校網站，</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並開放系統</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供考生</a:t>
                      </a:r>
                      <a:r>
                        <a:rPr lang="zh-TW" altLang="zh-TW" sz="1800" kern="1200" dirty="0">
                          <a:solidFill>
                            <a:srgbClr val="FF0000"/>
                          </a:solidFill>
                          <a:latin typeface="微軟正黑體" panose="020B0604030504040204" pitchFamily="34" charset="-120"/>
                          <a:ea typeface="微軟正黑體" panose="020B0604030504040204" pitchFamily="34" charset="-120"/>
                          <a:cs typeface="+mn-cs"/>
                        </a:rPr>
                        <a:t>查詢及下載</a:t>
                      </a:r>
                      <a:r>
                        <a:rPr lang="zh-TW" altLang="zh-TW"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鑑定結果通知書</a:t>
                      </a:r>
                      <a:r>
                        <a:rPr lang="zh-TW" altLang="en-US" sz="18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endParaRPr lang="zh-TW" altLang="en-US" sz="1800" u="none"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5"/>
                  </a:ext>
                </a:extLst>
              </a:tr>
              <a:tr h="2418827">
                <a:tc>
                  <a:txBody>
                    <a:bodyPr/>
                    <a:lstStyle/>
                    <a:p>
                      <a:pPr algn="ctr"/>
                      <a:r>
                        <a:rPr lang="zh-TW" altLang="zh-TW" sz="2800" b="1" u="sng" dirty="0">
                          <a:solidFill>
                            <a:srgbClr val="FF0000"/>
                          </a:solidFill>
                        </a:rPr>
                        <a:t>複選報名</a:t>
                      </a:r>
                    </a:p>
                  </a:txBody>
                  <a:tcPr marL="68580" marR="68580" marT="34290" marB="34290" anchor="ctr"/>
                </a:tc>
                <a:tc>
                  <a:txBody>
                    <a:bodyPr/>
                    <a:lstStyle/>
                    <a:p>
                      <a:pPr algn="ctr" eaLnBrk="0"/>
                      <a:r>
                        <a:rPr lang="en-US"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3/24(</a:t>
                      </a:r>
                      <a:r>
                        <a:rPr lang="zh-TW"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四</a:t>
                      </a:r>
                      <a:r>
                        <a:rPr lang="en-US"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lang="zh-TW"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algn="ctr" eaLnBrk="0"/>
                      <a:r>
                        <a:rPr lang="en-US"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8:00-</a:t>
                      </a:r>
                    </a:p>
                    <a:p>
                      <a:pPr algn="ctr" eaLnBrk="0"/>
                      <a:r>
                        <a:rPr lang="en-US"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3/29(</a:t>
                      </a:r>
                      <a:r>
                        <a:rPr lang="zh-TW" altLang="en-US"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二</a:t>
                      </a:r>
                      <a:r>
                        <a:rPr lang="en-US"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p>
                    <a:p>
                      <a:pPr algn="ctr" eaLnBrk="0"/>
                      <a:r>
                        <a:rPr lang="en-US" altLang="zh-TW" sz="2800" b="1" kern="12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12:00</a:t>
                      </a:r>
                      <a:endParaRPr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申請方式：一律採線上報名</a:t>
                      </a:r>
                      <a:r>
                        <a:rPr lang="zh-TW" altLang="en-US"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，報名網址：</a:t>
                      </a: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https://www.giftedness.tyc.edu.tw</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，逾時不受理。</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鑑定費用：每人繳交新臺幣</a:t>
                      </a: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1,100</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元整。</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繳費</a:t>
                      </a:r>
                      <a:r>
                        <a:rPr lang="zh-TW" altLang="en-US"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期限</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：請考生家長於</a:t>
                      </a: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111/3/29(</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二</a:t>
                      </a: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)23:00 </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前完成繳款。</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4.</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考生填寫報名資料及上傳相關文件資料，繳交報名費</a:t>
                      </a:r>
                      <a:r>
                        <a:rPr lang="zh-TW" altLang="en-US"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後，</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始完成報名作業。</a:t>
                      </a:r>
                      <a:endParaRPr lang="zh-TW" altLang="en-US" sz="240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3424247303"/>
                  </a:ext>
                </a:extLst>
              </a:tr>
            </a:tbl>
          </a:graphicData>
        </a:graphic>
      </p:graphicFrame>
      <p:grpSp>
        <p:nvGrpSpPr>
          <p:cNvPr id="15" name="群組 14"/>
          <p:cNvGrpSpPr/>
          <p:nvPr/>
        </p:nvGrpSpPr>
        <p:grpSpPr>
          <a:xfrm>
            <a:off x="8830716" y="2132856"/>
            <a:ext cx="3024336" cy="810672"/>
            <a:chOff x="7291484" y="6148102"/>
            <a:chExt cx="1851806" cy="785341"/>
          </a:xfrm>
        </p:grpSpPr>
        <p:sp>
          <p:nvSpPr>
            <p:cNvPr id="11" name="圓角矩形圖說文字 10"/>
            <p:cNvSpPr/>
            <p:nvPr/>
          </p:nvSpPr>
          <p:spPr>
            <a:xfrm>
              <a:off x="7291484" y="6148102"/>
              <a:ext cx="1851806" cy="768888"/>
            </a:xfrm>
            <a:prstGeom prst="wedgeRoundRectCallout">
              <a:avLst>
                <a:gd name="adj1" fmla="val -39200"/>
                <a:gd name="adj2" fmla="val 82548"/>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309147" y="6217860"/>
              <a:ext cx="1826578" cy="715583"/>
            </a:xfrm>
            <a:prstGeom prst="rect">
              <a:avLst/>
            </a:prstGeom>
            <a:noFill/>
          </p:spPr>
          <p:txBody>
            <a:bodyPr wrap="square" rtlCol="0">
              <a:spAutoFit/>
            </a:bodyPr>
            <a:lstStyle/>
            <a:p>
              <a:pPr eaLnBrk="0"/>
              <a:r>
                <a:rPr lang="en-US" altLang="zh-TW" sz="1400" b="1" u="sng" dirty="0">
                  <a:latin typeface="微軟正黑體" panose="020B0604030504040204" pitchFamily="34" charset="-120"/>
                  <a:ea typeface="微軟正黑體" panose="020B0604030504040204" pitchFamily="34" charset="-120"/>
                </a:rPr>
                <a:t>3/17(</a:t>
              </a:r>
              <a:r>
                <a:rPr lang="zh-TW" altLang="en-US" sz="1400" b="1" u="sng" dirty="0">
                  <a:latin typeface="微軟正黑體" panose="020B0604030504040204" pitchFamily="34" charset="-120"/>
                  <a:ea typeface="微軟正黑體" panose="020B0604030504040204" pitchFamily="34" charset="-120"/>
                </a:rPr>
                <a:t>四</a:t>
              </a:r>
              <a:r>
                <a:rPr lang="en-US" altLang="zh-TW" sz="1400" b="1" u="sng" dirty="0">
                  <a:latin typeface="微軟正黑體" panose="020B0604030504040204" pitchFamily="34" charset="-120"/>
                  <a:ea typeface="微軟正黑體" panose="020B0604030504040204" pitchFamily="34" charset="-120"/>
                </a:rPr>
                <a:t>)17:00~3/18(</a:t>
              </a:r>
              <a:r>
                <a:rPr lang="zh-TW" altLang="zh-TW" sz="1400" b="1" u="sng" dirty="0">
                  <a:latin typeface="微軟正黑體" panose="020B0604030504040204" pitchFamily="34" charset="-120"/>
                  <a:ea typeface="微軟正黑體" panose="020B0604030504040204" pitchFamily="34" charset="-120"/>
                </a:rPr>
                <a:t>五</a:t>
              </a:r>
              <a:r>
                <a:rPr lang="en-US" altLang="zh-TW" sz="1400" b="1" u="sng" dirty="0">
                  <a:latin typeface="微軟正黑體" panose="020B0604030504040204" pitchFamily="34" charset="-120"/>
                  <a:ea typeface="微軟正黑體" panose="020B0604030504040204" pitchFamily="34" charset="-120"/>
                </a:rPr>
                <a:t>)16:00</a:t>
              </a:r>
              <a:r>
                <a:rPr lang="zh-TW" altLang="en-US" sz="1400" b="1" u="sng"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複查申請，於</a:t>
              </a:r>
              <a:r>
                <a:rPr lang="zh-TW" altLang="zh-TW" sz="1400" b="1" dirty="0">
                  <a:latin typeface="微軟正黑體" panose="020B0604030504040204" pitchFamily="34" charset="-120"/>
                  <a:ea typeface="微軟正黑體" panose="020B0604030504040204" pitchFamily="34" charset="-120"/>
                </a:rPr>
                <a:t>鑑定報名系統</a:t>
              </a:r>
              <a:r>
                <a:rPr lang="zh-TW" altLang="en-US" sz="1400" b="1" dirty="0">
                  <a:latin typeface="微軟正黑體" panose="020B0604030504040204" pitchFamily="34" charset="-120"/>
                  <a:ea typeface="微軟正黑體" panose="020B0604030504040204" pitchFamily="34" charset="-120"/>
                </a:rPr>
                <a:t>線上方式辦理申請及繳費。</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17</a:t>
            </a:fld>
            <a:endParaRPr lang="zh-TW" altLang="en-US" noProof="0" dirty="0"/>
          </a:p>
        </p:txBody>
      </p:sp>
      <p:sp>
        <p:nvSpPr>
          <p:cNvPr id="16" name="標題 1"/>
          <p:cNvSpPr txBox="1">
            <a:spLocks/>
          </p:cNvSpPr>
          <p:nvPr/>
        </p:nvSpPr>
        <p:spPr>
          <a:xfrm>
            <a:off x="2541998" y="387532"/>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3600" b="1" dirty="0">
                <a:solidFill>
                  <a:srgbClr val="002060"/>
                </a:solidFill>
                <a:effectLst>
                  <a:outerShdw blurRad="38100" dist="38100" dir="2700000" algn="tl">
                    <a:srgbClr val="000000">
                      <a:alpha val="43137"/>
                    </a:srgbClr>
                  </a:outerShdw>
                </a:effectLst>
                <a:latin typeface="+mj-ea"/>
                <a:ea typeface="+mj-ea"/>
              </a:rPr>
              <a:t>學術性向資優鑑定重要日程</a:t>
            </a:r>
          </a:p>
        </p:txBody>
      </p:sp>
    </p:spTree>
    <p:extLst>
      <p:ext uri="{BB962C8B-B14F-4D97-AF65-F5344CB8AC3E}">
        <p14:creationId xmlns:p14="http://schemas.microsoft.com/office/powerpoint/2010/main" val="39475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417101260"/>
              </p:ext>
            </p:extLst>
          </p:nvPr>
        </p:nvGraphicFramePr>
        <p:xfrm>
          <a:off x="333772" y="773612"/>
          <a:ext cx="11521280" cy="5931056"/>
        </p:xfrm>
        <a:graphic>
          <a:graphicData uri="http://schemas.openxmlformats.org/drawingml/2006/table">
            <a:tbl>
              <a:tblPr firstRow="1" bandRow="1">
                <a:tableStyleId>{21E4AEA4-8DFA-4A89-87EB-49C32662AFE0}</a:tableStyleId>
              </a:tblPr>
              <a:tblGrid>
                <a:gridCol w="2309479">
                  <a:extLst>
                    <a:ext uri="{9D8B030D-6E8A-4147-A177-3AD203B41FA5}">
                      <a16:colId xmlns:a16="http://schemas.microsoft.com/office/drawing/2014/main" val="20000"/>
                    </a:ext>
                  </a:extLst>
                </a:gridCol>
                <a:gridCol w="1835285">
                  <a:extLst>
                    <a:ext uri="{9D8B030D-6E8A-4147-A177-3AD203B41FA5}">
                      <a16:colId xmlns:a16="http://schemas.microsoft.com/office/drawing/2014/main" val="20001"/>
                    </a:ext>
                  </a:extLst>
                </a:gridCol>
                <a:gridCol w="7376516">
                  <a:extLst>
                    <a:ext uri="{9D8B030D-6E8A-4147-A177-3AD203B41FA5}">
                      <a16:colId xmlns:a16="http://schemas.microsoft.com/office/drawing/2014/main" val="20002"/>
                    </a:ext>
                  </a:extLst>
                </a:gridCol>
              </a:tblGrid>
              <a:tr h="455227">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702002">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accent4">
                              <a:lumMod val="50000"/>
                            </a:schemeClr>
                          </a:solidFill>
                          <a:latin typeface="微軟正黑體" panose="020B0604030504040204" pitchFamily="34" charset="-120"/>
                          <a:ea typeface="+mn-ea"/>
                          <a:cs typeface="+mn-cs"/>
                        </a:rPr>
                        <a:t>開放查詢複選鑑定場位置圖及鑑定證下載列印</a:t>
                      </a:r>
                      <a:endParaRPr lang="zh-TW" altLang="en-US" sz="1800" b="1" kern="1200" dirty="0">
                        <a:solidFill>
                          <a:schemeClr val="accent4">
                            <a:lumMod val="50000"/>
                          </a:schemeClr>
                        </a:solidFill>
                        <a:latin typeface="微軟正黑體" panose="020B0604030504040204" pitchFamily="34" charset="-120"/>
                        <a:ea typeface="+mn-ea"/>
                        <a:cs typeface="+mn-cs"/>
                      </a:endParaRPr>
                    </a:p>
                  </a:txBody>
                  <a:tcPr marL="68580" marR="68580" marT="34290" marB="34290" anchor="ctr"/>
                </a:tc>
                <a:tc>
                  <a:txBody>
                    <a:bodyPr/>
                    <a:lstStyle/>
                    <a:p>
                      <a:pPr algn="ctr" eaLnBrk="0"/>
                      <a:r>
                        <a:rPr lang="en-US" altLang="zh-TW" sz="1800" b="1" i="0" kern="1200" dirty="0">
                          <a:solidFill>
                            <a:srgbClr val="002060"/>
                          </a:solidFill>
                          <a:latin typeface="微軟正黑體" panose="020B0604030504040204" pitchFamily="34" charset="-120"/>
                          <a:ea typeface="微軟正黑體" panose="020B0604030504040204" pitchFamily="34" charset="-120"/>
                          <a:cs typeface="+mn-cs"/>
                        </a:rPr>
                        <a:t>4/22(</a:t>
                      </a:r>
                      <a:r>
                        <a:rPr lang="zh-TW" altLang="zh-TW" sz="1800" b="1" i="0" kern="1200" dirty="0">
                          <a:solidFill>
                            <a:srgbClr val="002060"/>
                          </a:solidFill>
                          <a:latin typeface="微軟正黑體" panose="020B0604030504040204" pitchFamily="34" charset="-120"/>
                          <a:ea typeface="微軟正黑體" panose="020B0604030504040204" pitchFamily="34" charset="-120"/>
                          <a:cs typeface="+mn-cs"/>
                        </a:rPr>
                        <a:t>五</a:t>
                      </a:r>
                      <a:r>
                        <a:rPr lang="en-US" altLang="zh-TW" sz="1800" b="1" i="0" kern="1200" dirty="0">
                          <a:solidFill>
                            <a:srgbClr val="002060"/>
                          </a:solidFill>
                          <a:latin typeface="微軟正黑體" panose="020B0604030504040204" pitchFamily="34" charset="-120"/>
                          <a:ea typeface="微軟正黑體" panose="020B0604030504040204" pitchFamily="34" charset="-120"/>
                          <a:cs typeface="+mn-cs"/>
                        </a:rPr>
                        <a:t>)</a:t>
                      </a:r>
                      <a:endParaRPr lang="zh-TW" altLang="zh-TW" sz="1800" b="1" i="0" kern="1200" dirty="0">
                        <a:solidFill>
                          <a:srgbClr val="002060"/>
                        </a:solidFill>
                        <a:latin typeface="微軟正黑體" panose="020B0604030504040204" pitchFamily="34" charset="-120"/>
                        <a:ea typeface="微軟正黑體" panose="020B0604030504040204" pitchFamily="34" charset="-120"/>
                        <a:cs typeface="+mn-cs"/>
                      </a:endParaRPr>
                    </a:p>
                    <a:p>
                      <a:pPr algn="ctr" eaLnBrk="0"/>
                      <a:r>
                        <a:rPr lang="en-US" altLang="zh-TW" sz="1800" b="1" i="0" kern="1200" dirty="0">
                          <a:solidFill>
                            <a:srgbClr val="002060"/>
                          </a:solidFill>
                          <a:latin typeface="微軟正黑體" panose="020B0604030504040204" pitchFamily="34" charset="-120"/>
                          <a:ea typeface="微軟正黑體" panose="020B0604030504040204" pitchFamily="34" charset="-120"/>
                          <a:cs typeface="+mn-cs"/>
                        </a:rPr>
                        <a:t>17:00-4/27(</a:t>
                      </a:r>
                      <a:r>
                        <a:rPr lang="zh-TW" altLang="en-US" sz="1800" b="1" i="0" kern="1200" dirty="0">
                          <a:solidFill>
                            <a:srgbClr val="002060"/>
                          </a:solidFill>
                          <a:latin typeface="微軟正黑體" panose="020B0604030504040204" pitchFamily="34" charset="-120"/>
                          <a:ea typeface="微軟正黑體" panose="020B0604030504040204" pitchFamily="34" charset="-120"/>
                          <a:cs typeface="+mn-cs"/>
                        </a:rPr>
                        <a:t>三</a:t>
                      </a:r>
                      <a:r>
                        <a:rPr lang="en-US" altLang="zh-TW" sz="1800" b="1" i="0" kern="1200" dirty="0">
                          <a:solidFill>
                            <a:srgbClr val="002060"/>
                          </a:solidFill>
                          <a:latin typeface="微軟正黑體" panose="020B0604030504040204" pitchFamily="34" charset="-120"/>
                          <a:ea typeface="微軟正黑體" panose="020B0604030504040204" pitchFamily="34" charset="-120"/>
                          <a:cs typeface="+mn-cs"/>
                        </a:rPr>
                        <a:t>)</a:t>
                      </a:r>
                      <a:endParaRPr lang="zh-TW" altLang="zh-TW" sz="1800" b="1" i="0" kern="1200" dirty="0">
                        <a:solidFill>
                          <a:srgbClr val="002060"/>
                        </a:solidFill>
                        <a:latin typeface="微軟正黑體" panose="020B0604030504040204" pitchFamily="34" charset="-120"/>
                        <a:ea typeface="微軟正黑體" panose="020B0604030504040204" pitchFamily="34" charset="-120"/>
                        <a:cs typeface="+mn-cs"/>
                      </a:endParaRPr>
                    </a:p>
                    <a:p>
                      <a:pPr algn="ctr"/>
                      <a:r>
                        <a:rPr lang="en-US" altLang="zh-TW" sz="1800" b="1" i="0" kern="1200" dirty="0">
                          <a:solidFill>
                            <a:srgbClr val="002060"/>
                          </a:solidFill>
                          <a:latin typeface="微軟正黑體" panose="020B0604030504040204" pitchFamily="34" charset="-120"/>
                          <a:ea typeface="微軟正黑體" panose="020B0604030504040204" pitchFamily="34" charset="-120"/>
                          <a:cs typeface="+mn-cs"/>
                        </a:rPr>
                        <a:t>17:00</a:t>
                      </a:r>
                      <a:r>
                        <a:rPr lang="zh-TW" altLang="zh-TW" sz="1800" b="1" i="0" kern="1200" dirty="0">
                          <a:solidFill>
                            <a:srgbClr val="002060"/>
                          </a:solidFill>
                          <a:latin typeface="微軟正黑體" panose="020B0604030504040204" pitchFamily="34" charset="-120"/>
                          <a:ea typeface="微軟正黑體" panose="020B0604030504040204" pitchFamily="34" charset="-120"/>
                          <a:cs typeface="+mn-cs"/>
                        </a:rPr>
                        <a:t>止</a:t>
                      </a:r>
                      <a:endParaRPr lang="zh-TW" altLang="en-US" sz="1800" b="1" i="0" kern="1200" dirty="0">
                        <a:solidFill>
                          <a:srgbClr val="002060"/>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eaLnBrk="0"/>
                      <a:r>
                        <a:rPr lang="en-US" altLang="zh-TW" sz="1600" kern="1200" dirty="0">
                          <a:solidFill>
                            <a:schemeClr val="dk1"/>
                          </a:solidFill>
                          <a:effectLst/>
                          <a:latin typeface="+mn-lt"/>
                          <a:ea typeface="+mn-ea"/>
                          <a:cs typeface="+mn-cs"/>
                        </a:rPr>
                        <a:t>1.17</a:t>
                      </a:r>
                      <a:r>
                        <a:rPr lang="zh-TW" altLang="zh-TW" sz="1600" kern="1200" dirty="0">
                          <a:solidFill>
                            <a:schemeClr val="dk1"/>
                          </a:solidFill>
                          <a:effectLst/>
                          <a:latin typeface="+mn-lt"/>
                          <a:ea typeface="+mn-ea"/>
                          <a:cs typeface="+mn-cs"/>
                        </a:rPr>
                        <a:t>：</a:t>
                      </a:r>
                      <a:r>
                        <a:rPr lang="en-US" altLang="zh-TW" sz="1600" kern="1200" dirty="0">
                          <a:solidFill>
                            <a:schemeClr val="dk1"/>
                          </a:solidFill>
                          <a:effectLst/>
                          <a:latin typeface="+mn-lt"/>
                          <a:ea typeface="+mn-ea"/>
                          <a:cs typeface="+mn-cs"/>
                        </a:rPr>
                        <a:t>00</a:t>
                      </a:r>
                      <a:r>
                        <a:rPr lang="zh-TW" altLang="zh-TW" sz="1600" kern="1200" dirty="0">
                          <a:solidFill>
                            <a:schemeClr val="dk1"/>
                          </a:solidFill>
                          <a:effectLst/>
                          <a:latin typeface="+mn-lt"/>
                          <a:ea typeface="+mn-ea"/>
                          <a:cs typeface="+mn-cs"/>
                        </a:rPr>
                        <a:t>公告於以下網頁：</a:t>
                      </a:r>
                    </a:p>
                    <a:p>
                      <a:pPr lvl="0"/>
                      <a:r>
                        <a:rPr lang="zh-TW" altLang="zh-TW" sz="1600" kern="1200" dirty="0">
                          <a:solidFill>
                            <a:schemeClr val="dk1"/>
                          </a:solidFill>
                          <a:effectLst/>
                          <a:latin typeface="+mn-lt"/>
                          <a:ea typeface="+mn-ea"/>
                          <a:cs typeface="+mn-cs"/>
                        </a:rPr>
                        <a:t>桃園市資賦優異學生鑑定報名系統</a:t>
                      </a:r>
                      <a:r>
                        <a:rPr lang="en-US" altLang="zh-TW" sz="1600" kern="1200" dirty="0">
                          <a:solidFill>
                            <a:schemeClr val="dk1"/>
                          </a:solidFill>
                          <a:effectLst/>
                          <a:latin typeface="+mn-lt"/>
                          <a:ea typeface="+mn-ea"/>
                          <a:cs typeface="+mn-cs"/>
                        </a:rPr>
                        <a:t>(</a:t>
                      </a:r>
                      <a:r>
                        <a:rPr lang="en-US" altLang="zh-TW" sz="1600" u="sng" kern="1200" dirty="0">
                          <a:solidFill>
                            <a:schemeClr val="dk1"/>
                          </a:solidFill>
                          <a:effectLst/>
                          <a:latin typeface="+mn-lt"/>
                          <a:ea typeface="+mn-ea"/>
                          <a:cs typeface="+mn-cs"/>
                          <a:hlinkClick r:id="rId3"/>
                        </a:rPr>
                        <a:t>https://www.giftedness.tyc.edu.tw</a:t>
                      </a:r>
                      <a:r>
                        <a:rPr lang="en-US" altLang="zh-TW" sz="1600" kern="1200" dirty="0">
                          <a:solidFill>
                            <a:schemeClr val="dk1"/>
                          </a:solidFill>
                          <a:effectLst/>
                          <a:latin typeface="+mn-lt"/>
                          <a:ea typeface="+mn-ea"/>
                          <a:cs typeface="+mn-cs"/>
                        </a:rPr>
                        <a:t>)</a:t>
                      </a:r>
                      <a:r>
                        <a:rPr lang="zh-TW" altLang="zh-TW" sz="1600" kern="1200" dirty="0">
                          <a:solidFill>
                            <a:schemeClr val="dk1"/>
                          </a:solidFill>
                          <a:effectLst/>
                          <a:latin typeface="+mn-lt"/>
                          <a:ea typeface="+mn-ea"/>
                          <a:cs typeface="+mn-cs"/>
                        </a:rPr>
                        <a:t>。</a:t>
                      </a:r>
                    </a:p>
                    <a:p>
                      <a:pPr lvl="0"/>
                      <a:r>
                        <a:rPr lang="zh-TW" altLang="zh-TW" sz="1600" kern="1200" dirty="0">
                          <a:solidFill>
                            <a:schemeClr val="dk1"/>
                          </a:solidFill>
                          <a:effectLst/>
                          <a:latin typeface="+mn-lt"/>
                          <a:ea typeface="+mn-ea"/>
                          <a:cs typeface="+mn-cs"/>
                        </a:rPr>
                        <a:t>承辦學校光明國</a:t>
                      </a:r>
                      <a:r>
                        <a:rPr lang="zh-HK" altLang="zh-TW" sz="1600" kern="1200" dirty="0">
                          <a:solidFill>
                            <a:schemeClr val="dk1"/>
                          </a:solidFill>
                          <a:effectLst/>
                          <a:latin typeface="+mn-lt"/>
                          <a:ea typeface="+mn-ea"/>
                          <a:cs typeface="+mn-cs"/>
                        </a:rPr>
                        <a:t>中</a:t>
                      </a:r>
                      <a:r>
                        <a:rPr lang="zh-TW" altLang="zh-TW" sz="1600" kern="1200" dirty="0">
                          <a:solidFill>
                            <a:schemeClr val="dk1"/>
                          </a:solidFill>
                          <a:effectLst/>
                          <a:latin typeface="+mn-lt"/>
                          <a:ea typeface="+mn-ea"/>
                          <a:cs typeface="+mn-cs"/>
                        </a:rPr>
                        <a:t>網頁</a:t>
                      </a:r>
                      <a:r>
                        <a:rPr lang="en-US" altLang="zh-TW" sz="1600" u="sng" kern="1200" dirty="0">
                          <a:solidFill>
                            <a:schemeClr val="dk1"/>
                          </a:solidFill>
                          <a:effectLst/>
                          <a:latin typeface="+mn-lt"/>
                          <a:ea typeface="+mn-ea"/>
                          <a:cs typeface="+mn-cs"/>
                        </a:rPr>
                        <a:t>(</a:t>
                      </a:r>
                      <a:r>
                        <a:rPr lang="en-US" altLang="zh-TW" sz="1600" u="sng" kern="1200" dirty="0">
                          <a:solidFill>
                            <a:schemeClr val="dk1"/>
                          </a:solidFill>
                          <a:effectLst/>
                          <a:latin typeface="+mn-lt"/>
                          <a:ea typeface="+mn-ea"/>
                          <a:cs typeface="+mn-cs"/>
                          <a:hlinkClick r:id="rId4"/>
                        </a:rPr>
                        <a:t>http://www.gmjh.tyc.edu.tw/</a:t>
                      </a:r>
                      <a:r>
                        <a:rPr lang="en-US" altLang="zh-TW" sz="1600" u="sng" kern="1200" dirty="0">
                          <a:solidFill>
                            <a:schemeClr val="dk1"/>
                          </a:solidFill>
                          <a:effectLst/>
                          <a:latin typeface="+mn-lt"/>
                          <a:ea typeface="+mn-ea"/>
                          <a:cs typeface="+mn-cs"/>
                        </a:rPr>
                        <a:t>)</a:t>
                      </a:r>
                      <a:r>
                        <a:rPr lang="zh-TW" altLang="zh-TW" sz="1600" kern="1200" dirty="0">
                          <a:solidFill>
                            <a:schemeClr val="dk1"/>
                          </a:solidFill>
                          <a:effectLst/>
                          <a:latin typeface="+mn-lt"/>
                          <a:ea typeface="+mn-ea"/>
                          <a:cs typeface="+mn-cs"/>
                        </a:rPr>
                        <a:t>。</a:t>
                      </a:r>
                    </a:p>
                    <a:p>
                      <a:pPr lvl="0"/>
                      <a:r>
                        <a:rPr lang="zh-TW" altLang="zh-TW" sz="1600" kern="1200" dirty="0">
                          <a:solidFill>
                            <a:schemeClr val="dk1"/>
                          </a:solidFill>
                          <a:effectLst/>
                          <a:latin typeface="+mn-lt"/>
                          <a:ea typeface="+mn-ea"/>
                          <a:cs typeface="+mn-cs"/>
                        </a:rPr>
                        <a:t>承辦學校福豐國中網頁</a:t>
                      </a:r>
                      <a:r>
                        <a:rPr lang="en-US" altLang="zh-TW" sz="1600" u="sng" kern="1200" dirty="0">
                          <a:solidFill>
                            <a:schemeClr val="dk1"/>
                          </a:solidFill>
                          <a:effectLst/>
                          <a:latin typeface="+mn-lt"/>
                          <a:ea typeface="+mn-ea"/>
                          <a:cs typeface="+mn-cs"/>
                        </a:rPr>
                        <a:t>(</a:t>
                      </a:r>
                      <a:r>
                        <a:rPr lang="en-US" altLang="zh-TW" sz="1600" u="sng" kern="1200" dirty="0">
                          <a:solidFill>
                            <a:schemeClr val="dk1"/>
                          </a:solidFill>
                          <a:effectLst/>
                          <a:latin typeface="+mn-lt"/>
                          <a:ea typeface="+mn-ea"/>
                          <a:cs typeface="+mn-cs"/>
                          <a:hlinkClick r:id="rId5"/>
                        </a:rPr>
                        <a:t>https://www.ffjh.tyc.edu.tw/</a:t>
                      </a:r>
                      <a:r>
                        <a:rPr lang="en-US" altLang="zh-TW" sz="1600" u="sng" kern="1200" dirty="0">
                          <a:solidFill>
                            <a:schemeClr val="dk1"/>
                          </a:solidFill>
                          <a:effectLst/>
                          <a:latin typeface="+mn-lt"/>
                          <a:ea typeface="+mn-ea"/>
                          <a:cs typeface="+mn-cs"/>
                        </a:rPr>
                        <a:t>)</a:t>
                      </a:r>
                      <a:r>
                        <a:rPr lang="zh-TW" altLang="zh-TW" sz="1600" u="sng" kern="1200" dirty="0">
                          <a:solidFill>
                            <a:schemeClr val="dk1"/>
                          </a:solidFill>
                          <a:effectLst/>
                          <a:latin typeface="+mn-lt"/>
                          <a:ea typeface="+mn-ea"/>
                          <a:cs typeface="+mn-cs"/>
                        </a:rPr>
                        <a:t>。</a:t>
                      </a:r>
                      <a:endParaRPr lang="zh-TW" altLang="zh-TW" sz="1600" kern="1200" dirty="0">
                        <a:solidFill>
                          <a:schemeClr val="dk1"/>
                        </a:solidFill>
                        <a:effectLst/>
                        <a:latin typeface="+mn-lt"/>
                        <a:ea typeface="+mn-ea"/>
                        <a:cs typeface="+mn-cs"/>
                      </a:endParaRPr>
                    </a:p>
                    <a:p>
                      <a:r>
                        <a:rPr lang="en-US" altLang="zh-TW" sz="1600" kern="1200" dirty="0">
                          <a:solidFill>
                            <a:schemeClr val="dk1"/>
                          </a:solidFill>
                          <a:effectLst/>
                          <a:latin typeface="+mn-lt"/>
                          <a:ea typeface="+mn-ea"/>
                          <a:cs typeface="+mn-cs"/>
                        </a:rPr>
                        <a:t>2.</a:t>
                      </a:r>
                      <a:r>
                        <a:rPr lang="zh-TW" altLang="zh-TW" sz="1600" kern="1200" dirty="0">
                          <a:solidFill>
                            <a:schemeClr val="dk1"/>
                          </a:solidFill>
                          <a:effectLst/>
                          <a:latin typeface="+mn-lt"/>
                          <a:ea typeface="+mn-ea"/>
                          <a:cs typeface="+mn-cs"/>
                        </a:rPr>
                        <a:t>請考生填畢健康聲明切結書後，由考生自行下載列印鑑定證應試。</a:t>
                      </a:r>
                    </a:p>
                    <a:p>
                      <a:r>
                        <a:rPr lang="en-US" altLang="zh-TW" sz="1600" kern="1200" dirty="0">
                          <a:solidFill>
                            <a:schemeClr val="dk1"/>
                          </a:solidFill>
                          <a:effectLst/>
                          <a:latin typeface="+mn-lt"/>
                          <a:ea typeface="+mn-ea"/>
                          <a:cs typeface="+mn-cs"/>
                        </a:rPr>
                        <a:t>3.</a:t>
                      </a:r>
                      <a:r>
                        <a:rPr lang="zh-TW" altLang="zh-TW" sz="1600" kern="1200" dirty="0">
                          <a:solidFill>
                            <a:schemeClr val="dk1"/>
                          </a:solidFill>
                          <a:effectLst/>
                          <a:latin typeface="+mn-lt"/>
                          <a:ea typeface="+mn-ea"/>
                          <a:cs typeface="+mn-cs"/>
                        </a:rPr>
                        <a:t>鑑定當日攜帶鑑定證及身分證、健保卡或桃樂卡等足資證明之身分證件應試，以利承辦學校查驗身分。</a:t>
                      </a:r>
                      <a:r>
                        <a:rPr lang="zh-TW" altLang="en-US" sz="1600" b="1" u="none" dirty="0">
                          <a:solidFill>
                            <a:srgbClr val="FF0000"/>
                          </a:solidFill>
                          <a:latin typeface="微軟正黑體" panose="020B0604030504040204" pitchFamily="34" charset="-120"/>
                          <a:ea typeface="微軟正黑體" panose="020B0604030504040204" pitchFamily="34" charset="-120"/>
                        </a:rPr>
                        <a:t> </a:t>
                      </a:r>
                      <a:endParaRPr lang="en-US" altLang="zh-TW" sz="16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1"/>
                  </a:ext>
                </a:extLst>
              </a:tr>
              <a:tr h="618467">
                <a:tc rowSpan="2">
                  <a:txBody>
                    <a:bodyPr/>
                    <a:lstStyle/>
                    <a:p>
                      <a:pPr algn="ctr">
                        <a:lnSpc>
                          <a:spcPts val="3000"/>
                        </a:lnSpc>
                      </a:pPr>
                      <a:r>
                        <a:rPr lang="zh-TW" altLang="en-US" sz="2400" b="1" u="sng" dirty="0">
                          <a:solidFill>
                            <a:srgbClr val="FF0000"/>
                          </a:solidFill>
                          <a:latin typeface="微軟正黑體" panose="020B0604030504040204" pitchFamily="34" charset="-120"/>
                          <a:ea typeface="微軟正黑體" panose="020B0604030504040204" pitchFamily="34" charset="-120"/>
                        </a:rPr>
                        <a:t>複選測驗日期</a:t>
                      </a: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i="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4/30(</a:t>
                      </a:r>
                      <a:r>
                        <a:rPr lang="zh-TW" altLang="en-US" sz="2400" b="1" i="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a:t>
                      </a:r>
                      <a:r>
                        <a:rPr lang="en-US" altLang="zh-TW" sz="2400" b="1" i="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FF0000"/>
                          </a:solidFill>
                          <a:latin typeface="微軟正黑體" panose="020B0604030504040204" pitchFamily="34" charset="-120"/>
                          <a:ea typeface="微軟正黑體" panose="020B0604030504040204" pitchFamily="34" charset="-120"/>
                        </a:rPr>
                        <a:t>數理類</a:t>
                      </a:r>
                      <a:r>
                        <a:rPr lang="zh-TW" altLang="en-US" sz="2000" b="1" dirty="0">
                          <a:solidFill>
                            <a:srgbClr val="FF0000"/>
                          </a:solidFill>
                          <a:latin typeface="微軟正黑體" panose="020B0604030504040204" pitchFamily="34" charset="-120"/>
                          <a:ea typeface="+mn-ea"/>
                        </a:rPr>
                        <a:t>資優</a:t>
                      </a:r>
                      <a:r>
                        <a:rPr lang="zh-TW" altLang="en-US" sz="2000" b="1" dirty="0">
                          <a:solidFill>
                            <a:srgbClr val="FF0000"/>
                          </a:solidFill>
                          <a:latin typeface="微軟正黑體" panose="020B0604030504040204" pitchFamily="34" charset="-120"/>
                          <a:ea typeface="微軟正黑體" panose="020B0604030504040204" pitchFamily="34" charset="-120"/>
                        </a:rPr>
                        <a:t>： 數學</a:t>
                      </a:r>
                      <a:r>
                        <a:rPr lang="zh-TW" altLang="en-US" sz="2000" b="1" i="0" dirty="0">
                          <a:solidFill>
                            <a:srgbClr val="FF0000"/>
                          </a:solidFill>
                          <a:latin typeface="微軟正黑體" panose="020B0604030504040204" pitchFamily="34" charset="-120"/>
                          <a:ea typeface="微軟正黑體" panose="020B0604030504040204" pitchFamily="34" charset="-120"/>
                        </a:rPr>
                        <a:t>實作評量、自然實作評量</a:t>
                      </a:r>
                      <a:endParaRPr lang="en-US" altLang="zh-TW" sz="2000" b="1" i="0"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dirty="0">
                          <a:solidFill>
                            <a:srgbClr val="FF0000"/>
                          </a:solidFill>
                          <a:latin typeface="微軟正黑體" panose="020B0604030504040204" pitchFamily="34" charset="-120"/>
                          <a:ea typeface="+mn-ea"/>
                        </a:rPr>
                        <a:t>自然科學</a:t>
                      </a:r>
                      <a:r>
                        <a:rPr lang="zh-TW" altLang="en-US" sz="2000" b="1" dirty="0">
                          <a:solidFill>
                            <a:srgbClr val="FF0000"/>
                          </a:solidFill>
                          <a:latin typeface="微軟正黑體" panose="020B0604030504040204" pitchFamily="34" charset="-120"/>
                          <a:ea typeface="+mn-ea"/>
                        </a:rPr>
                        <a:t>資優</a:t>
                      </a:r>
                      <a:r>
                        <a:rPr lang="zh-TW" altLang="en-US" sz="2000" b="1" i="0" dirty="0">
                          <a:solidFill>
                            <a:srgbClr val="FF0000"/>
                          </a:solidFill>
                          <a:latin typeface="微軟正黑體" panose="020B0604030504040204" pitchFamily="34" charset="-120"/>
                          <a:ea typeface="+mn-ea"/>
                        </a:rPr>
                        <a:t>：自然實作評量</a:t>
                      </a:r>
                      <a:endParaRPr lang="zh-TW" altLang="en-US" sz="2000" b="1" i="0"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420162">
                <a:tc vMerge="1">
                  <a:txBody>
                    <a:bodyPr/>
                    <a:lstStyle/>
                    <a:p>
                      <a:pPr algn="ctr"/>
                      <a:endParaRPr lang="zh-TW"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dirty="0">
                          <a:solidFill>
                            <a:schemeClr val="tx2"/>
                          </a:solidFill>
                          <a:latin typeface="微軟正黑體" panose="020B0604030504040204" pitchFamily="34" charset="-120"/>
                          <a:ea typeface="微軟正黑體" panose="020B0604030504040204" pitchFamily="34" charset="-120"/>
                        </a:rPr>
                        <a:t>5/1(</a:t>
                      </a:r>
                      <a:r>
                        <a:rPr lang="zh-TW" altLang="en-US" sz="2400" b="1" dirty="0">
                          <a:solidFill>
                            <a:schemeClr val="tx2"/>
                          </a:solidFill>
                          <a:latin typeface="微軟正黑體" panose="020B0604030504040204" pitchFamily="34" charset="-120"/>
                          <a:ea typeface="微軟正黑體" panose="020B0604030504040204" pitchFamily="34" charset="-120"/>
                        </a:rPr>
                        <a:t>日</a:t>
                      </a:r>
                      <a:r>
                        <a:rPr lang="en-US" altLang="zh-TW" sz="2400" b="1" dirty="0">
                          <a:solidFill>
                            <a:schemeClr val="tx2"/>
                          </a:solidFill>
                          <a:latin typeface="微軟正黑體" panose="020B0604030504040204" pitchFamily="34" charset="-120"/>
                          <a:ea typeface="微軟正黑體" panose="020B0604030504040204" pitchFamily="34" charset="-120"/>
                        </a:rPr>
                        <a:t>)</a:t>
                      </a:r>
                      <a:endParaRPr lang="zh-TW" altLang="en-US" sz="2400" b="1" dirty="0">
                        <a:solidFill>
                          <a:schemeClr val="tx2"/>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dirty="0">
                          <a:solidFill>
                            <a:schemeClr val="tx2"/>
                          </a:solidFill>
                          <a:latin typeface="微軟正黑體" panose="020B0604030504040204" pitchFamily="34" charset="-120"/>
                          <a:ea typeface="微軟正黑體" panose="020B0604030504040204" pitchFamily="34" charset="-120"/>
                        </a:rPr>
                        <a:t>英語</a:t>
                      </a:r>
                      <a:r>
                        <a:rPr lang="zh-TW" altLang="en-US" sz="2000" b="1" dirty="0">
                          <a:solidFill>
                            <a:schemeClr val="tx2"/>
                          </a:solidFill>
                          <a:latin typeface="微軟正黑體" panose="020B0604030504040204" pitchFamily="34" charset="-120"/>
                          <a:ea typeface="+mn-ea"/>
                        </a:rPr>
                        <a:t>資優</a:t>
                      </a:r>
                      <a:r>
                        <a:rPr lang="zh-TW" altLang="en-US" sz="2000" b="1" i="0" dirty="0">
                          <a:solidFill>
                            <a:schemeClr val="tx2"/>
                          </a:solidFill>
                          <a:latin typeface="微軟正黑體" panose="020B0604030504040204" pitchFamily="34" charset="-120"/>
                          <a:ea typeface="微軟正黑體" panose="020B0604030504040204" pitchFamily="34" charset="-120"/>
                        </a:rPr>
                        <a:t>：英語實作評量</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1172422">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複選鑑定結果</a:t>
                      </a:r>
                      <a:endParaRPr lang="en-US" altLang="zh-TW" sz="2100" dirty="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5/18(</a:t>
                      </a:r>
                      <a:r>
                        <a:rPr lang="zh-TW" altLang="en-US" sz="1800" dirty="0">
                          <a:solidFill>
                            <a:schemeClr val="accent4">
                              <a:lumMod val="50000"/>
                            </a:schemeClr>
                          </a:solidFill>
                          <a:latin typeface="微軟正黑體" panose="020B0604030504040204" pitchFamily="34" charset="-120"/>
                          <a:ea typeface="微軟正黑體" panose="020B0604030504040204" pitchFamily="34" charset="-120"/>
                        </a:rPr>
                        <a:t>三</a:t>
                      </a: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kern="1200" dirty="0">
                          <a:solidFill>
                            <a:schemeClr val="dk1"/>
                          </a:solidFill>
                          <a:effectLst/>
                          <a:latin typeface="+mn-lt"/>
                          <a:ea typeface="+mn-ea"/>
                          <a:cs typeface="+mn-cs"/>
                        </a:rPr>
                        <a:t>17</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00</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r>
                        <a:rPr lang="zh-TW" altLang="zh-TW" sz="1600" kern="1200" dirty="0">
                          <a:solidFill>
                            <a:srgbClr val="002060"/>
                          </a:solidFill>
                          <a:effectLst/>
                          <a:latin typeface="+mn-lt"/>
                          <a:ea typeface="+mn-ea"/>
                          <a:cs typeface="+mn-cs"/>
                        </a:rPr>
                        <a:t>當日</a:t>
                      </a:r>
                      <a:r>
                        <a:rPr lang="en-US" altLang="zh-TW" sz="1600" kern="1200" dirty="0">
                          <a:solidFill>
                            <a:srgbClr val="002060"/>
                          </a:solidFill>
                          <a:effectLst/>
                          <a:latin typeface="+mn-lt"/>
                          <a:ea typeface="+mn-ea"/>
                          <a:cs typeface="+mn-cs"/>
                        </a:rPr>
                        <a:t>17</a:t>
                      </a:r>
                      <a:r>
                        <a:rPr lang="zh-TW" altLang="zh-TW" sz="1600" kern="1200" dirty="0">
                          <a:solidFill>
                            <a:srgbClr val="002060"/>
                          </a:solidFill>
                          <a:effectLst/>
                          <a:latin typeface="+mn-lt"/>
                          <a:ea typeface="+mn-ea"/>
                          <a:cs typeface="+mn-cs"/>
                        </a:rPr>
                        <a:t>：</a:t>
                      </a:r>
                      <a:r>
                        <a:rPr lang="en-US" altLang="zh-TW" sz="1600" kern="1200" dirty="0">
                          <a:solidFill>
                            <a:srgbClr val="002060"/>
                          </a:solidFill>
                          <a:effectLst/>
                          <a:latin typeface="+mn-lt"/>
                          <a:ea typeface="+mn-ea"/>
                          <a:cs typeface="+mn-cs"/>
                        </a:rPr>
                        <a:t>00</a:t>
                      </a:r>
                      <a:r>
                        <a:rPr lang="zh-TW" altLang="zh-TW" sz="1600" kern="1200" dirty="0">
                          <a:solidFill>
                            <a:srgbClr val="002060"/>
                          </a:solidFill>
                          <a:effectLst/>
                          <a:latin typeface="+mn-lt"/>
                          <a:ea typeface="+mn-ea"/>
                          <a:cs typeface="+mn-cs"/>
                        </a:rPr>
                        <a:t>前公告鑑定結果於以下網頁，並開放系統查詢及下載鑑定結果通知書，請考生自行登錄</a:t>
                      </a:r>
                      <a:r>
                        <a:rPr lang="zh-TW" altLang="en-US" sz="1600" kern="1200" dirty="0">
                          <a:solidFill>
                            <a:srgbClr val="002060"/>
                          </a:solidFill>
                          <a:effectLst/>
                          <a:latin typeface="+mn-lt"/>
                          <a:ea typeface="+mn-ea"/>
                          <a:cs typeface="+mn-cs"/>
                        </a:rPr>
                        <a:t>。</a:t>
                      </a:r>
                      <a:endParaRPr lang="en-US" altLang="zh-TW" sz="1600" kern="1200" dirty="0">
                        <a:solidFill>
                          <a:srgbClr val="002060"/>
                        </a:solidFill>
                        <a:effectLst/>
                        <a:latin typeface="+mn-lt"/>
                        <a:ea typeface="+mn-ea"/>
                        <a:cs typeface="+mn-cs"/>
                      </a:endParaRPr>
                    </a:p>
                    <a:p>
                      <a:r>
                        <a:rPr lang="zh-TW" altLang="en-US" sz="1600" kern="1200" dirty="0">
                          <a:solidFill>
                            <a:srgbClr val="002060"/>
                          </a:solidFill>
                          <a:effectLst/>
                          <a:latin typeface="+mn-lt"/>
                          <a:ea typeface="+mn-ea"/>
                          <a:cs typeface="+mn-cs"/>
                        </a:rPr>
                        <a:t>並公告於</a:t>
                      </a:r>
                      <a:r>
                        <a:rPr lang="zh-TW" altLang="zh-TW" sz="1600" kern="1200" dirty="0">
                          <a:solidFill>
                            <a:srgbClr val="002060"/>
                          </a:solidFill>
                          <a:effectLst/>
                          <a:latin typeface="+mn-lt"/>
                          <a:ea typeface="+mn-ea"/>
                          <a:cs typeface="+mn-cs"/>
                        </a:rPr>
                        <a:t>桃園市政府教育局</a:t>
                      </a:r>
                      <a:r>
                        <a:rPr lang="zh-TW" altLang="en-US" sz="1600" kern="1200" dirty="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桃園市資賦優異學生鑑定報名系統 </a:t>
                      </a:r>
                      <a:r>
                        <a:rPr lang="zh-TW" altLang="en-US" sz="1600" kern="1200" dirty="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承辦學校光明國</a:t>
                      </a:r>
                      <a:r>
                        <a:rPr lang="zh-HK" altLang="zh-TW" sz="1600" kern="1200" dirty="0">
                          <a:solidFill>
                            <a:srgbClr val="002060"/>
                          </a:solidFill>
                          <a:effectLst/>
                          <a:latin typeface="+mn-lt"/>
                          <a:ea typeface="+mn-ea"/>
                          <a:cs typeface="+mn-cs"/>
                        </a:rPr>
                        <a:t>中</a:t>
                      </a:r>
                      <a:r>
                        <a:rPr lang="zh-TW" altLang="en-US" sz="1600" kern="1200" dirty="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福豐國中</a:t>
                      </a:r>
                      <a:r>
                        <a:rPr lang="zh-TW" altLang="en-US" sz="1600" kern="1200" dirty="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桃園市資優教育資源中心網頁</a:t>
                      </a:r>
                      <a:r>
                        <a:rPr lang="zh-TW" altLang="en-US" sz="1600" kern="1200" dirty="0">
                          <a:solidFill>
                            <a:srgbClr val="002060"/>
                          </a:solidFill>
                          <a:effectLst/>
                          <a:latin typeface="+mn-lt"/>
                          <a:ea typeface="+mn-ea"/>
                          <a:cs typeface="+mn-cs"/>
                        </a:rPr>
                        <a:t>。</a:t>
                      </a:r>
                      <a:endParaRPr lang="zh-TW" altLang="en-US" sz="1600" u="none" dirty="0">
                        <a:solidFill>
                          <a:srgbClr val="002060"/>
                        </a:solidFill>
                        <a:latin typeface="微軟正黑體" panose="020B0604030504040204" pitchFamily="34" charset="-120"/>
                        <a:ea typeface="+mn-ea"/>
                      </a:endParaRPr>
                    </a:p>
                  </a:txBody>
                  <a:tcPr marL="68580" marR="68580" marT="34290" marB="34290" anchor="ctr"/>
                </a:tc>
                <a:extLst>
                  <a:ext uri="{0D108BD9-81ED-4DB2-BD59-A6C34878D82A}">
                    <a16:rowId xmlns:a16="http://schemas.microsoft.com/office/drawing/2014/main" val="10005"/>
                  </a:ext>
                </a:extLst>
              </a:tr>
              <a:tr h="1415427">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安置與輔導</a:t>
                      </a:r>
                    </a:p>
                  </a:txBody>
                  <a:tcPr marL="68580" marR="68580" marT="34290" marB="34290" anchor="ctr"/>
                </a:tc>
                <a:tc>
                  <a:txBody>
                    <a:bodyPr/>
                    <a:lstStyle/>
                    <a:p>
                      <a:pPr algn="ct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111</a:t>
                      </a:r>
                      <a:r>
                        <a:rPr lang="zh-TW" altLang="en-US" sz="1800" dirty="0">
                          <a:solidFill>
                            <a:schemeClr val="accent4">
                              <a:lumMod val="50000"/>
                            </a:schemeClr>
                          </a:solidFill>
                          <a:latin typeface="微軟正黑體" panose="020B0604030504040204" pitchFamily="34" charset="-120"/>
                          <a:ea typeface="微軟正黑體" panose="020B0604030504040204" pitchFamily="34" charset="-120"/>
                        </a:rPr>
                        <a:t>學年度</a:t>
                      </a:r>
                    </a:p>
                  </a:txBody>
                  <a:tcPr marL="68580" marR="68580" marT="34290" marB="34290" anchor="ct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zh-TW" altLang="zh-TW" sz="1600" kern="1200" dirty="0">
                          <a:solidFill>
                            <a:srgbClr val="002060"/>
                          </a:solidFill>
                          <a:effectLst/>
                          <a:latin typeface="+mn-lt"/>
                          <a:ea typeface="+mn-ea"/>
                          <a:cs typeface="+mn-cs"/>
                        </a:rPr>
                        <a:t>通過鑑定之學生於本市公立國民中學普通班就讀者，於</a:t>
                      </a:r>
                      <a:r>
                        <a:rPr lang="en-US" altLang="zh-TW" sz="1600" kern="1200" dirty="0">
                          <a:solidFill>
                            <a:srgbClr val="002060"/>
                          </a:solidFill>
                          <a:effectLst/>
                          <a:latin typeface="+mn-lt"/>
                          <a:ea typeface="+mn-ea"/>
                          <a:cs typeface="+mn-cs"/>
                        </a:rPr>
                        <a:t>111/6/20(</a:t>
                      </a:r>
                      <a:r>
                        <a:rPr lang="zh-TW" altLang="en-US" sz="1600" kern="1200" dirty="0">
                          <a:solidFill>
                            <a:srgbClr val="002060"/>
                          </a:solidFill>
                          <a:effectLst/>
                          <a:latin typeface="+mn-lt"/>
                          <a:ea typeface="+mn-ea"/>
                          <a:cs typeface="+mn-cs"/>
                        </a:rPr>
                        <a:t>一</a:t>
                      </a:r>
                      <a:r>
                        <a:rPr lang="en-US" altLang="zh-TW" sz="1600" kern="1200" dirty="0">
                          <a:solidFill>
                            <a:srgbClr val="002060"/>
                          </a:solidFill>
                          <a:effectLst/>
                          <a:latin typeface="+mn-lt"/>
                          <a:ea typeface="+mn-ea"/>
                          <a:cs typeface="+mn-cs"/>
                        </a:rPr>
                        <a:t>)</a:t>
                      </a:r>
                      <a:r>
                        <a:rPr lang="zh-TW" altLang="en-US" sz="1600" kern="1200" dirty="0">
                          <a:solidFill>
                            <a:srgbClr val="002060"/>
                          </a:solidFill>
                          <a:effectLst/>
                          <a:latin typeface="+mn-lt"/>
                          <a:ea typeface="+mn-ea"/>
                          <a:cs typeface="+mn-cs"/>
                        </a:rPr>
                        <a:t>前</a:t>
                      </a:r>
                      <a:r>
                        <a:rPr lang="zh-TW" altLang="zh-TW" sz="1600" kern="1200" dirty="0">
                          <a:solidFill>
                            <a:srgbClr val="002060"/>
                          </a:solidFill>
                          <a:effectLst/>
                          <a:latin typeface="+mn-lt"/>
                          <a:ea typeface="+mn-ea"/>
                          <a:cs typeface="+mn-cs"/>
                        </a:rPr>
                        <a:t>繳驗鑑定結果通知單正本</a:t>
                      </a:r>
                      <a:r>
                        <a:rPr lang="zh-TW" altLang="en-US" sz="1600" kern="1200" dirty="0">
                          <a:solidFill>
                            <a:srgbClr val="002060"/>
                          </a:solidFill>
                          <a:effectLst/>
                          <a:latin typeface="+mn-lt"/>
                          <a:ea typeface="+mn-ea"/>
                          <a:cs typeface="+mn-cs"/>
                        </a:rPr>
                        <a:t>予就讀國中</a:t>
                      </a:r>
                      <a:r>
                        <a:rPr lang="zh-TW" altLang="zh-TW" sz="1600" kern="1200" dirty="0">
                          <a:solidFill>
                            <a:srgbClr val="002060"/>
                          </a:solidFill>
                          <a:effectLst/>
                          <a:latin typeface="+mn-lt"/>
                          <a:ea typeface="+mn-ea"/>
                          <a:cs typeface="+mn-cs"/>
                        </a:rPr>
                        <a:t>，由學校依既有之資源給予該資賦優異類別</a:t>
                      </a:r>
                      <a:r>
                        <a:rPr lang="en-US" altLang="zh-TW" sz="1600" kern="1200" dirty="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數理或英語</a:t>
                      </a:r>
                      <a:r>
                        <a:rPr lang="zh-TW" altLang="en-US" sz="1600" kern="1200" dirty="0">
                          <a:solidFill>
                            <a:srgbClr val="002060"/>
                          </a:solidFill>
                          <a:effectLst/>
                          <a:latin typeface="+mn-lt"/>
                          <a:ea typeface="+mn-ea"/>
                          <a:cs typeface="+mn-cs"/>
                        </a:rPr>
                        <a:t>或自然科學</a:t>
                      </a:r>
                      <a:r>
                        <a:rPr lang="en-US" altLang="zh-TW" sz="1600" kern="1200" dirty="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資優資源班或資優教育方案等之特殊教育服務。</a:t>
                      </a:r>
                      <a:r>
                        <a:rPr lang="zh-TW" altLang="en-US" sz="1600" kern="1200" dirty="0">
                          <a:solidFill>
                            <a:srgbClr val="002060"/>
                          </a:solidFill>
                          <a:latin typeface="+mj-ea"/>
                          <a:ea typeface="+mn-ea"/>
                          <a:cs typeface="新細明體" pitchFamily="18" charset="-120"/>
                        </a:rPr>
                        <a:t>通過自然科學資優鑑定之學生，倘未就讀會稽國中自然科學資優資源班，得由就讀學校依既有數理資優資源班或資優教育方案提供自然科學課程服務。</a:t>
                      </a:r>
                    </a:p>
                  </a:txBody>
                  <a:tcPr marL="68580" marR="68580" marT="34290" marB="34290" anchor="ctr"/>
                </a:tc>
                <a:extLst>
                  <a:ext uri="{0D108BD9-81ED-4DB2-BD59-A6C34878D82A}">
                    <a16:rowId xmlns:a16="http://schemas.microsoft.com/office/drawing/2014/main" val="2231578161"/>
                  </a:ext>
                </a:extLst>
              </a:tr>
            </a:tbl>
          </a:graphicData>
        </a:graphic>
      </p:graphicFrame>
      <p:sp>
        <p:nvSpPr>
          <p:cNvPr id="2" name="標題 1"/>
          <p:cNvSpPr>
            <a:spLocks noGrp="1"/>
          </p:cNvSpPr>
          <p:nvPr>
            <p:ph type="title"/>
          </p:nvPr>
        </p:nvSpPr>
        <p:spPr>
          <a:xfrm>
            <a:off x="2349996" y="148719"/>
            <a:ext cx="7104828" cy="624893"/>
          </a:xfrm>
        </p:spPr>
        <p:txBody>
          <a:bodyPr>
            <a:normAutofit/>
          </a:bodyPr>
          <a:lstStyle/>
          <a:p>
            <a:pPr algn="dist"/>
            <a:r>
              <a:rPr lang="zh-TW" altLang="en-US" sz="3200" b="1" dirty="0">
                <a:solidFill>
                  <a:srgbClr val="002060"/>
                </a:solidFill>
                <a:effectLst>
                  <a:outerShdw blurRad="38100" dist="38100" dir="2700000" algn="tl">
                    <a:srgbClr val="000000">
                      <a:alpha val="43137"/>
                    </a:srgbClr>
                  </a:outerShdw>
                </a:effectLst>
                <a:latin typeface="+mj-ea"/>
                <a:ea typeface="+mj-ea"/>
              </a:rPr>
              <a:t>學術性向資優鑑定重要日程</a:t>
            </a:r>
          </a:p>
        </p:txBody>
      </p:sp>
      <p:grpSp>
        <p:nvGrpSpPr>
          <p:cNvPr id="15" name="群組 14"/>
          <p:cNvGrpSpPr/>
          <p:nvPr/>
        </p:nvGrpSpPr>
        <p:grpSpPr>
          <a:xfrm>
            <a:off x="8867856" y="3362872"/>
            <a:ext cx="2927423" cy="749077"/>
            <a:chOff x="7310372" y="5843020"/>
            <a:chExt cx="2220482" cy="1542243"/>
          </a:xfrm>
        </p:grpSpPr>
        <p:sp>
          <p:nvSpPr>
            <p:cNvPr id="11" name="圓角矩形圖說文字 10"/>
            <p:cNvSpPr/>
            <p:nvPr/>
          </p:nvSpPr>
          <p:spPr>
            <a:xfrm>
              <a:off x="7310372" y="5843020"/>
              <a:ext cx="2220482" cy="1542243"/>
            </a:xfrm>
            <a:prstGeom prst="wedgeRoundRectCallout">
              <a:avLst>
                <a:gd name="adj1" fmla="val -61228"/>
                <a:gd name="adj2" fmla="val 47494"/>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410165" y="5902717"/>
              <a:ext cx="2020896" cy="1216960"/>
            </a:xfrm>
            <a:prstGeom prst="rect">
              <a:avLst/>
            </a:prstGeom>
            <a:noFill/>
          </p:spPr>
          <p:txBody>
            <a:bodyPr wrap="square" rtlCol="0">
              <a:spAutoFit/>
            </a:bodyPr>
            <a:lstStyle/>
            <a:p>
              <a:r>
                <a:rPr lang="en-US" altLang="zh-TW" sz="1400" b="1" dirty="0">
                  <a:latin typeface="微軟正黑體" panose="020B0604030504040204" pitchFamily="34" charset="-120"/>
                  <a:ea typeface="微軟正黑體" panose="020B0604030504040204" pitchFamily="34" charset="-120"/>
                </a:rPr>
                <a:t>5/18(</a:t>
              </a:r>
              <a:r>
                <a:rPr lang="zh-TW" altLang="en-US" sz="1400" b="1" dirty="0">
                  <a:latin typeface="微軟正黑體" panose="020B0604030504040204" pitchFamily="34" charset="-120"/>
                  <a:ea typeface="微軟正黑體" panose="020B0604030504040204" pitchFamily="34" charset="-120"/>
                </a:rPr>
                <a:t>三</a:t>
              </a:r>
              <a:r>
                <a:rPr lang="en-US" altLang="zh-TW" sz="1400" b="1" dirty="0">
                  <a:latin typeface="微軟正黑體" panose="020B0604030504040204" pitchFamily="34" charset="-120"/>
                  <a:ea typeface="微軟正黑體" panose="020B0604030504040204" pitchFamily="34" charset="-120"/>
                </a:rPr>
                <a:t>)17:00~5/19(</a:t>
              </a:r>
              <a:r>
                <a:rPr lang="zh-TW" altLang="en-US" sz="1400" b="1" dirty="0">
                  <a:latin typeface="微軟正黑體" panose="020B0604030504040204" pitchFamily="34" charset="-120"/>
                  <a:ea typeface="微軟正黑體" panose="020B0604030504040204" pitchFamily="34" charset="-120"/>
                </a:rPr>
                <a:t>四</a:t>
              </a:r>
              <a:r>
                <a:rPr lang="en-US" altLang="zh-TW" sz="1400" b="1" dirty="0">
                  <a:latin typeface="微軟正黑體" panose="020B0604030504040204" pitchFamily="34" charset="-120"/>
                  <a:ea typeface="微軟正黑體" panose="020B0604030504040204" pitchFamily="34" charset="-120"/>
                </a:rPr>
                <a:t>)16:00 </a:t>
              </a:r>
              <a:r>
                <a:rPr lang="zh-TW" altLang="en-US" sz="1400" b="1" dirty="0">
                  <a:latin typeface="微軟正黑體" panose="020B0604030504040204" pitchFamily="34" charset="-120"/>
                  <a:ea typeface="微軟正黑體" panose="020B0604030504040204" pitchFamily="34" charset="-120"/>
                </a:rPr>
                <a:t>複查申請，於鑑定報名系統線上方式辦理申請及繳費。</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18</a:t>
            </a:fld>
            <a:endParaRPr lang="zh-TW" altLang="en-US" noProof="0" dirty="0"/>
          </a:p>
        </p:txBody>
      </p:sp>
    </p:spTree>
    <p:extLst>
      <p:ext uri="{BB962C8B-B14F-4D97-AF65-F5344CB8AC3E}">
        <p14:creationId xmlns:p14="http://schemas.microsoft.com/office/powerpoint/2010/main" val="168503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01924" y="188640"/>
            <a:ext cx="8623922" cy="914400"/>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400" b="1" u="sng" dirty="0">
                <a:solidFill>
                  <a:srgbClr val="FF0000"/>
                </a:solidFill>
              </a:rPr>
              <a:t>初、複選</a:t>
            </a:r>
            <a:r>
              <a:rPr lang="zh-TW" altLang="en-US" sz="4400" b="1" dirty="0">
                <a:solidFill>
                  <a:srgbClr val="002060"/>
                </a:solidFill>
              </a:rPr>
              <a:t>鑑定報名時間與報名方式</a:t>
            </a:r>
          </a:p>
        </p:txBody>
      </p:sp>
      <p:graphicFrame>
        <p:nvGraphicFramePr>
          <p:cNvPr id="6" name="內容版面配置區 2"/>
          <p:cNvGraphicFramePr>
            <a:graphicFrameLocks noGrp="1"/>
          </p:cNvGraphicFramePr>
          <p:nvPr>
            <p:ph idx="1"/>
            <p:extLst>
              <p:ext uri="{D42A27DB-BD31-4B8C-83A1-F6EECF244321}">
                <p14:modId xmlns:p14="http://schemas.microsoft.com/office/powerpoint/2010/main" val="3621798409"/>
              </p:ext>
            </p:extLst>
          </p:nvPr>
        </p:nvGraphicFramePr>
        <p:xfrm>
          <a:off x="537072" y="1176183"/>
          <a:ext cx="11206981" cy="3916058"/>
        </p:xfrm>
        <a:graphic>
          <a:graphicData uri="http://schemas.openxmlformats.org/drawingml/2006/table">
            <a:tbl>
              <a:tblPr firstRow="1" firstCol="1" bandRow="1">
                <a:tableStyleId>{00A15C55-8517-42AA-B614-E9B94910E393}</a:tableStyleId>
              </a:tblPr>
              <a:tblGrid>
                <a:gridCol w="1555138">
                  <a:extLst>
                    <a:ext uri="{9D8B030D-6E8A-4147-A177-3AD203B41FA5}">
                      <a16:colId xmlns:a16="http://schemas.microsoft.com/office/drawing/2014/main" val="20000"/>
                    </a:ext>
                  </a:extLst>
                </a:gridCol>
                <a:gridCol w="9651843">
                  <a:extLst>
                    <a:ext uri="{9D8B030D-6E8A-4147-A177-3AD203B41FA5}">
                      <a16:colId xmlns:a16="http://schemas.microsoft.com/office/drawing/2014/main" val="20001"/>
                    </a:ext>
                  </a:extLst>
                </a:gridCol>
              </a:tblGrid>
              <a:tr h="959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kern="100" dirty="0">
                          <a:solidFill>
                            <a:srgbClr val="C00000"/>
                          </a:solidFill>
                          <a:effectLst>
                            <a:outerShdw blurRad="38100" dist="38100" dir="2700000" algn="tl">
                              <a:srgbClr val="000000">
                                <a:alpha val="43137"/>
                              </a:srgbClr>
                            </a:outerShdw>
                          </a:effectLst>
                          <a:latin typeface="Microsoft JhengHei" pitchFamily="34" charset="-120"/>
                          <a:ea typeface="Microsoft JhengHei" pitchFamily="34" charset="-120"/>
                        </a:rPr>
                        <a:t>初選</a:t>
                      </a:r>
                      <a:r>
                        <a:rPr lang="zh-TW" altLang="en-US" sz="3200" kern="100" dirty="0">
                          <a:effectLst/>
                          <a:latin typeface="Microsoft JhengHei" pitchFamily="34" charset="-120"/>
                          <a:ea typeface="Microsoft JhengHei" pitchFamily="34" charset="-120"/>
                        </a:rPr>
                        <a:t>報名時間</a:t>
                      </a:r>
                      <a:endParaRPr lang="zh-TW" sz="3200" kern="100" dirty="0">
                        <a:solidFill>
                          <a:srgbClr val="FF0000"/>
                        </a:solidFill>
                        <a:effectLst/>
                        <a:latin typeface="Microsoft JhengHei" pitchFamily="34" charset="-120"/>
                        <a:ea typeface="Microsoft JhengHei" pitchFamily="34" charset="-12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Microsoft JhengHei" pitchFamily="34" charset="-120"/>
                          <a:ea typeface="Microsoft JhengHei" pitchFamily="34" charset="-120"/>
                        </a:rPr>
                        <a:t>111</a:t>
                      </a:r>
                      <a:r>
                        <a:rPr lang="zh-TW" altLang="en-US" sz="3200" dirty="0">
                          <a:latin typeface="Microsoft JhengHei" pitchFamily="34" charset="-120"/>
                          <a:ea typeface="Microsoft JhengHei" pitchFamily="34" charset="-120"/>
                        </a:rPr>
                        <a:t>年</a:t>
                      </a:r>
                      <a:r>
                        <a:rPr lang="en-US" altLang="zh-TW" sz="3200" dirty="0">
                          <a:latin typeface="Microsoft JhengHei" pitchFamily="34" charset="-120"/>
                          <a:ea typeface="Microsoft JhengHei" pitchFamily="34" charset="-120"/>
                        </a:rPr>
                        <a:t>2</a:t>
                      </a:r>
                      <a:r>
                        <a:rPr lang="zh-TW" altLang="en-US" sz="3200" dirty="0">
                          <a:latin typeface="Microsoft JhengHei" pitchFamily="34" charset="-120"/>
                          <a:ea typeface="Microsoft JhengHei" pitchFamily="34" charset="-120"/>
                        </a:rPr>
                        <a:t>月</a:t>
                      </a:r>
                      <a:r>
                        <a:rPr lang="en-US" altLang="zh-TW" sz="3200" dirty="0">
                          <a:latin typeface="Microsoft JhengHei" pitchFamily="34" charset="-120"/>
                          <a:ea typeface="Microsoft JhengHei" pitchFamily="34" charset="-120"/>
                        </a:rPr>
                        <a:t>7</a:t>
                      </a:r>
                      <a:r>
                        <a:rPr lang="zh-TW" altLang="en-US" sz="3200" dirty="0">
                          <a:latin typeface="Microsoft JhengHei" pitchFamily="34" charset="-120"/>
                          <a:ea typeface="Microsoft JhengHei" pitchFamily="34" charset="-120"/>
                        </a:rPr>
                        <a:t>日</a:t>
                      </a:r>
                      <a:r>
                        <a:rPr lang="en-US" altLang="zh-TW" sz="3200" dirty="0">
                          <a:latin typeface="Microsoft JhengHei" pitchFamily="34" charset="-120"/>
                          <a:ea typeface="Microsoft JhengHei" pitchFamily="34" charset="-120"/>
                        </a:rPr>
                        <a:t>(</a:t>
                      </a:r>
                      <a:r>
                        <a:rPr lang="zh-TW" altLang="en-US" sz="3200" dirty="0">
                          <a:latin typeface="Microsoft JhengHei" pitchFamily="34" charset="-120"/>
                          <a:ea typeface="Microsoft JhengHei" pitchFamily="34" charset="-120"/>
                        </a:rPr>
                        <a:t>一</a:t>
                      </a:r>
                      <a:r>
                        <a:rPr lang="en-US" altLang="zh-TW" sz="3200" dirty="0">
                          <a:latin typeface="Microsoft JhengHei" pitchFamily="34" charset="-120"/>
                          <a:ea typeface="Microsoft JhengHei" pitchFamily="34" charset="-120"/>
                        </a:rPr>
                        <a:t>)8:00-2</a:t>
                      </a:r>
                      <a:r>
                        <a:rPr lang="zh-TW" altLang="en-US" sz="3200" dirty="0">
                          <a:latin typeface="Microsoft JhengHei" pitchFamily="34" charset="-120"/>
                          <a:ea typeface="Microsoft JhengHei" pitchFamily="34" charset="-120"/>
                        </a:rPr>
                        <a:t>月</a:t>
                      </a:r>
                      <a:r>
                        <a:rPr lang="en-US" altLang="zh-TW" sz="3200" dirty="0">
                          <a:latin typeface="Microsoft JhengHei" pitchFamily="34" charset="-120"/>
                          <a:ea typeface="Microsoft JhengHei" pitchFamily="34" charset="-120"/>
                        </a:rPr>
                        <a:t>16</a:t>
                      </a:r>
                      <a:r>
                        <a:rPr lang="zh-TW" altLang="en-US" sz="3200" dirty="0">
                          <a:latin typeface="Microsoft JhengHei" pitchFamily="34" charset="-120"/>
                          <a:ea typeface="Microsoft JhengHei" pitchFamily="34" charset="-120"/>
                        </a:rPr>
                        <a:t>日</a:t>
                      </a:r>
                      <a:r>
                        <a:rPr lang="en-US" altLang="zh-TW" sz="3200" b="1" kern="1200" dirty="0">
                          <a:solidFill>
                            <a:schemeClr val="lt1"/>
                          </a:solidFill>
                          <a:latin typeface="Microsoft JhengHei" pitchFamily="34" charset="-120"/>
                          <a:ea typeface="Microsoft JhengHei" pitchFamily="34" charset="-120"/>
                          <a:cs typeface="+mn-cs"/>
                        </a:rPr>
                        <a:t>(</a:t>
                      </a:r>
                      <a:r>
                        <a:rPr lang="zh-TW" altLang="en-US" sz="3200" b="1" kern="1200" dirty="0">
                          <a:solidFill>
                            <a:schemeClr val="lt1"/>
                          </a:solidFill>
                          <a:latin typeface="Microsoft JhengHei" pitchFamily="34" charset="-120"/>
                          <a:ea typeface="Microsoft JhengHei" pitchFamily="34" charset="-120"/>
                          <a:cs typeface="+mn-cs"/>
                        </a:rPr>
                        <a:t>三</a:t>
                      </a:r>
                      <a:r>
                        <a:rPr lang="en-US" altLang="zh-TW" sz="3200" b="1" kern="1200" dirty="0">
                          <a:solidFill>
                            <a:schemeClr val="lt1"/>
                          </a:solidFill>
                          <a:latin typeface="Microsoft JhengHei" pitchFamily="34" charset="-120"/>
                          <a:ea typeface="Microsoft JhengHei" pitchFamily="34" charset="-120"/>
                          <a:cs typeface="+mn-cs"/>
                        </a:rPr>
                        <a:t>)</a:t>
                      </a:r>
                      <a:r>
                        <a:rPr lang="zh-TW" altLang="en-US" sz="3200" b="1" kern="1200" dirty="0">
                          <a:solidFill>
                            <a:schemeClr val="lt1"/>
                          </a:solidFill>
                          <a:latin typeface="Microsoft JhengHei" pitchFamily="34" charset="-120"/>
                          <a:ea typeface="Microsoft JhengHei" pitchFamily="34" charset="-120"/>
                          <a:cs typeface="+mn-cs"/>
                        </a:rPr>
                        <a:t>中午</a:t>
                      </a:r>
                      <a:r>
                        <a:rPr lang="en-US" altLang="zh-TW" sz="3200" dirty="0">
                          <a:latin typeface="Microsoft JhengHei" pitchFamily="34" charset="-120"/>
                          <a:ea typeface="Microsoft JhengHei" pitchFamily="34" charset="-120"/>
                        </a:rPr>
                        <a:t>12</a:t>
                      </a:r>
                      <a:r>
                        <a:rPr lang="zh-TW" altLang="en-US" sz="3200" dirty="0">
                          <a:latin typeface="Microsoft JhengHei" pitchFamily="34" charset="-120"/>
                          <a:ea typeface="Microsoft JhengHei" pitchFamily="34" charset="-120"/>
                        </a:rPr>
                        <a:t>：</a:t>
                      </a:r>
                      <a:r>
                        <a:rPr lang="en-US" altLang="zh-TW" sz="3200" dirty="0">
                          <a:latin typeface="Microsoft JhengHei" pitchFamily="34" charset="-120"/>
                          <a:ea typeface="Microsoft JhengHei" pitchFamily="34" charset="-120"/>
                        </a:rPr>
                        <a:t>00</a:t>
                      </a:r>
                      <a:endParaRPr lang="zh-TW" sz="3200" kern="100" dirty="0">
                        <a:solidFill>
                          <a:srgbClr val="FF0000"/>
                        </a:solidFill>
                        <a:effectLst/>
                        <a:latin typeface="Microsoft JhengHei" pitchFamily="34" charset="-120"/>
                        <a:ea typeface="Microsoft JhengHei" pitchFamily="34" charset="-120"/>
                      </a:endParaRPr>
                    </a:p>
                  </a:txBody>
                  <a:tcPr marL="51435" marR="51435" marT="0" marB="0" anchor="ctr"/>
                </a:tc>
                <a:extLst>
                  <a:ext uri="{0D108BD9-81ED-4DB2-BD59-A6C34878D82A}">
                    <a16:rowId xmlns:a16="http://schemas.microsoft.com/office/drawing/2014/main" val="10000"/>
                  </a:ext>
                </a:extLst>
              </a:tr>
              <a:tr h="959699">
                <a:tc>
                  <a:txBody>
                    <a:bodyPr/>
                    <a:lstStyle/>
                    <a:p>
                      <a:pPr algn="ctr">
                        <a:spcAft>
                          <a:spcPts val="0"/>
                        </a:spcAft>
                      </a:pPr>
                      <a:r>
                        <a:rPr lang="zh-TW" altLang="en-US" sz="3200" kern="100" dirty="0">
                          <a:solidFill>
                            <a:srgbClr val="C00000"/>
                          </a:solidFill>
                          <a:effectLst>
                            <a:outerShdw blurRad="38100" dist="38100" dir="2700000" algn="tl">
                              <a:srgbClr val="000000">
                                <a:alpha val="43137"/>
                              </a:srgbClr>
                            </a:outerShdw>
                          </a:effectLst>
                          <a:latin typeface="Microsoft JhengHei" pitchFamily="34" charset="-120"/>
                          <a:ea typeface="Microsoft JhengHei" pitchFamily="34" charset="-120"/>
                        </a:rPr>
                        <a:t>複選</a:t>
                      </a:r>
                      <a:r>
                        <a:rPr lang="zh-TW" altLang="en-US" sz="3200" kern="100" dirty="0">
                          <a:effectLst/>
                          <a:latin typeface="Microsoft JhengHei" pitchFamily="34" charset="-120"/>
                          <a:ea typeface="Microsoft JhengHei" pitchFamily="34" charset="-120"/>
                        </a:rPr>
                        <a:t>報名時間</a:t>
                      </a:r>
                      <a:endParaRPr lang="zh-TW" sz="3200" kern="100" dirty="0">
                        <a:effectLst/>
                        <a:latin typeface="Microsoft JhengHei" pitchFamily="34" charset="-120"/>
                        <a:ea typeface="Microsoft JhengHei" pitchFamily="34" charset="-120"/>
                      </a:endParaRPr>
                    </a:p>
                  </a:txBody>
                  <a:tcPr marL="51435" marR="51435" marT="0" marB="0" anchor="ctr"/>
                </a:tc>
                <a:tc>
                  <a:txBody>
                    <a:bodyPr/>
                    <a:lstStyle/>
                    <a:p>
                      <a:pPr marL="0" algn="ctr" defTabSz="914400" rtl="0" eaLnBrk="1" latinLnBrk="0" hangingPunct="1">
                        <a:spcAft>
                          <a:spcPts val="0"/>
                        </a:spcAft>
                      </a:pPr>
                      <a:r>
                        <a:rPr lang="en-US" altLang="zh-TW" sz="3200" b="1" kern="100" dirty="0">
                          <a:solidFill>
                            <a:srgbClr val="002060"/>
                          </a:solidFill>
                          <a:effectLst/>
                          <a:latin typeface="Microsoft JhengHei" pitchFamily="34" charset="-120"/>
                          <a:ea typeface="Microsoft JhengHei" pitchFamily="34" charset="-120"/>
                          <a:cs typeface="+mn-cs"/>
                        </a:rPr>
                        <a:t>3</a:t>
                      </a:r>
                      <a:r>
                        <a:rPr lang="zh-TW" altLang="en-US" sz="3200" b="1" kern="100" dirty="0">
                          <a:solidFill>
                            <a:srgbClr val="002060"/>
                          </a:solidFill>
                          <a:effectLst/>
                          <a:latin typeface="Microsoft JhengHei" pitchFamily="34" charset="-120"/>
                          <a:ea typeface="Microsoft JhengHei" pitchFamily="34" charset="-120"/>
                          <a:cs typeface="+mn-cs"/>
                        </a:rPr>
                        <a:t>月</a:t>
                      </a:r>
                      <a:r>
                        <a:rPr lang="en-US" altLang="zh-TW" sz="3200" b="1" kern="100" dirty="0">
                          <a:solidFill>
                            <a:srgbClr val="002060"/>
                          </a:solidFill>
                          <a:effectLst/>
                          <a:latin typeface="Microsoft JhengHei" pitchFamily="34" charset="-120"/>
                          <a:ea typeface="Microsoft JhengHei" pitchFamily="34" charset="-120"/>
                          <a:cs typeface="+mn-cs"/>
                        </a:rPr>
                        <a:t>24</a:t>
                      </a:r>
                      <a:r>
                        <a:rPr lang="zh-TW" altLang="en-US" sz="3200" b="1" kern="100" dirty="0">
                          <a:solidFill>
                            <a:srgbClr val="002060"/>
                          </a:solidFill>
                          <a:effectLst/>
                          <a:latin typeface="Microsoft JhengHei" pitchFamily="34" charset="-120"/>
                          <a:ea typeface="Microsoft JhengHei" pitchFamily="34" charset="-120"/>
                          <a:cs typeface="+mn-cs"/>
                        </a:rPr>
                        <a:t>日</a:t>
                      </a:r>
                      <a:r>
                        <a:rPr lang="en-US" altLang="zh-TW" sz="3200" b="1" kern="100" dirty="0">
                          <a:solidFill>
                            <a:srgbClr val="002060"/>
                          </a:solidFill>
                          <a:effectLst/>
                          <a:latin typeface="Microsoft JhengHei" pitchFamily="34" charset="-120"/>
                          <a:ea typeface="Microsoft JhengHei" pitchFamily="34" charset="-120"/>
                          <a:cs typeface="+mn-cs"/>
                        </a:rPr>
                        <a:t>(</a:t>
                      </a:r>
                      <a:r>
                        <a:rPr lang="zh-TW" altLang="en-US" sz="3200" b="1" kern="100" dirty="0">
                          <a:solidFill>
                            <a:srgbClr val="002060"/>
                          </a:solidFill>
                          <a:effectLst/>
                          <a:latin typeface="Microsoft JhengHei" pitchFamily="34" charset="-120"/>
                          <a:ea typeface="Microsoft JhengHei" pitchFamily="34" charset="-120"/>
                          <a:cs typeface="+mn-cs"/>
                        </a:rPr>
                        <a:t>四</a:t>
                      </a:r>
                      <a:r>
                        <a:rPr lang="en-US" altLang="zh-TW" sz="3200" b="1" kern="100" dirty="0">
                          <a:solidFill>
                            <a:srgbClr val="002060"/>
                          </a:solidFill>
                          <a:effectLst/>
                          <a:latin typeface="Microsoft JhengHei" pitchFamily="34" charset="-120"/>
                          <a:ea typeface="Microsoft JhengHei" pitchFamily="34" charset="-120"/>
                          <a:cs typeface="+mn-cs"/>
                        </a:rPr>
                        <a:t>)8:00-3</a:t>
                      </a:r>
                      <a:r>
                        <a:rPr lang="zh-TW" altLang="en-US" sz="3200" b="1" kern="100" dirty="0">
                          <a:solidFill>
                            <a:srgbClr val="002060"/>
                          </a:solidFill>
                          <a:effectLst/>
                          <a:latin typeface="Microsoft JhengHei" pitchFamily="34" charset="-120"/>
                          <a:ea typeface="Microsoft JhengHei" pitchFamily="34" charset="-120"/>
                          <a:cs typeface="+mn-cs"/>
                        </a:rPr>
                        <a:t>月</a:t>
                      </a:r>
                      <a:r>
                        <a:rPr lang="en-US" altLang="zh-TW" sz="3200" b="1" kern="100" dirty="0">
                          <a:solidFill>
                            <a:srgbClr val="002060"/>
                          </a:solidFill>
                          <a:effectLst/>
                          <a:latin typeface="Microsoft JhengHei" pitchFamily="34" charset="-120"/>
                          <a:ea typeface="Microsoft JhengHei" pitchFamily="34" charset="-120"/>
                          <a:cs typeface="+mn-cs"/>
                        </a:rPr>
                        <a:t>29</a:t>
                      </a:r>
                      <a:r>
                        <a:rPr lang="zh-TW" altLang="en-US" sz="3200" b="1" kern="100" dirty="0">
                          <a:solidFill>
                            <a:srgbClr val="002060"/>
                          </a:solidFill>
                          <a:effectLst/>
                          <a:latin typeface="Microsoft JhengHei" pitchFamily="34" charset="-120"/>
                          <a:ea typeface="Microsoft JhengHei" pitchFamily="34" charset="-120"/>
                          <a:cs typeface="+mn-cs"/>
                        </a:rPr>
                        <a:t>日</a:t>
                      </a:r>
                      <a:r>
                        <a:rPr lang="en-US" altLang="zh-TW" sz="3200" b="1" kern="100" dirty="0">
                          <a:solidFill>
                            <a:srgbClr val="002060"/>
                          </a:solidFill>
                          <a:effectLst/>
                          <a:latin typeface="Microsoft JhengHei" pitchFamily="34" charset="-120"/>
                          <a:ea typeface="Microsoft JhengHei" pitchFamily="34" charset="-120"/>
                          <a:cs typeface="+mn-cs"/>
                        </a:rPr>
                        <a:t>(</a:t>
                      </a:r>
                      <a:r>
                        <a:rPr lang="zh-TW" altLang="en-US" sz="3200" b="1" kern="100" dirty="0">
                          <a:solidFill>
                            <a:srgbClr val="002060"/>
                          </a:solidFill>
                          <a:effectLst/>
                          <a:latin typeface="Microsoft JhengHei" pitchFamily="34" charset="-120"/>
                          <a:ea typeface="Microsoft JhengHei" pitchFamily="34" charset="-120"/>
                          <a:cs typeface="+mn-cs"/>
                        </a:rPr>
                        <a:t>二</a:t>
                      </a:r>
                      <a:r>
                        <a:rPr lang="en-US" altLang="zh-TW" sz="3200" b="1" kern="100" dirty="0">
                          <a:solidFill>
                            <a:srgbClr val="002060"/>
                          </a:solidFill>
                          <a:effectLst/>
                          <a:latin typeface="Microsoft JhengHei" pitchFamily="34" charset="-120"/>
                          <a:ea typeface="Microsoft JhengHei" pitchFamily="34" charset="-120"/>
                          <a:cs typeface="+mn-cs"/>
                        </a:rPr>
                        <a:t>)</a:t>
                      </a:r>
                      <a:r>
                        <a:rPr lang="zh-TW" altLang="en-US" sz="3200" b="1" kern="100" dirty="0">
                          <a:solidFill>
                            <a:srgbClr val="002060"/>
                          </a:solidFill>
                          <a:effectLst/>
                          <a:latin typeface="Microsoft JhengHei" pitchFamily="34" charset="-120"/>
                          <a:ea typeface="Microsoft JhengHei" pitchFamily="34" charset="-120"/>
                          <a:cs typeface="+mn-cs"/>
                        </a:rPr>
                        <a:t>中午</a:t>
                      </a:r>
                      <a:r>
                        <a:rPr lang="en-US" altLang="zh-TW" sz="3200" b="1" kern="100" dirty="0">
                          <a:solidFill>
                            <a:srgbClr val="002060"/>
                          </a:solidFill>
                          <a:effectLst/>
                          <a:latin typeface="Microsoft JhengHei" pitchFamily="34" charset="-120"/>
                          <a:ea typeface="Microsoft JhengHei" pitchFamily="34" charset="-120"/>
                          <a:cs typeface="+mn-cs"/>
                        </a:rPr>
                        <a:t>12</a:t>
                      </a:r>
                      <a:r>
                        <a:rPr lang="zh-TW" altLang="en-US" sz="3200" b="1" kern="100" dirty="0">
                          <a:solidFill>
                            <a:srgbClr val="002060"/>
                          </a:solidFill>
                          <a:effectLst/>
                          <a:latin typeface="Microsoft JhengHei" pitchFamily="34" charset="-120"/>
                          <a:ea typeface="Microsoft JhengHei" pitchFamily="34" charset="-120"/>
                          <a:cs typeface="+mn-cs"/>
                        </a:rPr>
                        <a:t>：</a:t>
                      </a:r>
                      <a:r>
                        <a:rPr lang="en-US" altLang="zh-TW" sz="3200" b="1" kern="100" dirty="0">
                          <a:solidFill>
                            <a:srgbClr val="002060"/>
                          </a:solidFill>
                          <a:effectLst/>
                          <a:latin typeface="Microsoft JhengHei" pitchFamily="34" charset="-120"/>
                          <a:ea typeface="Microsoft JhengHei" pitchFamily="34" charset="-120"/>
                          <a:cs typeface="+mn-cs"/>
                        </a:rPr>
                        <a:t>00</a:t>
                      </a:r>
                    </a:p>
                  </a:txBody>
                  <a:tcPr marL="51435" marR="51435" marT="0" marB="0" anchor="ctr"/>
                </a:tc>
                <a:extLst>
                  <a:ext uri="{0D108BD9-81ED-4DB2-BD59-A6C34878D82A}">
                    <a16:rowId xmlns:a16="http://schemas.microsoft.com/office/drawing/2014/main" val="10001"/>
                  </a:ext>
                </a:extLst>
              </a:tr>
              <a:tr h="1965338">
                <a:tc>
                  <a:txBody>
                    <a:bodyPr/>
                    <a:lstStyle/>
                    <a:p>
                      <a:pPr algn="ctr">
                        <a:spcAft>
                          <a:spcPts val="0"/>
                        </a:spcAft>
                      </a:pPr>
                      <a:r>
                        <a:rPr lang="zh-TW" altLang="en-US" sz="3200" kern="100" dirty="0">
                          <a:effectLst/>
                          <a:latin typeface="Microsoft JhengHei" pitchFamily="34" charset="-120"/>
                          <a:ea typeface="Microsoft JhengHei" pitchFamily="34" charset="-120"/>
                        </a:rPr>
                        <a:t>線上</a:t>
                      </a:r>
                      <a:r>
                        <a:rPr lang="zh-TW" sz="3200" kern="100" dirty="0">
                          <a:effectLst/>
                          <a:latin typeface="Microsoft JhengHei" pitchFamily="34" charset="-120"/>
                          <a:ea typeface="Microsoft JhengHei" pitchFamily="34" charset="-120"/>
                        </a:rPr>
                        <a:t>報名</a:t>
                      </a:r>
                      <a:r>
                        <a:rPr lang="zh-TW" altLang="en-US" sz="3200" kern="100" dirty="0">
                          <a:effectLst/>
                          <a:latin typeface="Microsoft JhengHei" pitchFamily="34" charset="-120"/>
                          <a:ea typeface="Microsoft JhengHei" pitchFamily="34" charset="-120"/>
                        </a:rPr>
                        <a:t>網址</a:t>
                      </a:r>
                      <a:endParaRPr lang="zh-TW" sz="3200" kern="100" dirty="0">
                        <a:solidFill>
                          <a:srgbClr val="FF0000"/>
                        </a:solidFill>
                        <a:effectLst/>
                        <a:latin typeface="Microsoft JhengHei" pitchFamily="34" charset="-120"/>
                        <a:ea typeface="Microsoft JhengHei" pitchFamily="34" charset="-120"/>
                      </a:endParaRPr>
                    </a:p>
                  </a:txBody>
                  <a:tcPr marL="51435" marR="51435" marT="0" marB="0" anchor="ctr"/>
                </a:tc>
                <a:tc>
                  <a:txBody>
                    <a:bodyPr/>
                    <a:lstStyle/>
                    <a:p>
                      <a:pPr marL="0" algn="ctr" defTabSz="914400" rtl="0" eaLnBrk="1" latinLnBrk="0" hangingPunct="1">
                        <a:spcAft>
                          <a:spcPts val="0"/>
                        </a:spcAft>
                      </a:pPr>
                      <a:r>
                        <a:rPr lang="zh-TW" altLang="zh-TW" sz="3200" kern="1200" dirty="0">
                          <a:solidFill>
                            <a:schemeClr val="dk1"/>
                          </a:solidFill>
                          <a:effectLst/>
                          <a:latin typeface="Microsoft JhengHei" pitchFamily="34" charset="-120"/>
                          <a:ea typeface="Microsoft JhengHei" pitchFamily="34" charset="-120"/>
                          <a:cs typeface="+mn-cs"/>
                        </a:rPr>
                        <a:t>桃園市資賦優異學生鑑定報名系統</a:t>
                      </a:r>
                      <a:r>
                        <a:rPr lang="en-US" altLang="zh-TW" sz="3200" kern="1200" dirty="0">
                          <a:solidFill>
                            <a:schemeClr val="dk1"/>
                          </a:solidFill>
                          <a:effectLst/>
                          <a:latin typeface="Microsoft JhengHei" pitchFamily="34" charset="-120"/>
                          <a:ea typeface="Microsoft JhengHei" pitchFamily="34" charset="-120"/>
                          <a:cs typeface="+mn-cs"/>
                        </a:rPr>
                        <a:t>(</a:t>
                      </a:r>
                      <a:r>
                        <a:rPr lang="en-US" altLang="zh-TW" sz="3200" u="sng" kern="1200" dirty="0">
                          <a:solidFill>
                            <a:schemeClr val="dk1"/>
                          </a:solidFill>
                          <a:effectLst/>
                          <a:latin typeface="Microsoft JhengHei" pitchFamily="34" charset="-120"/>
                          <a:ea typeface="Microsoft JhengHei" pitchFamily="34" charset="-120"/>
                          <a:cs typeface="+mn-cs"/>
                          <a:hlinkClick r:id="rId2"/>
                        </a:rPr>
                        <a:t>https://</a:t>
                      </a:r>
                      <a:r>
                        <a:rPr lang="en-US" altLang="zh-TW" sz="3200" u="sng" kern="1200" dirty="0" err="1">
                          <a:solidFill>
                            <a:schemeClr val="dk1"/>
                          </a:solidFill>
                          <a:effectLst/>
                          <a:latin typeface="Microsoft JhengHei" pitchFamily="34" charset="-120"/>
                          <a:ea typeface="Microsoft JhengHei" pitchFamily="34" charset="-120"/>
                          <a:cs typeface="+mn-cs"/>
                          <a:hlinkClick r:id="rId2"/>
                        </a:rPr>
                        <a:t>www.giftedness.tyc.edu.tw</a:t>
                      </a:r>
                      <a:r>
                        <a:rPr lang="en-US" altLang="zh-TW" sz="3200" kern="1200" dirty="0">
                          <a:solidFill>
                            <a:schemeClr val="dk1"/>
                          </a:solidFill>
                          <a:effectLst/>
                          <a:latin typeface="Microsoft JhengHei" pitchFamily="34" charset="-120"/>
                          <a:ea typeface="Microsoft JhengHei" pitchFamily="34" charset="-120"/>
                          <a:cs typeface="+mn-cs"/>
                        </a:rPr>
                        <a:t>)</a:t>
                      </a:r>
                    </a:p>
                    <a:p>
                      <a:pPr marL="0" algn="ctr" defTabSz="914400" rtl="0" eaLnBrk="1" latinLnBrk="0" hangingPunct="1">
                        <a:spcAft>
                          <a:spcPts val="0"/>
                        </a:spcAft>
                      </a:pPr>
                      <a:r>
                        <a:rPr lang="zh-TW" altLang="en-US" sz="3200" b="1" kern="1200" dirty="0">
                          <a:solidFill>
                            <a:srgbClr val="C00000"/>
                          </a:solidFill>
                          <a:effectLst/>
                          <a:latin typeface="Microsoft JhengHei" pitchFamily="34" charset="-120"/>
                          <a:ea typeface="Microsoft JhengHei" pitchFamily="34" charset="-120"/>
                          <a:cs typeface="+mn-cs"/>
                        </a:rPr>
                        <a:t>線上報名、線上或超商方式繳費</a:t>
                      </a:r>
                      <a:endParaRPr lang="zh-TW" sz="3200" b="1" kern="100" dirty="0">
                        <a:solidFill>
                          <a:srgbClr val="C00000"/>
                        </a:solidFill>
                        <a:effectLst/>
                        <a:latin typeface="Microsoft JhengHei" pitchFamily="34" charset="-120"/>
                        <a:ea typeface="Microsoft JhengHei" pitchFamily="34" charset="-120"/>
                        <a:cs typeface="+mn-cs"/>
                      </a:endParaRPr>
                    </a:p>
                  </a:txBody>
                  <a:tcPr marL="51435" marR="51435" marT="0" marB="0" anchor="ctr"/>
                </a:tc>
                <a:extLst>
                  <a:ext uri="{0D108BD9-81ED-4DB2-BD59-A6C34878D82A}">
                    <a16:rowId xmlns:a16="http://schemas.microsoft.com/office/drawing/2014/main" val="10003"/>
                  </a:ext>
                </a:extLst>
              </a:tr>
            </a:tbl>
          </a:graphicData>
        </a:graphic>
      </p:graphicFrame>
      <p:sp>
        <p:nvSpPr>
          <p:cNvPr id="7" name="Text Box 2"/>
          <p:cNvSpPr txBox="1">
            <a:spLocks noChangeArrowheads="1"/>
          </p:cNvSpPr>
          <p:nvPr/>
        </p:nvSpPr>
        <p:spPr bwMode="auto">
          <a:xfrm>
            <a:off x="579437" y="3165031"/>
            <a:ext cx="11122249" cy="1891683"/>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80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19</a:t>
            </a:fld>
            <a:endParaRPr lang="zh-TW" altLang="en-US" noProof="0" dirty="0"/>
          </a:p>
        </p:txBody>
      </p:sp>
      <p:sp>
        <p:nvSpPr>
          <p:cNvPr id="9" name="標題 1"/>
          <p:cNvSpPr txBox="1">
            <a:spLocks/>
          </p:cNvSpPr>
          <p:nvPr/>
        </p:nvSpPr>
        <p:spPr>
          <a:xfrm>
            <a:off x="647449" y="5574730"/>
            <a:ext cx="10986223" cy="986408"/>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ct val="120000"/>
              </a:lnSpc>
            </a:pPr>
            <a:r>
              <a:rPr lang="zh-TW" altLang="en-US" sz="2400" b="1" dirty="0">
                <a:solidFill>
                  <a:schemeClr val="tx2"/>
                </a:solidFill>
                <a:latin typeface="Microsoft JhengHei" pitchFamily="34" charset="-120"/>
                <a:ea typeface="Microsoft JhengHei" pitchFamily="34" charset="-120"/>
                <a:sym typeface="Wingdings"/>
              </a:rPr>
              <a:t></a:t>
            </a:r>
            <a:r>
              <a:rPr lang="zh-TW" altLang="en-US" sz="2400" b="1" dirty="0">
                <a:solidFill>
                  <a:schemeClr val="tx2"/>
                </a:solidFill>
                <a:latin typeface="Microsoft JhengHei" pitchFamily="34" charset="-120"/>
                <a:ea typeface="Microsoft JhengHei" pitchFamily="34" charset="-120"/>
              </a:rPr>
              <a:t>備註：</a:t>
            </a:r>
            <a:r>
              <a:rPr lang="zh-TW" altLang="en-US" sz="2400" b="1" dirty="0">
                <a:solidFill>
                  <a:srgbClr val="FF0000"/>
                </a:solidFill>
                <a:latin typeface="Microsoft JhengHei" pitchFamily="34" charset="-120"/>
                <a:ea typeface="Microsoft JhengHei" pitchFamily="34" charset="-120"/>
              </a:rPr>
              <a:t>申請管道一、特殊需求考場或中低、低收入戶報考</a:t>
            </a:r>
            <a:r>
              <a:rPr lang="zh-TW" altLang="en-US" sz="2400" b="1" dirty="0">
                <a:solidFill>
                  <a:schemeClr val="tx2"/>
                </a:solidFill>
                <a:latin typeface="Microsoft JhengHei" pitchFamily="34" charset="-120"/>
                <a:ea typeface="Microsoft JhengHei" pitchFamily="34" charset="-120"/>
              </a:rPr>
              <a:t>者，請於</a:t>
            </a:r>
            <a:r>
              <a:rPr lang="en-US" altLang="zh-TW" sz="2400" b="1" dirty="0">
                <a:solidFill>
                  <a:schemeClr val="tx2"/>
                </a:solidFill>
                <a:latin typeface="Microsoft JhengHei" pitchFamily="34" charset="-120"/>
                <a:ea typeface="Microsoft JhengHei" pitchFamily="34" charset="-120"/>
              </a:rPr>
              <a:t>111/2/20(</a:t>
            </a:r>
            <a:r>
              <a:rPr lang="zh-TW" altLang="en-US" sz="2400" b="1" dirty="0">
                <a:solidFill>
                  <a:schemeClr val="tx2"/>
                </a:solidFill>
                <a:latin typeface="Microsoft JhengHei" pitchFamily="34" charset="-120"/>
                <a:ea typeface="Microsoft JhengHei" pitchFamily="34" charset="-120"/>
              </a:rPr>
              <a:t>日</a:t>
            </a:r>
            <a:r>
              <a:rPr lang="en-US" altLang="zh-TW" sz="2400" b="1" dirty="0">
                <a:solidFill>
                  <a:schemeClr val="tx2"/>
                </a:solidFill>
                <a:latin typeface="Microsoft JhengHei" pitchFamily="34" charset="-120"/>
                <a:ea typeface="Microsoft JhengHei" pitchFamily="34" charset="-120"/>
              </a:rPr>
              <a:t>)8:30-16:00</a:t>
            </a:r>
            <a:r>
              <a:rPr lang="zh-TW" altLang="en-US" sz="2400" b="1" dirty="0">
                <a:solidFill>
                  <a:schemeClr val="tx2"/>
                </a:solidFill>
                <a:latin typeface="Microsoft JhengHei" pitchFamily="34" charset="-120"/>
                <a:ea typeface="Microsoft JhengHei" pitchFamily="34" charset="-120"/>
              </a:rPr>
              <a:t>及</a:t>
            </a:r>
            <a:r>
              <a:rPr lang="en-US" altLang="zh-TW" sz="2400" b="1" dirty="0">
                <a:solidFill>
                  <a:schemeClr val="tx2"/>
                </a:solidFill>
                <a:latin typeface="Microsoft JhengHei" pitchFamily="34" charset="-120"/>
                <a:ea typeface="Microsoft JhengHei" pitchFamily="34" charset="-120"/>
              </a:rPr>
              <a:t>111/2/21(</a:t>
            </a:r>
            <a:r>
              <a:rPr lang="zh-TW" altLang="en-US" sz="2400" b="1" dirty="0">
                <a:solidFill>
                  <a:schemeClr val="tx2"/>
                </a:solidFill>
                <a:latin typeface="Microsoft JhengHei" pitchFamily="34" charset="-120"/>
                <a:ea typeface="Microsoft JhengHei" pitchFamily="34" charset="-120"/>
              </a:rPr>
              <a:t>一</a:t>
            </a:r>
            <a:r>
              <a:rPr lang="en-US" altLang="zh-TW" sz="2400" b="1" dirty="0">
                <a:solidFill>
                  <a:schemeClr val="tx2"/>
                </a:solidFill>
                <a:latin typeface="Microsoft JhengHei" pitchFamily="34" charset="-120"/>
                <a:ea typeface="Microsoft JhengHei" pitchFamily="34" charset="-120"/>
              </a:rPr>
              <a:t>)8:30-</a:t>
            </a:r>
            <a:r>
              <a:rPr lang="zh-TW" altLang="en-US" sz="2400" b="1" dirty="0">
                <a:solidFill>
                  <a:schemeClr val="tx2"/>
                </a:solidFill>
                <a:latin typeface="Microsoft JhengHei" pitchFamily="34" charset="-120"/>
                <a:ea typeface="Microsoft JhengHei" pitchFamily="34" charset="-120"/>
              </a:rPr>
              <a:t>中午</a:t>
            </a:r>
            <a:r>
              <a:rPr lang="en-US" altLang="zh-TW" sz="2400" b="1" dirty="0">
                <a:solidFill>
                  <a:schemeClr val="tx2"/>
                </a:solidFill>
                <a:latin typeface="Microsoft JhengHei" pitchFamily="34" charset="-120"/>
                <a:ea typeface="Microsoft JhengHei" pitchFamily="34" charset="-120"/>
              </a:rPr>
              <a:t>12:00</a:t>
            </a:r>
            <a:r>
              <a:rPr lang="zh-TW" altLang="en-US" sz="2400" b="1" dirty="0">
                <a:solidFill>
                  <a:schemeClr val="tx2"/>
                </a:solidFill>
                <a:latin typeface="Microsoft JhengHei" pitchFamily="34" charset="-120"/>
                <a:ea typeface="Microsoft JhengHei" pitchFamily="34" charset="-120"/>
              </a:rPr>
              <a:t>，親自或委託備齊審查資料正本至</a:t>
            </a:r>
            <a:r>
              <a:rPr lang="zh-TW" altLang="en-US" sz="2400" b="1" dirty="0">
                <a:solidFill>
                  <a:srgbClr val="FF0000"/>
                </a:solidFill>
                <a:latin typeface="Microsoft JhengHei" pitchFamily="34" charset="-120"/>
                <a:ea typeface="Microsoft JhengHei" pitchFamily="34" charset="-120"/>
              </a:rPr>
              <a:t>光明國中</a:t>
            </a:r>
            <a:r>
              <a:rPr lang="zh-TW" altLang="en-US" sz="2400" b="1" dirty="0">
                <a:solidFill>
                  <a:schemeClr val="tx2"/>
                </a:solidFill>
                <a:latin typeface="Microsoft JhengHei" pitchFamily="34" charset="-120"/>
                <a:ea typeface="Microsoft JhengHei" pitchFamily="34" charset="-120"/>
              </a:rPr>
              <a:t>繳驗相關資料。</a:t>
            </a:r>
          </a:p>
        </p:txBody>
      </p:sp>
    </p:spTree>
    <p:extLst>
      <p:ext uri="{BB962C8B-B14F-4D97-AF65-F5344CB8AC3E}">
        <p14:creationId xmlns:p14="http://schemas.microsoft.com/office/powerpoint/2010/main" val="5629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2"/>
          <p:cNvSpPr txBox="1">
            <a:spLocks/>
          </p:cNvSpPr>
          <p:nvPr/>
        </p:nvSpPr>
        <p:spPr>
          <a:xfrm>
            <a:off x="1053852" y="3275314"/>
            <a:ext cx="9865096" cy="3245869"/>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ctr">
              <a:lnSpc>
                <a:spcPts val="4999"/>
              </a:lnSpc>
              <a:spcBef>
                <a:spcPts val="600"/>
              </a:spcBef>
            </a:pPr>
            <a:r>
              <a:rPr lang="zh-TW" altLang="en-US" b="1" dirty="0">
                <a:solidFill>
                  <a:srgbClr val="FF0000"/>
                </a:solidFill>
                <a:effectLst>
                  <a:outerShdw blurRad="38100" dist="38100" dir="2700000" algn="tl">
                    <a:srgbClr val="000000">
                      <a:alpha val="43137"/>
                    </a:srgbClr>
                  </a:outerShdw>
                </a:effectLst>
                <a:latin typeface="+mj-ea"/>
                <a:ea typeface="+mj-ea"/>
                <a:sym typeface="Salesforce Sans"/>
              </a:rPr>
              <a:t>       </a:t>
            </a:r>
            <a:endParaRPr lang="en-US" altLang="zh-TW" b="1" dirty="0">
              <a:solidFill>
                <a:srgbClr val="FF0000"/>
              </a:solidFill>
              <a:effectLst>
                <a:outerShdw blurRad="38100" dist="38100" dir="2700000" algn="tl">
                  <a:srgbClr val="000000">
                    <a:alpha val="43137"/>
                  </a:srgbClr>
                </a:outerShdw>
              </a:effectLst>
              <a:latin typeface="+mj-ea"/>
              <a:ea typeface="+mj-ea"/>
              <a:sym typeface="Salesforce Sans"/>
            </a:endParaRPr>
          </a:p>
          <a:p>
            <a:pPr>
              <a:lnSpc>
                <a:spcPts val="4600"/>
              </a:lnSpc>
              <a:spcBef>
                <a:spcPts val="600"/>
              </a:spcBef>
            </a:pPr>
            <a:r>
              <a:rPr lang="zh-TW" altLang="en-US" sz="4000" b="1" dirty="0">
                <a:solidFill>
                  <a:srgbClr val="002060"/>
                </a:solidFill>
                <a:effectLst>
                  <a:outerShdw blurRad="38100" dist="38100" dir="2700000" algn="tl">
                    <a:srgbClr val="000000">
                      <a:alpha val="43137"/>
                    </a:srgbClr>
                  </a:outerShdw>
                </a:effectLst>
                <a:latin typeface="+mj-ea"/>
                <a:sym typeface="Salesforce Sans"/>
              </a:rPr>
              <a:t>數理</a:t>
            </a:r>
            <a:r>
              <a:rPr lang="en-US" altLang="zh-TW" sz="4000" b="1" dirty="0">
                <a:solidFill>
                  <a:srgbClr val="002060"/>
                </a:solidFill>
                <a:effectLst>
                  <a:outerShdw blurRad="38100" dist="38100" dir="2700000" algn="tl">
                    <a:srgbClr val="000000">
                      <a:alpha val="43137"/>
                    </a:srgbClr>
                  </a:outerShdw>
                </a:effectLst>
                <a:latin typeface="+mj-ea"/>
                <a:sym typeface="Salesforce Sans"/>
              </a:rPr>
              <a:t>-</a:t>
            </a:r>
            <a:r>
              <a:rPr lang="zh-TW" altLang="en-US" sz="4000" b="1" dirty="0">
                <a:solidFill>
                  <a:srgbClr val="002060"/>
                </a:solidFill>
                <a:effectLst>
                  <a:outerShdw blurRad="38100" dist="38100" dir="2700000" algn="tl">
                    <a:srgbClr val="000000">
                      <a:alpha val="43137"/>
                    </a:srgbClr>
                  </a:outerShdw>
                </a:effectLst>
                <a:latin typeface="+mj-ea"/>
                <a:sym typeface="Salesforce Sans"/>
              </a:rPr>
              <a:t>桃園市立光明國民中學</a:t>
            </a:r>
            <a:r>
              <a:rPr lang="en-US" altLang="zh-TW" sz="4000" b="1" dirty="0">
                <a:solidFill>
                  <a:srgbClr val="002060"/>
                </a:solidFill>
                <a:effectLst>
                  <a:outerShdw blurRad="38100" dist="38100" dir="2700000" algn="tl">
                    <a:srgbClr val="000000">
                      <a:alpha val="43137"/>
                    </a:srgbClr>
                  </a:outerShdw>
                </a:effectLst>
                <a:latin typeface="+mj-ea"/>
                <a:sym typeface="Salesforce Sans"/>
              </a:rPr>
              <a:t>(</a:t>
            </a:r>
            <a:r>
              <a:rPr lang="zh-TW" altLang="en-US" sz="4000" b="1" dirty="0">
                <a:solidFill>
                  <a:srgbClr val="002060"/>
                </a:solidFill>
                <a:effectLst>
                  <a:outerShdw blurRad="38100" dist="38100" dir="2700000" algn="tl">
                    <a:srgbClr val="000000">
                      <a:alpha val="43137"/>
                    </a:srgbClr>
                  </a:outerShdw>
                </a:effectLst>
                <a:latin typeface="+mj-ea"/>
                <a:sym typeface="Salesforce Sans"/>
              </a:rPr>
              <a:t>第一區</a:t>
            </a:r>
            <a:r>
              <a:rPr lang="en-US" altLang="zh-TW" sz="4000" b="1" dirty="0">
                <a:solidFill>
                  <a:srgbClr val="002060"/>
                </a:solidFill>
                <a:effectLst>
                  <a:outerShdw blurRad="38100" dist="38100" dir="2700000" algn="tl">
                    <a:srgbClr val="000000">
                      <a:alpha val="43137"/>
                    </a:srgbClr>
                  </a:outerShdw>
                </a:effectLst>
                <a:latin typeface="+mj-ea"/>
                <a:sym typeface="Salesforce Sans"/>
              </a:rPr>
              <a:t>)</a:t>
            </a:r>
          </a:p>
          <a:p>
            <a:pPr>
              <a:lnSpc>
                <a:spcPts val="4600"/>
              </a:lnSpc>
              <a:spcBef>
                <a:spcPts val="600"/>
              </a:spcBef>
            </a:pPr>
            <a:r>
              <a:rPr lang="zh-TW" altLang="en-US" sz="4000" b="1" u="sng" dirty="0">
                <a:solidFill>
                  <a:srgbClr val="002060"/>
                </a:solidFill>
                <a:effectLst>
                  <a:outerShdw blurRad="38100" dist="38100" dir="2700000" algn="tl">
                    <a:srgbClr val="000000">
                      <a:alpha val="43137"/>
                    </a:srgbClr>
                  </a:outerShdw>
                </a:effectLst>
                <a:latin typeface="+mj-ea"/>
                <a:sym typeface="Salesforce Sans"/>
              </a:rPr>
              <a:t>數理</a:t>
            </a:r>
            <a:r>
              <a:rPr lang="en-US" altLang="zh-TW" sz="4000" b="1" u="sng" dirty="0">
                <a:solidFill>
                  <a:srgbClr val="002060"/>
                </a:solidFill>
                <a:effectLst>
                  <a:outerShdw blurRad="38100" dist="38100" dir="2700000" algn="tl">
                    <a:srgbClr val="000000">
                      <a:alpha val="43137"/>
                    </a:srgbClr>
                  </a:outerShdw>
                </a:effectLst>
                <a:latin typeface="+mj-ea"/>
                <a:sym typeface="Salesforce Sans"/>
              </a:rPr>
              <a:t>-</a:t>
            </a:r>
            <a:r>
              <a:rPr lang="zh-TW" altLang="en-US" sz="4000" b="1" u="sng" dirty="0">
                <a:solidFill>
                  <a:srgbClr val="002060"/>
                </a:solidFill>
                <a:effectLst>
                  <a:outerShdw blurRad="38100" dist="38100" dir="2700000" algn="tl">
                    <a:srgbClr val="000000">
                      <a:alpha val="43137"/>
                    </a:srgbClr>
                  </a:outerShdw>
                </a:effectLst>
                <a:latin typeface="+mj-ea"/>
                <a:sym typeface="Salesforce Sans"/>
              </a:rPr>
              <a:t>桃園市立石門國民中學</a:t>
            </a:r>
            <a:r>
              <a:rPr lang="en-US" altLang="zh-TW" sz="4000" b="1" u="sng" dirty="0">
                <a:solidFill>
                  <a:srgbClr val="002060"/>
                </a:solidFill>
                <a:effectLst>
                  <a:outerShdw blurRad="38100" dist="38100" dir="2700000" algn="tl">
                    <a:srgbClr val="000000">
                      <a:alpha val="43137"/>
                    </a:srgbClr>
                  </a:outerShdw>
                </a:effectLst>
                <a:latin typeface="+mj-ea"/>
                <a:sym typeface="Salesforce Sans"/>
              </a:rPr>
              <a:t>(</a:t>
            </a:r>
            <a:r>
              <a:rPr lang="zh-TW" altLang="en-US" sz="4000" b="1" u="sng" dirty="0">
                <a:solidFill>
                  <a:srgbClr val="002060"/>
                </a:solidFill>
                <a:effectLst>
                  <a:outerShdw blurRad="38100" dist="38100" dir="2700000" algn="tl">
                    <a:srgbClr val="000000">
                      <a:alpha val="43137"/>
                    </a:srgbClr>
                  </a:outerShdw>
                </a:effectLst>
                <a:latin typeface="+mj-ea"/>
                <a:sym typeface="Salesforce Sans"/>
              </a:rPr>
              <a:t>第二區</a:t>
            </a:r>
            <a:r>
              <a:rPr lang="en-US" altLang="zh-TW" sz="4000" b="1" u="sng" dirty="0">
                <a:solidFill>
                  <a:srgbClr val="002060"/>
                </a:solidFill>
                <a:effectLst>
                  <a:outerShdw blurRad="38100" dist="38100" dir="2700000" algn="tl">
                    <a:srgbClr val="000000">
                      <a:alpha val="43137"/>
                    </a:srgbClr>
                  </a:outerShdw>
                </a:effectLst>
                <a:latin typeface="+mj-ea"/>
                <a:sym typeface="Salesforce Sans"/>
              </a:rPr>
              <a:t>)</a:t>
            </a:r>
          </a:p>
          <a:p>
            <a:pPr>
              <a:lnSpc>
                <a:spcPts val="4600"/>
              </a:lnSpc>
              <a:spcBef>
                <a:spcPts val="600"/>
              </a:spcBef>
            </a:pPr>
            <a:r>
              <a:rPr lang="zh-TW" altLang="en-US" sz="4000" dirty="0">
                <a:solidFill>
                  <a:srgbClr val="002060"/>
                </a:solidFill>
                <a:effectLst>
                  <a:outerShdw blurRad="38100" dist="38100" dir="2700000" algn="tl">
                    <a:srgbClr val="000000">
                      <a:alpha val="43137"/>
                    </a:srgbClr>
                  </a:outerShdw>
                </a:effectLst>
                <a:latin typeface="+mj-ea"/>
                <a:sym typeface="Salesforce Sans"/>
              </a:rPr>
              <a:t>自然科學</a:t>
            </a:r>
            <a:r>
              <a:rPr lang="en-US" altLang="zh-TW" sz="4000" dirty="0">
                <a:solidFill>
                  <a:srgbClr val="002060"/>
                </a:solidFill>
                <a:effectLst>
                  <a:outerShdw blurRad="38100" dist="38100" dir="2700000" algn="tl">
                    <a:srgbClr val="000000">
                      <a:alpha val="43137"/>
                    </a:srgbClr>
                  </a:outerShdw>
                </a:effectLst>
                <a:latin typeface="+mj-ea"/>
                <a:sym typeface="Salesforce Sans"/>
              </a:rPr>
              <a:t>-</a:t>
            </a:r>
            <a:r>
              <a:rPr lang="zh-TW" altLang="en-US" sz="4000" dirty="0">
                <a:solidFill>
                  <a:srgbClr val="002060"/>
                </a:solidFill>
                <a:effectLst>
                  <a:outerShdw blurRad="38100" dist="38100" dir="2700000" algn="tl">
                    <a:srgbClr val="000000">
                      <a:alpha val="43137"/>
                    </a:srgbClr>
                  </a:outerShdw>
                </a:effectLst>
                <a:latin typeface="+mj-ea"/>
                <a:sym typeface="Salesforce Sans"/>
              </a:rPr>
              <a:t>桃園市立光明</a:t>
            </a:r>
            <a:r>
              <a:rPr lang="zh-TW" altLang="en-US" sz="4000" dirty="0">
                <a:effectLst>
                  <a:outerShdw blurRad="38100" dist="38100" dir="2700000" algn="tl">
                    <a:srgbClr val="000000">
                      <a:alpha val="43137"/>
                    </a:srgbClr>
                  </a:outerShdw>
                </a:effectLst>
                <a:latin typeface="+mj-ea"/>
                <a:sym typeface="Salesforce Sans"/>
              </a:rPr>
              <a:t>國民中學</a:t>
            </a:r>
            <a:r>
              <a:rPr lang="en-US" altLang="zh-TW" sz="4000" dirty="0">
                <a:solidFill>
                  <a:schemeClr val="tx1">
                    <a:lumMod val="75000"/>
                  </a:schemeClr>
                </a:solidFill>
                <a:effectLst>
                  <a:outerShdw blurRad="38100" dist="38100" dir="2700000" algn="tl">
                    <a:srgbClr val="000000">
                      <a:alpha val="43137"/>
                    </a:srgbClr>
                  </a:outerShdw>
                </a:effectLst>
                <a:latin typeface="+mj-ea"/>
                <a:sym typeface="Salesforce Sans"/>
              </a:rPr>
              <a:t>(</a:t>
            </a:r>
            <a:r>
              <a:rPr lang="zh-TW" altLang="en-US" sz="4000" dirty="0">
                <a:solidFill>
                  <a:schemeClr val="tx1">
                    <a:lumMod val="75000"/>
                  </a:schemeClr>
                </a:solidFill>
                <a:effectLst>
                  <a:outerShdw blurRad="38100" dist="38100" dir="2700000" algn="tl">
                    <a:srgbClr val="000000">
                      <a:alpha val="43137"/>
                    </a:srgbClr>
                  </a:outerShdw>
                </a:effectLst>
                <a:latin typeface="+mj-ea"/>
                <a:sym typeface="Salesforce Sans"/>
              </a:rPr>
              <a:t>不分區</a:t>
            </a:r>
            <a:r>
              <a:rPr lang="en-US" altLang="zh-TW" sz="4000" dirty="0">
                <a:solidFill>
                  <a:schemeClr val="tx1">
                    <a:lumMod val="75000"/>
                  </a:schemeClr>
                </a:solidFill>
                <a:effectLst>
                  <a:outerShdw blurRad="38100" dist="38100" dir="2700000" algn="tl">
                    <a:srgbClr val="000000">
                      <a:alpha val="43137"/>
                    </a:srgbClr>
                  </a:outerShdw>
                </a:effectLst>
                <a:latin typeface="+mj-ea"/>
                <a:sym typeface="Salesforce Sans"/>
              </a:rPr>
              <a:t>)</a:t>
            </a:r>
          </a:p>
          <a:p>
            <a:pPr>
              <a:lnSpc>
                <a:spcPts val="4600"/>
              </a:lnSpc>
              <a:spcBef>
                <a:spcPts val="600"/>
              </a:spcBef>
            </a:pPr>
            <a:r>
              <a:rPr lang="zh-TW" altLang="en-US" sz="4000" b="1" dirty="0">
                <a:solidFill>
                  <a:srgbClr val="002060"/>
                </a:solidFill>
                <a:effectLst>
                  <a:outerShdw blurRad="38100" dist="38100" dir="2700000" algn="tl">
                    <a:srgbClr val="000000">
                      <a:alpha val="43137"/>
                    </a:srgbClr>
                  </a:outerShdw>
                </a:effectLst>
                <a:latin typeface="+mj-ea"/>
                <a:ea typeface="+mj-ea"/>
                <a:sym typeface="Salesforce Sans"/>
              </a:rPr>
              <a:t>英語</a:t>
            </a:r>
            <a:r>
              <a:rPr lang="en-US" altLang="zh-TW" sz="4000" b="1" dirty="0">
                <a:solidFill>
                  <a:srgbClr val="002060"/>
                </a:solidFill>
                <a:effectLst>
                  <a:outerShdw blurRad="38100" dist="38100" dir="2700000" algn="tl">
                    <a:srgbClr val="000000">
                      <a:alpha val="43137"/>
                    </a:srgbClr>
                  </a:outerShdw>
                </a:effectLst>
                <a:latin typeface="+mj-ea"/>
                <a:ea typeface="+mj-ea"/>
                <a:sym typeface="Salesforce Sans"/>
              </a:rPr>
              <a:t>-</a:t>
            </a:r>
            <a:r>
              <a:rPr lang="zh-TW" altLang="en-US" sz="4000" b="1" dirty="0">
                <a:solidFill>
                  <a:srgbClr val="002060"/>
                </a:solidFill>
                <a:effectLst>
                  <a:outerShdw blurRad="38100" dist="38100" dir="2700000" algn="tl">
                    <a:srgbClr val="000000">
                      <a:alpha val="43137"/>
                    </a:srgbClr>
                  </a:outerShdw>
                </a:effectLst>
                <a:latin typeface="+mj-ea"/>
                <a:ea typeface="+mj-ea"/>
                <a:sym typeface="Salesforce Sans"/>
              </a:rPr>
              <a:t>桃園市立福豐國民中學</a:t>
            </a:r>
            <a:r>
              <a:rPr lang="en-US" altLang="zh-TW" sz="4000" b="1" dirty="0">
                <a:solidFill>
                  <a:srgbClr val="002060"/>
                </a:solidFill>
                <a:effectLst>
                  <a:outerShdw blurRad="38100" dist="38100" dir="2700000" algn="tl">
                    <a:srgbClr val="000000">
                      <a:alpha val="43137"/>
                    </a:srgbClr>
                  </a:outerShdw>
                </a:effectLst>
                <a:latin typeface="+mj-ea"/>
                <a:ea typeface="+mj-ea"/>
                <a:sym typeface="Salesforce Sans"/>
              </a:rPr>
              <a:t>(</a:t>
            </a:r>
            <a:r>
              <a:rPr lang="zh-TW" altLang="en-US" sz="4000" b="1" dirty="0">
                <a:solidFill>
                  <a:srgbClr val="002060"/>
                </a:solidFill>
                <a:effectLst>
                  <a:outerShdw blurRad="38100" dist="38100" dir="2700000" algn="tl">
                    <a:srgbClr val="000000">
                      <a:alpha val="43137"/>
                    </a:srgbClr>
                  </a:outerShdw>
                </a:effectLst>
                <a:latin typeface="+mj-ea"/>
                <a:ea typeface="+mj-ea"/>
                <a:sym typeface="Salesforce Sans"/>
              </a:rPr>
              <a:t>第一區</a:t>
            </a:r>
            <a:r>
              <a:rPr lang="en-US" altLang="zh-TW" sz="4000" b="1" dirty="0">
                <a:solidFill>
                  <a:srgbClr val="002060"/>
                </a:solidFill>
                <a:effectLst>
                  <a:outerShdw blurRad="38100" dist="38100" dir="2700000" algn="tl">
                    <a:srgbClr val="000000">
                      <a:alpha val="43137"/>
                    </a:srgbClr>
                  </a:outerShdw>
                </a:effectLst>
                <a:latin typeface="+mj-ea"/>
                <a:ea typeface="+mj-ea"/>
                <a:sym typeface="Salesforce Sans"/>
              </a:rPr>
              <a:t>)</a:t>
            </a:r>
          </a:p>
          <a:p>
            <a:pPr>
              <a:lnSpc>
                <a:spcPts val="4600"/>
              </a:lnSpc>
              <a:spcBef>
                <a:spcPts val="600"/>
              </a:spcBef>
            </a:pPr>
            <a:r>
              <a:rPr lang="zh-TW" altLang="en-US" sz="4000" b="1" u="sng" dirty="0">
                <a:solidFill>
                  <a:srgbClr val="002060"/>
                </a:solidFill>
                <a:effectLst>
                  <a:outerShdw blurRad="38100" dist="38100" dir="2700000" algn="tl">
                    <a:srgbClr val="000000">
                      <a:alpha val="43137"/>
                    </a:srgbClr>
                  </a:outerShdw>
                </a:effectLst>
                <a:latin typeface="+mj-ea"/>
                <a:ea typeface="+mj-ea"/>
                <a:sym typeface="Salesforce Sans"/>
              </a:rPr>
              <a:t>英語</a:t>
            </a:r>
            <a:r>
              <a:rPr lang="en-US" altLang="zh-TW" sz="4000" b="1" u="sng" dirty="0">
                <a:solidFill>
                  <a:srgbClr val="002060"/>
                </a:solidFill>
                <a:effectLst>
                  <a:outerShdw blurRad="38100" dist="38100" dir="2700000" algn="tl">
                    <a:srgbClr val="000000">
                      <a:alpha val="43137"/>
                    </a:srgbClr>
                  </a:outerShdw>
                </a:effectLst>
                <a:latin typeface="+mj-ea"/>
                <a:ea typeface="+mj-ea"/>
                <a:sym typeface="Salesforce Sans"/>
              </a:rPr>
              <a:t>-</a:t>
            </a:r>
            <a:r>
              <a:rPr lang="zh-TW" altLang="en-US" sz="4000" b="1" u="sng" dirty="0">
                <a:solidFill>
                  <a:srgbClr val="002060"/>
                </a:solidFill>
                <a:effectLst>
                  <a:outerShdw blurRad="38100" dist="38100" dir="2700000" algn="tl">
                    <a:srgbClr val="000000">
                      <a:alpha val="43137"/>
                    </a:srgbClr>
                  </a:outerShdw>
                </a:effectLst>
                <a:latin typeface="+mj-ea"/>
                <a:ea typeface="+mj-ea"/>
                <a:sym typeface="Salesforce Sans"/>
              </a:rPr>
              <a:t>桃園市立楊梅</a:t>
            </a:r>
            <a:r>
              <a:rPr lang="zh-TW" altLang="en-US" sz="4000" b="1" u="sng" dirty="0">
                <a:effectLst>
                  <a:outerShdw blurRad="38100" dist="38100" dir="2700000" algn="tl">
                    <a:srgbClr val="000000">
                      <a:alpha val="43137"/>
                    </a:srgbClr>
                  </a:outerShdw>
                </a:effectLst>
                <a:latin typeface="+mj-ea"/>
                <a:ea typeface="+mj-ea"/>
                <a:sym typeface="Salesforce Sans"/>
              </a:rPr>
              <a:t>國民中學</a:t>
            </a:r>
            <a:r>
              <a:rPr lang="en-US" altLang="zh-TW" sz="4000" b="1" u="sng" dirty="0">
                <a:solidFill>
                  <a:schemeClr val="tx1">
                    <a:lumMod val="75000"/>
                  </a:schemeClr>
                </a:solidFill>
                <a:effectLst>
                  <a:outerShdw blurRad="38100" dist="38100" dir="2700000" algn="tl">
                    <a:srgbClr val="000000">
                      <a:alpha val="43137"/>
                    </a:srgbClr>
                  </a:outerShdw>
                </a:effectLst>
                <a:latin typeface="+mj-ea"/>
                <a:ea typeface="+mj-ea"/>
                <a:sym typeface="Salesforce Sans"/>
              </a:rPr>
              <a:t>(</a:t>
            </a:r>
            <a:r>
              <a:rPr lang="zh-TW" altLang="en-US" sz="4000" b="1" u="sng" dirty="0">
                <a:solidFill>
                  <a:schemeClr val="tx1">
                    <a:lumMod val="75000"/>
                  </a:schemeClr>
                </a:solidFill>
                <a:effectLst>
                  <a:outerShdw blurRad="38100" dist="38100" dir="2700000" algn="tl">
                    <a:srgbClr val="000000">
                      <a:alpha val="43137"/>
                    </a:srgbClr>
                  </a:outerShdw>
                </a:effectLst>
                <a:latin typeface="+mj-ea"/>
                <a:ea typeface="+mj-ea"/>
                <a:sym typeface="Salesforce Sans"/>
              </a:rPr>
              <a:t>第二區</a:t>
            </a:r>
            <a:r>
              <a:rPr lang="en-US" altLang="zh-TW" sz="4000" b="1" u="sng" dirty="0">
                <a:solidFill>
                  <a:schemeClr val="tx1">
                    <a:lumMod val="75000"/>
                  </a:schemeClr>
                </a:solidFill>
                <a:effectLst>
                  <a:outerShdw blurRad="38100" dist="38100" dir="2700000" algn="tl">
                    <a:srgbClr val="000000">
                      <a:alpha val="43137"/>
                    </a:srgbClr>
                  </a:outerShdw>
                </a:effectLst>
                <a:latin typeface="+mj-ea"/>
                <a:ea typeface="+mj-ea"/>
                <a:sym typeface="Salesforce Sans"/>
              </a:rPr>
              <a:t>)</a:t>
            </a:r>
          </a:p>
          <a:p>
            <a:pPr>
              <a:lnSpc>
                <a:spcPts val="4600"/>
              </a:lnSpc>
              <a:spcBef>
                <a:spcPts val="600"/>
              </a:spcBef>
            </a:pPr>
            <a:r>
              <a:rPr lang="zh-TW" altLang="en-US" sz="4000" dirty="0">
                <a:solidFill>
                  <a:srgbClr val="002060"/>
                </a:solidFill>
                <a:effectLst>
                  <a:outerShdw blurRad="38100" dist="38100" dir="2700000" algn="tl">
                    <a:srgbClr val="000000">
                      <a:alpha val="43137"/>
                    </a:srgbClr>
                  </a:outerShdw>
                </a:effectLst>
                <a:latin typeface="+mj-ea"/>
                <a:sym typeface="Salesforce Sans"/>
              </a:rPr>
              <a:t>創造力</a:t>
            </a:r>
            <a:r>
              <a:rPr lang="en-US" altLang="zh-TW" sz="4000" dirty="0">
                <a:effectLst>
                  <a:outerShdw blurRad="38100" dist="38100" dir="2700000" algn="tl">
                    <a:srgbClr val="000000">
                      <a:alpha val="43137"/>
                    </a:srgbClr>
                  </a:outerShdw>
                </a:effectLst>
                <a:latin typeface="+mj-ea"/>
                <a:sym typeface="Salesforce Sans"/>
              </a:rPr>
              <a:t>-</a:t>
            </a:r>
            <a:r>
              <a:rPr lang="zh-TW" altLang="en-US" sz="4000" dirty="0">
                <a:effectLst>
                  <a:outerShdw blurRad="38100" dist="38100" dir="2700000" algn="tl">
                    <a:srgbClr val="000000">
                      <a:alpha val="43137"/>
                    </a:srgbClr>
                  </a:outerShdw>
                </a:effectLst>
                <a:latin typeface="+mj-ea"/>
                <a:sym typeface="Salesforce Sans"/>
              </a:rPr>
              <a:t>桃園市立</a:t>
            </a:r>
            <a:r>
              <a:rPr lang="zh-TW" altLang="en-US" sz="4000" dirty="0">
                <a:solidFill>
                  <a:srgbClr val="002060"/>
                </a:solidFill>
                <a:effectLst>
                  <a:outerShdw blurRad="38100" dist="38100" dir="2700000" algn="tl">
                    <a:srgbClr val="000000">
                      <a:alpha val="43137"/>
                    </a:srgbClr>
                  </a:outerShdw>
                </a:effectLst>
                <a:latin typeface="+mj-ea"/>
                <a:sym typeface="Salesforce Sans"/>
              </a:rPr>
              <a:t>經國</a:t>
            </a:r>
            <a:r>
              <a:rPr lang="zh-TW" altLang="en-US" sz="4000" dirty="0">
                <a:effectLst>
                  <a:outerShdw blurRad="38100" dist="38100" dir="2700000" algn="tl">
                    <a:srgbClr val="000000">
                      <a:alpha val="43137"/>
                    </a:srgbClr>
                  </a:outerShdw>
                </a:effectLst>
                <a:latin typeface="+mj-ea"/>
                <a:sym typeface="Salesforce Sans"/>
              </a:rPr>
              <a:t>國民中學</a:t>
            </a:r>
            <a:endParaRPr lang="en-US" altLang="zh-TW" sz="4000" dirty="0">
              <a:solidFill>
                <a:schemeClr val="tx1">
                  <a:lumMod val="75000"/>
                </a:schemeClr>
              </a:solidFill>
              <a:effectLst>
                <a:outerShdw blurRad="38100" dist="38100" dir="2700000" algn="tl">
                  <a:srgbClr val="000000">
                    <a:alpha val="43137"/>
                  </a:srgbClr>
                </a:outerShdw>
              </a:effectLst>
              <a:latin typeface="+mj-ea"/>
              <a:ea typeface="+mj-ea"/>
              <a:sym typeface="Salesforce Sans"/>
            </a:endParaRPr>
          </a:p>
        </p:txBody>
      </p:sp>
      <p:sp>
        <p:nvSpPr>
          <p:cNvPr id="3" name="標題 2"/>
          <p:cNvSpPr>
            <a:spLocks noGrp="1"/>
          </p:cNvSpPr>
          <p:nvPr>
            <p:ph type="title"/>
          </p:nvPr>
        </p:nvSpPr>
        <p:spPr>
          <a:xfrm>
            <a:off x="1989956" y="1700808"/>
            <a:ext cx="7428530" cy="665280"/>
          </a:xfrm>
        </p:spPr>
        <p:txBody>
          <a:bodyPr>
            <a:noAutofit/>
          </a:bodyPr>
          <a:lstStyle/>
          <a:p>
            <a:pPr algn="dist"/>
            <a:r>
              <a:rPr lang="zh-TW" altLang="en-US" sz="5400" b="1" dirty="0">
                <a:latin typeface="+mj-ea"/>
                <a:ea typeface="+mj-ea"/>
                <a:sym typeface="Salesforce Sans"/>
              </a:rPr>
              <a:t>鑑定試務承辦單位</a:t>
            </a:r>
            <a:endParaRPr lang="zh-TW" altLang="en-US" sz="5400" dirty="0">
              <a:latin typeface="+mj-ea"/>
              <a:ea typeface="+mj-ea"/>
            </a:endParaRPr>
          </a:p>
        </p:txBody>
      </p:sp>
      <p:sp>
        <p:nvSpPr>
          <p:cNvPr id="2" name="投影片編號版面配置區 1"/>
          <p:cNvSpPr>
            <a:spLocks noGrp="1"/>
          </p:cNvSpPr>
          <p:nvPr>
            <p:ph type="sldNum" sz="quarter" idx="12"/>
          </p:nvPr>
        </p:nvSpPr>
        <p:spPr/>
        <p:txBody>
          <a:bodyPr/>
          <a:lstStyle/>
          <a:p>
            <a:pPr rtl="0"/>
            <a:fld id="{EB37DED6-D4C7-42EE-AB49-D2E39E64FDE4}" type="slidenum">
              <a:rPr lang="en-US" altLang="zh-TW" noProof="0" smtClean="0"/>
              <a:t>2</a:t>
            </a:fld>
            <a:endParaRPr lang="en-US" altLang="zh-TW" noProof="0" dirty="0"/>
          </a:p>
        </p:txBody>
      </p:sp>
      <p:sp>
        <p:nvSpPr>
          <p:cNvPr id="6" name="標題 12"/>
          <p:cNvSpPr txBox="1">
            <a:spLocks/>
          </p:cNvSpPr>
          <p:nvPr/>
        </p:nvSpPr>
        <p:spPr>
          <a:xfrm>
            <a:off x="1148578" y="405600"/>
            <a:ext cx="10058402" cy="1219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sz="5400" b="1" dirty="0">
                <a:solidFill>
                  <a:srgbClr val="FF0000"/>
                </a:solidFill>
                <a:latin typeface="Salesforce Sans"/>
                <a:sym typeface="Salesforce Sans"/>
              </a:rPr>
              <a:t>主辦單位：桃園市政府教育局</a:t>
            </a:r>
          </a:p>
        </p:txBody>
      </p:sp>
    </p:spTree>
    <p:extLst>
      <p:ext uri="{BB962C8B-B14F-4D97-AF65-F5344CB8AC3E}">
        <p14:creationId xmlns:p14="http://schemas.microsoft.com/office/powerpoint/2010/main" val="234003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9876" y="1844824"/>
            <a:ext cx="7008574" cy="1288256"/>
          </a:xfrm>
        </p:spPr>
        <p:txBody>
          <a:bodyPr>
            <a:noAutofit/>
          </a:bodyPr>
          <a:lstStyle/>
          <a:p>
            <a:pPr algn="ctr">
              <a:lnSpc>
                <a:spcPts val="9600"/>
              </a:lnSpc>
            </a:pP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報名表件</a:t>
            </a:r>
            <a:br>
              <a:rPr lang="en-US" altLang="zh-TW"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b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填寫說明</a:t>
            </a:r>
            <a:br>
              <a:rPr lang="en-US" altLang="zh-TW"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br>
            <a:r>
              <a:rPr lang="en-US" altLang="zh-TW" sz="6000" b="1" dirty="0">
                <a:ln w="13462">
                  <a:solidFill>
                    <a:schemeClr val="bg1"/>
                  </a:solidFill>
                  <a:prstDash val="solid"/>
                </a:ln>
                <a:solidFill>
                  <a:srgbClr val="C00000"/>
                </a:solidFill>
                <a:effectLst>
                  <a:outerShdw dist="38100" dir="2700000" algn="bl" rotWithShape="0">
                    <a:schemeClr val="accent5"/>
                  </a:outerShdw>
                </a:effectLst>
                <a:latin typeface="Arial"/>
                <a:ea typeface="+mj-ea"/>
              </a:rPr>
              <a:t>111</a:t>
            </a:r>
            <a:r>
              <a:rPr lang="zh-TW" altLang="en-US" sz="6000" b="1" dirty="0">
                <a:ln w="13462">
                  <a:solidFill>
                    <a:schemeClr val="bg1"/>
                  </a:solidFill>
                  <a:prstDash val="solid"/>
                </a:ln>
                <a:solidFill>
                  <a:srgbClr val="C00000"/>
                </a:solidFill>
                <a:effectLst>
                  <a:outerShdw dist="38100" dir="2700000" algn="bl" rotWithShape="0">
                    <a:schemeClr val="accent5"/>
                  </a:outerShdw>
                </a:effectLst>
                <a:latin typeface="Arial"/>
                <a:ea typeface="+mj-ea"/>
              </a:rPr>
              <a:t>年度採</a:t>
            </a:r>
            <a:r>
              <a:rPr lang="zh-TW" altLang="en-US" sz="6000" b="1" u="sng" dirty="0">
                <a:ln w="13462">
                  <a:solidFill>
                    <a:schemeClr val="bg1"/>
                  </a:solidFill>
                  <a:prstDash val="solid"/>
                </a:ln>
                <a:solidFill>
                  <a:srgbClr val="C00000"/>
                </a:solidFill>
                <a:effectLst>
                  <a:outerShdw dist="38100" dir="2700000" algn="bl" rotWithShape="0">
                    <a:schemeClr val="accent5"/>
                  </a:outerShdw>
                </a:effectLst>
                <a:latin typeface="Arial"/>
                <a:ea typeface="+mj-ea"/>
              </a:rPr>
              <a:t>線上報名</a:t>
            </a:r>
            <a:endParaRPr lang="zh-TW" altLang="en-US" sz="6000" b="1" u="sng" dirty="0">
              <a:ln w="13462">
                <a:solidFill>
                  <a:schemeClr val="bg1"/>
                </a:solidFill>
                <a:prstDash val="solid"/>
              </a:ln>
              <a:solidFill>
                <a:srgbClr val="C0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37708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668755"/>
            <a:ext cx="10785567" cy="1140544"/>
          </a:xfrm>
        </p:spPr>
        <p:txBody>
          <a:bodyPr>
            <a:normAutofit fontScale="90000"/>
          </a:bodyPr>
          <a:lstStyle/>
          <a:p>
            <a:r>
              <a:rPr lang="zh-TW" altLang="en-US" sz="6000" b="1" dirty="0">
                <a:effectLst>
                  <a:outerShdw blurRad="38100" dist="38100" dir="2700000" algn="tl">
                    <a:srgbClr val="000000">
                      <a:alpha val="43137"/>
                    </a:srgbClr>
                  </a:outerShdw>
                </a:effectLst>
                <a:latin typeface="Microsoft JhengHei" pitchFamily="34" charset="-120"/>
                <a:ea typeface="Microsoft JhengHei" pitchFamily="34" charset="-120"/>
              </a:rPr>
              <a:t>資優鑑定報名系統線上</a:t>
            </a:r>
            <a:r>
              <a:rPr lang="zh-TW" altLang="zh-TW" sz="6000" b="1" dirty="0">
                <a:effectLst>
                  <a:outerShdw blurRad="38100" dist="38100" dir="2700000" algn="tl">
                    <a:srgbClr val="000000">
                      <a:alpha val="43137"/>
                    </a:srgbClr>
                  </a:outerShdw>
                </a:effectLst>
                <a:latin typeface="Microsoft JhengHei" pitchFamily="34" charset="-120"/>
                <a:ea typeface="Microsoft JhengHei" pitchFamily="34" charset="-120"/>
              </a:rPr>
              <a:t>報名流</a:t>
            </a:r>
            <a:r>
              <a:rPr lang="zh-TW" altLang="en-US" sz="6000" b="1" dirty="0">
                <a:effectLst>
                  <a:outerShdw blurRad="38100" dist="38100" dir="2700000" algn="tl">
                    <a:srgbClr val="000000">
                      <a:alpha val="43137"/>
                    </a:srgbClr>
                  </a:outerShdw>
                </a:effectLst>
                <a:latin typeface="Microsoft JhengHei" pitchFamily="34" charset="-120"/>
                <a:ea typeface="Microsoft JhengHei" pitchFamily="34" charset="-120"/>
              </a:rPr>
              <a:t>程圖</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21</a:t>
            </a:fld>
            <a:endParaRPr lang="zh-TW" altLang="en-US" noProof="0" dirty="0"/>
          </a:p>
        </p:txBody>
      </p:sp>
      <p:sp>
        <p:nvSpPr>
          <p:cNvPr id="8" name="圓角矩形 7"/>
          <p:cNvSpPr/>
          <p:nvPr/>
        </p:nvSpPr>
        <p:spPr>
          <a:xfrm>
            <a:off x="246131" y="2276872"/>
            <a:ext cx="2016224" cy="3092400"/>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3200" b="1" u="sng" dirty="0">
                <a:solidFill>
                  <a:srgbClr val="FFFF00"/>
                </a:solidFill>
              </a:rPr>
              <a:t>線上報名</a:t>
            </a:r>
            <a:endParaRPr lang="zh-TW" altLang="zh-TW" sz="3200" dirty="0">
              <a:solidFill>
                <a:srgbClr val="FFFF00"/>
              </a:solidFill>
            </a:endParaRPr>
          </a:p>
          <a:p>
            <a:r>
              <a:rPr lang="zh-TW" altLang="zh-TW" sz="3200" dirty="0">
                <a:solidFill>
                  <a:schemeClr val="bg1"/>
                </a:solidFill>
              </a:rPr>
              <a:t>填寫資料</a:t>
            </a:r>
          </a:p>
          <a:p>
            <a:r>
              <a:rPr lang="zh-TW" altLang="zh-TW" sz="3200" dirty="0">
                <a:solidFill>
                  <a:schemeClr val="bg1"/>
                </a:solidFill>
              </a:rPr>
              <a:t>上傳文件</a:t>
            </a:r>
          </a:p>
        </p:txBody>
      </p:sp>
      <p:sp>
        <p:nvSpPr>
          <p:cNvPr id="9" name="內容版面配置區 8"/>
          <p:cNvSpPr>
            <a:spLocks noGrp="1"/>
          </p:cNvSpPr>
          <p:nvPr>
            <p:ph idx="1"/>
          </p:nvPr>
        </p:nvSpPr>
        <p:spPr>
          <a:xfrm>
            <a:off x="2750777" y="2276871"/>
            <a:ext cx="1959850" cy="3092401"/>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zh-TW" altLang="en-US" sz="3200" b="1" u="sng" dirty="0">
                <a:solidFill>
                  <a:srgbClr val="FFFF00"/>
                </a:solidFill>
                <a:latin typeface="+mn-ea"/>
                <a:ea typeface="+mn-ea"/>
              </a:rPr>
              <a:t>繳費</a:t>
            </a:r>
            <a:endParaRPr lang="zh-TW" altLang="zh-TW" sz="3200" b="1" u="sng" dirty="0">
              <a:solidFill>
                <a:srgbClr val="FFFF00"/>
              </a:solidFill>
              <a:latin typeface="+mn-ea"/>
              <a:ea typeface="+mn-ea"/>
            </a:endParaRPr>
          </a:p>
          <a:p>
            <a:pPr marL="0" indent="0">
              <a:buNone/>
            </a:pPr>
            <a:r>
              <a:rPr lang="en-US" altLang="zh-TW" sz="2000" dirty="0">
                <a:solidFill>
                  <a:schemeClr val="bg1"/>
                </a:solidFill>
                <a:latin typeface="+mn-ea"/>
                <a:ea typeface="+mn-ea"/>
              </a:rPr>
              <a:t>ATM</a:t>
            </a:r>
            <a:r>
              <a:rPr lang="zh-TW" altLang="zh-TW" sz="2000" dirty="0">
                <a:solidFill>
                  <a:schemeClr val="bg1"/>
                </a:solidFill>
                <a:latin typeface="+mn-ea"/>
                <a:ea typeface="+mn-ea"/>
              </a:rPr>
              <a:t>、線上轉帳</a:t>
            </a:r>
            <a:r>
              <a:rPr lang="zh-TW" altLang="en-US" sz="2000" dirty="0">
                <a:solidFill>
                  <a:schemeClr val="bg1"/>
                </a:solidFill>
                <a:latin typeface="+mn-ea"/>
                <a:ea typeface="+mn-ea"/>
              </a:rPr>
              <a:t>、</a:t>
            </a:r>
            <a:r>
              <a:rPr lang="zh-TW" altLang="zh-TW" sz="2000" dirty="0">
                <a:solidFill>
                  <a:schemeClr val="bg1"/>
                </a:solidFill>
                <a:latin typeface="+mn-ea"/>
                <a:ea typeface="+mn-ea"/>
              </a:rPr>
              <a:t>超商繳費</a:t>
            </a:r>
            <a:r>
              <a:rPr lang="zh-TW" altLang="en-US" sz="2000" dirty="0">
                <a:solidFill>
                  <a:schemeClr val="bg1"/>
                </a:solidFill>
                <a:latin typeface="+mn-ea"/>
                <a:ea typeface="+mn-ea"/>
              </a:rPr>
              <a:t>、</a:t>
            </a:r>
            <a:r>
              <a:rPr lang="zh-TW" altLang="zh-TW" sz="2000" dirty="0">
                <a:solidFill>
                  <a:schemeClr val="bg1"/>
                </a:solidFill>
                <a:latin typeface="+mn-ea"/>
                <a:ea typeface="+mn-ea"/>
              </a:rPr>
              <a:t>銀行臨櫃</a:t>
            </a:r>
          </a:p>
        </p:txBody>
      </p:sp>
      <p:sp>
        <p:nvSpPr>
          <p:cNvPr id="10" name="圓角矩形 9"/>
          <p:cNvSpPr/>
          <p:nvPr/>
        </p:nvSpPr>
        <p:spPr>
          <a:xfrm>
            <a:off x="5175956" y="2276871"/>
            <a:ext cx="1955519" cy="3092401"/>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200" b="1" u="sng" dirty="0">
                <a:solidFill>
                  <a:srgbClr val="FFFF00"/>
                </a:solidFill>
                <a:latin typeface="+mn-ea"/>
              </a:rPr>
              <a:t>填寫健康聲明書</a:t>
            </a:r>
            <a:r>
              <a:rPr lang="en-US" altLang="zh-TW" dirty="0"/>
              <a:t> </a:t>
            </a:r>
            <a:endParaRPr lang="zh-TW" altLang="zh-TW" dirty="0"/>
          </a:p>
          <a:p>
            <a:r>
              <a:rPr lang="zh-TW" altLang="zh-TW" dirty="0"/>
              <a:t>測驗一週前</a:t>
            </a:r>
          </a:p>
          <a:p>
            <a:r>
              <a:rPr lang="zh-TW" altLang="zh-TW" dirty="0"/>
              <a:t>開放上傳</a:t>
            </a:r>
          </a:p>
        </p:txBody>
      </p:sp>
      <p:sp>
        <p:nvSpPr>
          <p:cNvPr id="11" name="圓角矩形 10"/>
          <p:cNvSpPr/>
          <p:nvPr/>
        </p:nvSpPr>
        <p:spPr>
          <a:xfrm>
            <a:off x="7549395" y="2276871"/>
            <a:ext cx="1913760" cy="3092402"/>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200" b="1" u="sng" dirty="0">
                <a:solidFill>
                  <a:srgbClr val="FFFF00"/>
                </a:solidFill>
                <a:latin typeface="+mn-ea"/>
              </a:rPr>
              <a:t>列印鑑定證</a:t>
            </a:r>
            <a:endParaRPr lang="zh-TW" altLang="zh-TW" dirty="0">
              <a:solidFill>
                <a:srgbClr val="FFFF00"/>
              </a:solidFill>
            </a:endParaRPr>
          </a:p>
          <a:p>
            <a:r>
              <a:rPr lang="zh-TW" altLang="en-US" dirty="0"/>
              <a:t>上傳健康聲明切結書後，自行</a:t>
            </a:r>
            <a:r>
              <a:rPr lang="zh-TW" altLang="zh-TW" dirty="0"/>
              <a:t>下載列印</a:t>
            </a:r>
          </a:p>
        </p:txBody>
      </p:sp>
      <p:sp>
        <p:nvSpPr>
          <p:cNvPr id="12" name="圓角矩形 11"/>
          <p:cNvSpPr/>
          <p:nvPr/>
        </p:nvSpPr>
        <p:spPr>
          <a:xfrm>
            <a:off x="9925659" y="2269467"/>
            <a:ext cx="1913760" cy="3100894"/>
          </a:xfrm>
          <a:prstGeom prst="roundRect">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200" b="1" u="sng" dirty="0">
                <a:solidFill>
                  <a:srgbClr val="FFFF00"/>
                </a:solidFill>
                <a:latin typeface="+mn-ea"/>
              </a:rPr>
              <a:t>應試</a:t>
            </a:r>
          </a:p>
          <a:p>
            <a:r>
              <a:rPr lang="en-US" altLang="zh-TW" dirty="0"/>
              <a:t> </a:t>
            </a:r>
            <a:endParaRPr lang="zh-TW" altLang="zh-TW" dirty="0"/>
          </a:p>
          <a:p>
            <a:r>
              <a:rPr lang="zh-TW" altLang="zh-TW" dirty="0"/>
              <a:t>攜帶鑑定證</a:t>
            </a:r>
          </a:p>
          <a:p>
            <a:r>
              <a:rPr lang="zh-TW" altLang="en-US" dirty="0"/>
              <a:t>、身分證件供</a:t>
            </a:r>
            <a:r>
              <a:rPr lang="zh-TW" altLang="zh-TW" dirty="0"/>
              <a:t>查驗</a:t>
            </a:r>
          </a:p>
        </p:txBody>
      </p:sp>
      <p:sp>
        <p:nvSpPr>
          <p:cNvPr id="3" name="向右箭號 2"/>
          <p:cNvSpPr/>
          <p:nvPr/>
        </p:nvSpPr>
        <p:spPr>
          <a:xfrm>
            <a:off x="2351395" y="3734939"/>
            <a:ext cx="383857" cy="504056"/>
          </a:xfrm>
          <a:prstGeom prst="right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4790085" y="3734939"/>
            <a:ext cx="383857" cy="504056"/>
          </a:xfrm>
          <a:prstGeom prst="right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右箭號 13"/>
          <p:cNvSpPr/>
          <p:nvPr/>
        </p:nvSpPr>
        <p:spPr>
          <a:xfrm>
            <a:off x="7238357" y="3734939"/>
            <a:ext cx="383857" cy="504056"/>
          </a:xfrm>
          <a:prstGeom prst="right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9542613" y="3734939"/>
            <a:ext cx="383857" cy="504056"/>
          </a:xfrm>
          <a:prstGeom prst="rightArrow">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6049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2349996" y="202677"/>
            <a:ext cx="7937897" cy="914400"/>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400" b="1" dirty="0">
                <a:solidFill>
                  <a:srgbClr val="002060"/>
                </a:solidFill>
                <a:effectLst>
                  <a:outerShdw blurRad="38100" dist="38100" dir="2700000" algn="tl">
                    <a:srgbClr val="000000">
                      <a:alpha val="43137"/>
                    </a:srgbClr>
                  </a:outerShdw>
                </a:effectLst>
              </a:rPr>
              <a:t>資優鑑定報名系統線上報名準備 </a:t>
            </a:r>
          </a:p>
        </p:txBody>
      </p:sp>
      <p:sp>
        <p:nvSpPr>
          <p:cNvPr id="3" name="手繪多邊形 2"/>
          <p:cNvSpPr/>
          <p:nvPr/>
        </p:nvSpPr>
        <p:spPr>
          <a:xfrm>
            <a:off x="587086" y="1268106"/>
            <a:ext cx="5878396" cy="792741"/>
          </a:xfrm>
          <a:custGeom>
            <a:avLst/>
            <a:gdLst>
              <a:gd name="connsiteX0" fmla="*/ 0 w 4337015"/>
              <a:gd name="connsiteY0" fmla="*/ 0 h 310985"/>
              <a:gd name="connsiteX1" fmla="*/ 4337015 w 4337015"/>
              <a:gd name="connsiteY1" fmla="*/ 0 h 310985"/>
              <a:gd name="connsiteX2" fmla="*/ 4337015 w 4337015"/>
              <a:gd name="connsiteY2" fmla="*/ 310985 h 310985"/>
              <a:gd name="connsiteX3" fmla="*/ 0 w 4337015"/>
              <a:gd name="connsiteY3" fmla="*/ 310985 h 310985"/>
              <a:gd name="connsiteX4" fmla="*/ 0 w 4337015"/>
              <a:gd name="connsiteY4" fmla="*/ 0 h 3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015" h="310985">
                <a:moveTo>
                  <a:pt x="0" y="0"/>
                </a:moveTo>
                <a:lnTo>
                  <a:pt x="4337015" y="0"/>
                </a:lnTo>
                <a:lnTo>
                  <a:pt x="4337015" y="310985"/>
                </a:lnTo>
                <a:lnTo>
                  <a:pt x="0" y="31098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40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必備</a:t>
            </a:r>
          </a:p>
        </p:txBody>
      </p:sp>
      <p:sp>
        <p:nvSpPr>
          <p:cNvPr id="4" name="手繪多邊形 3"/>
          <p:cNvSpPr/>
          <p:nvPr/>
        </p:nvSpPr>
        <p:spPr>
          <a:xfrm>
            <a:off x="576055" y="2204863"/>
            <a:ext cx="5878397" cy="4450459"/>
          </a:xfrm>
          <a:custGeom>
            <a:avLst/>
            <a:gdLst>
              <a:gd name="connsiteX0" fmla="*/ 0 w 4215963"/>
              <a:gd name="connsiteY0" fmla="*/ 0 h 3061168"/>
              <a:gd name="connsiteX1" fmla="*/ 4215963 w 4215963"/>
              <a:gd name="connsiteY1" fmla="*/ 0 h 3061168"/>
              <a:gd name="connsiteX2" fmla="*/ 4215963 w 4215963"/>
              <a:gd name="connsiteY2" fmla="*/ 3061168 h 3061168"/>
              <a:gd name="connsiteX3" fmla="*/ 0 w 4215963"/>
              <a:gd name="connsiteY3" fmla="*/ 3061168 h 3061168"/>
              <a:gd name="connsiteX4" fmla="*/ 0 w 4215963"/>
              <a:gd name="connsiteY4" fmla="*/ 0 h 3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63" h="3061168">
                <a:moveTo>
                  <a:pt x="0" y="0"/>
                </a:moveTo>
                <a:lnTo>
                  <a:pt x="4215963" y="0"/>
                </a:lnTo>
                <a:lnTo>
                  <a:pt x="4215963" y="3061168"/>
                </a:lnTo>
                <a:lnTo>
                  <a:pt x="0" y="306116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3600"/>
              </a:lnSpc>
              <a:spcBef>
                <a:spcPct val="0"/>
              </a:spcBef>
              <a:buChar char="••"/>
            </a:pPr>
            <a:r>
              <a:rPr lang="zh-TW" altLang="en-US" sz="2800" b="1" dirty="0">
                <a:solidFill>
                  <a:srgbClr val="FF0000"/>
                </a:solidFill>
                <a:latin typeface="微軟正黑體" panose="020B0604030504040204" pitchFamily="34" charset="-120"/>
                <a:ea typeface="微軟正黑體" panose="020B0604030504040204" pitchFamily="34" charset="-120"/>
              </a:rPr>
              <a:t>務必要有</a:t>
            </a:r>
            <a:r>
              <a:rPr lang="en-US" altLang="zh-TW" sz="2800" b="1" dirty="0">
                <a:solidFill>
                  <a:srgbClr val="FF0000"/>
                </a:solidFill>
                <a:latin typeface="微軟正黑體" panose="020B0604030504040204" pitchFamily="34" charset="-120"/>
                <a:ea typeface="微軟正黑體" panose="020B0604030504040204" pitchFamily="34" charset="-120"/>
              </a:rPr>
              <a:t>e-mail</a:t>
            </a:r>
            <a:r>
              <a:rPr lang="zh-TW" altLang="en-US" sz="2800" b="1" dirty="0">
                <a:solidFill>
                  <a:srgbClr val="FF0000"/>
                </a:solidFill>
                <a:latin typeface="微軟正黑體" panose="020B0604030504040204" pitchFamily="34" charset="-120"/>
                <a:ea typeface="微軟正黑體" panose="020B0604030504040204" pitchFamily="34" charset="-120"/>
              </a:rPr>
              <a:t> 帳號 </a:t>
            </a:r>
            <a:r>
              <a:rPr lang="en-US" altLang="zh-TW" sz="2800" b="1" dirty="0">
                <a:solidFill>
                  <a:schemeClr val="tx2"/>
                </a:solidFill>
                <a:latin typeface="微軟正黑體" panose="020B0604030504040204" pitchFamily="34" charset="-120"/>
                <a:ea typeface="微軟正黑體" panose="020B0604030504040204" pitchFamily="34" charset="-120"/>
              </a:rPr>
              <a:t>(</a:t>
            </a:r>
            <a:r>
              <a:rPr lang="zh-TW" altLang="en-US" sz="2800" b="1" dirty="0">
                <a:solidFill>
                  <a:schemeClr val="tx2"/>
                </a:solidFill>
                <a:latin typeface="微軟正黑體" panose="020B0604030504040204" pitchFamily="34" charset="-120"/>
                <a:ea typeface="微軟正黑體" panose="020B0604030504040204" pitchFamily="34" charset="-120"/>
              </a:rPr>
              <a:t>註冊系統用</a:t>
            </a:r>
            <a:r>
              <a:rPr lang="en-US" altLang="zh-TW" sz="2800" b="1" dirty="0">
                <a:solidFill>
                  <a:schemeClr val="tx2"/>
                </a:solidFill>
                <a:latin typeface="微軟正黑體" panose="020B0604030504040204" pitchFamily="34" charset="-120"/>
                <a:ea typeface="微軟正黑體" panose="020B0604030504040204" pitchFamily="34" charset="-120"/>
              </a:rPr>
              <a:t>)</a:t>
            </a:r>
          </a:p>
          <a:p>
            <a:pPr marL="228600" lvl="1" indent="-228600" defTabSz="1066800">
              <a:lnSpc>
                <a:spcPts val="3600"/>
              </a:lnSpc>
              <a:spcBef>
                <a:spcPct val="0"/>
              </a:spcBef>
              <a:buChar char="••"/>
            </a:pPr>
            <a:r>
              <a:rPr lang="zh-TW" altLang="en-US" sz="2800" b="1" dirty="0">
                <a:solidFill>
                  <a:schemeClr val="tx2"/>
                </a:solidFill>
                <a:latin typeface="微軟正黑體" panose="020B0604030504040204" pitchFamily="34" charset="-120"/>
              </a:rPr>
              <a:t>線上填寫初選、複選報名表</a:t>
            </a:r>
            <a:br>
              <a:rPr lang="en-US" altLang="zh-TW" sz="2800" b="1" dirty="0">
                <a:solidFill>
                  <a:srgbClr val="FF0000"/>
                </a:solidFill>
                <a:latin typeface="微軟正黑體" panose="020B0604030504040204" pitchFamily="34" charset="-120"/>
                <a:ea typeface="微軟正黑體" panose="020B0604030504040204" pitchFamily="34" charset="-120"/>
              </a:rPr>
            </a:br>
            <a:r>
              <a:rPr lang="en-US" altLang="zh-TW" sz="2800" b="1" dirty="0">
                <a:solidFill>
                  <a:schemeClr val="tx2"/>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備妥</a:t>
            </a:r>
            <a:r>
              <a:rPr lang="en-US" altLang="zh-TW" sz="2800" b="1" dirty="0">
                <a:solidFill>
                  <a:srgbClr val="FF0000"/>
                </a:solidFill>
                <a:latin typeface="微軟正黑體" panose="020B0604030504040204" pitchFamily="34" charset="-120"/>
                <a:ea typeface="微軟正黑體" panose="020B0604030504040204" pitchFamily="34" charset="-120"/>
              </a:rPr>
              <a:t>2</a:t>
            </a:r>
            <a:r>
              <a:rPr lang="zh-TW" altLang="en-US" sz="2800" b="1" dirty="0">
                <a:solidFill>
                  <a:srgbClr val="FF0000"/>
                </a:solidFill>
                <a:latin typeface="微軟正黑體" panose="020B0604030504040204" pitchFamily="34" charset="-120"/>
                <a:ea typeface="微軟正黑體" panose="020B0604030504040204" pitchFamily="34" charset="-120"/>
              </a:rPr>
              <a:t>吋照片電子檔</a:t>
            </a:r>
            <a:r>
              <a:rPr lang="zh-TW" altLang="en-US" sz="2800" b="1" dirty="0">
                <a:solidFill>
                  <a:schemeClr val="tx2"/>
                </a:solidFill>
                <a:latin typeface="微軟正黑體" panose="020B0604030504040204" pitchFamily="34" charset="-120"/>
                <a:ea typeface="微軟正黑體" panose="020B0604030504040204" pitchFamily="34" charset="-120"/>
              </a:rPr>
              <a:t>，供上傳報名系統用</a:t>
            </a:r>
            <a:r>
              <a:rPr lang="en-US" altLang="zh-TW" sz="2800" b="1" dirty="0">
                <a:solidFill>
                  <a:schemeClr val="tx2"/>
                </a:solidFill>
                <a:latin typeface="微軟正黑體" panose="020B0604030504040204" pitchFamily="34" charset="-120"/>
                <a:ea typeface="微軟正黑體" panose="020B0604030504040204" pitchFamily="34" charset="-120"/>
              </a:rPr>
              <a:t>)</a:t>
            </a:r>
            <a:endParaRPr lang="zh-TW" altLang="en-US" sz="2800" b="1" dirty="0">
              <a:solidFill>
                <a:schemeClr val="tx2"/>
              </a:solidFill>
              <a:latin typeface="微軟正黑體" panose="020B0604030504040204" pitchFamily="34" charset="-120"/>
              <a:ea typeface="微軟正黑體" panose="020B0604030504040204" pitchFamily="34" charset="-120"/>
            </a:endParaRPr>
          </a:p>
          <a:p>
            <a:pPr marL="228600" lvl="1" indent="-228600" defTabSz="1066800">
              <a:lnSpc>
                <a:spcPts val="3600"/>
              </a:lnSpc>
              <a:spcBef>
                <a:spcPct val="0"/>
              </a:spcBef>
              <a:buChar char="••"/>
            </a:pPr>
            <a:r>
              <a:rPr lang="zh-TW" altLang="en-US" sz="2800" b="1" dirty="0">
                <a:solidFill>
                  <a:schemeClr val="tx2"/>
                </a:solidFill>
                <a:latin typeface="微軟正黑體" panose="020B0604030504040204" pitchFamily="34" charset="-120"/>
              </a:rPr>
              <a:t>線上填寫特殊需求學生特質檢核表</a:t>
            </a:r>
          </a:p>
          <a:p>
            <a:pPr marL="228600" lvl="1" indent="-228600" defTabSz="1066800">
              <a:lnSpc>
                <a:spcPts val="3600"/>
              </a:lnSpc>
              <a:spcBef>
                <a:spcPct val="0"/>
              </a:spcBef>
              <a:buChar char="••"/>
            </a:pPr>
            <a:r>
              <a:rPr lang="zh-TW" altLang="en-US" sz="2800" b="1" dirty="0">
                <a:solidFill>
                  <a:schemeClr val="tx2"/>
                </a:solidFill>
                <a:latin typeface="微軟正黑體" panose="020B0604030504040204" pitchFamily="34" charset="-120"/>
              </a:rPr>
              <a:t>報名費</a:t>
            </a:r>
            <a:r>
              <a:rPr lang="en-US" altLang="zh-TW" sz="2800" b="1" dirty="0">
                <a:solidFill>
                  <a:schemeClr val="tx2"/>
                </a:solidFill>
                <a:latin typeface="微軟正黑體" panose="020B0604030504040204" pitchFamily="34" charset="-120"/>
              </a:rPr>
              <a:t>(</a:t>
            </a:r>
            <a:r>
              <a:rPr lang="zh-TW" altLang="en-US" sz="2800" b="1" dirty="0">
                <a:solidFill>
                  <a:schemeClr val="tx2"/>
                </a:solidFill>
                <a:latin typeface="微軟正黑體" panose="020B0604030504040204" pitchFamily="34" charset="-120"/>
              </a:rPr>
              <a:t>線上或超商代收</a:t>
            </a:r>
            <a:r>
              <a:rPr lang="en-US" altLang="zh-TW" sz="2800" b="1" dirty="0">
                <a:solidFill>
                  <a:schemeClr val="tx2"/>
                </a:solidFill>
                <a:latin typeface="微軟正黑體" panose="020B0604030504040204" pitchFamily="34" charset="-120"/>
              </a:rPr>
              <a:t>)</a:t>
            </a:r>
          </a:p>
          <a:p>
            <a:pPr marL="228600" lvl="1" indent="-228600" defTabSz="1066800">
              <a:lnSpc>
                <a:spcPts val="3600"/>
              </a:lnSpc>
              <a:spcBef>
                <a:spcPct val="0"/>
              </a:spcBef>
              <a:buChar char="••"/>
            </a:pPr>
            <a:r>
              <a:rPr lang="zh-TW" altLang="en-US" sz="2800" b="1" dirty="0">
                <a:solidFill>
                  <a:srgbClr val="FF0000"/>
                </a:solidFill>
                <a:latin typeface="微軟正黑體" panose="020B0604030504040204" pitchFamily="34" charset="-120"/>
                <a:ea typeface="微軟正黑體" panose="020B0604030504040204" pitchFamily="34" charset="-120"/>
              </a:rPr>
              <a:t>初選管道一</a:t>
            </a:r>
            <a:r>
              <a:rPr lang="en-US"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含管道二</a:t>
            </a:r>
            <a:r>
              <a:rPr lang="en-US"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ea typeface="微軟正黑體" panose="020B0604030504040204" pitchFamily="34" charset="-120"/>
              </a:rPr>
              <a:t> $</a:t>
            </a:r>
            <a:r>
              <a:rPr lang="en-US" sz="2800" b="1" dirty="0">
                <a:solidFill>
                  <a:srgbClr val="FF0000"/>
                </a:solidFill>
                <a:latin typeface="微軟正黑體" panose="020B0604030504040204" pitchFamily="34" charset="-120"/>
                <a:ea typeface="微軟正黑體" panose="020B0604030504040204" pitchFamily="34" charset="-120"/>
              </a:rPr>
              <a:t>1,</a:t>
            </a:r>
            <a:r>
              <a:rPr lang="en-US" altLang="zh-TW" sz="2800" b="1" dirty="0">
                <a:solidFill>
                  <a:srgbClr val="FF0000"/>
                </a:solidFill>
                <a:latin typeface="微軟正黑體" panose="020B0604030504040204" pitchFamily="34" charset="-120"/>
                <a:ea typeface="微軟正黑體" panose="020B0604030504040204" pitchFamily="34" charset="-120"/>
              </a:rPr>
              <a:t>1</a:t>
            </a:r>
            <a:r>
              <a:rPr lang="en-US" sz="2800" b="1" dirty="0">
                <a:solidFill>
                  <a:srgbClr val="FF0000"/>
                </a:solidFill>
                <a:latin typeface="微軟正黑體" panose="020B0604030504040204" pitchFamily="34" charset="-120"/>
                <a:ea typeface="微軟正黑體" panose="020B0604030504040204" pitchFamily="34" charset="-120"/>
              </a:rPr>
              <a:t>00</a:t>
            </a:r>
            <a:r>
              <a:rPr lang="zh-TW" altLang="en-US" sz="2800" b="1" dirty="0">
                <a:solidFill>
                  <a:srgbClr val="FF0000"/>
                </a:solidFill>
                <a:latin typeface="微軟正黑體" panose="020B0604030504040204" pitchFamily="34" charset="-120"/>
                <a:ea typeface="微軟正黑體" panose="020B0604030504040204" pitchFamily="34" charset="-120"/>
              </a:rPr>
              <a:t>元</a:t>
            </a:r>
            <a:r>
              <a:rPr lang="zh-TW" altLang="en-US" sz="2800" b="1" dirty="0">
                <a:solidFill>
                  <a:srgbClr val="FF0000"/>
                </a:solidFill>
                <a:latin typeface="微軟正黑體" panose="020B0604030504040204" pitchFamily="34" charset="-120"/>
              </a:rPr>
              <a:t>。</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ts val="3600"/>
              </a:lnSpc>
              <a:spcBef>
                <a:spcPct val="0"/>
              </a:spcBef>
              <a:buChar char="••"/>
            </a:pPr>
            <a:r>
              <a:rPr lang="zh-TW" altLang="en-US" sz="2800" b="1" dirty="0">
                <a:solidFill>
                  <a:srgbClr val="FF0000"/>
                </a:solidFill>
                <a:latin typeface="微軟正黑體" panose="020B0604030504040204" pitchFamily="34" charset="-120"/>
                <a:ea typeface="微軟正黑體" panose="020B0604030504040204" pitchFamily="34" charset="-120"/>
              </a:rPr>
              <a:t>初選管道二</a:t>
            </a:r>
            <a:r>
              <a:rPr lang="en-US" altLang="zh-TW" sz="2800" b="1" dirty="0">
                <a:solidFill>
                  <a:srgbClr val="FF0000"/>
                </a:solidFill>
                <a:latin typeface="微軟正黑體" panose="020B0604030504040204" pitchFamily="34" charset="-120"/>
                <a:ea typeface="微軟正黑體" panose="020B0604030504040204" pitchFamily="34" charset="-120"/>
              </a:rPr>
              <a:t> $5</a:t>
            </a:r>
            <a:r>
              <a:rPr lang="en-US" sz="2800" b="1" dirty="0">
                <a:solidFill>
                  <a:srgbClr val="FF0000"/>
                </a:solidFill>
                <a:latin typeface="微軟正黑體" panose="020B0604030504040204" pitchFamily="34" charset="-120"/>
                <a:ea typeface="微軟正黑體" panose="020B0604030504040204" pitchFamily="34" charset="-120"/>
              </a:rPr>
              <a:t>00</a:t>
            </a:r>
            <a:r>
              <a:rPr lang="zh-TW" altLang="en-US" sz="2800" b="1" dirty="0">
                <a:solidFill>
                  <a:srgbClr val="FF0000"/>
                </a:solidFill>
                <a:latin typeface="微軟正黑體" panose="020B0604030504040204" pitchFamily="34" charset="-120"/>
                <a:ea typeface="微軟正黑體" panose="020B0604030504040204" pitchFamily="34" charset="-120"/>
              </a:rPr>
              <a:t>元。</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ts val="3600"/>
              </a:lnSpc>
              <a:spcBef>
                <a:spcPct val="0"/>
              </a:spcBef>
              <a:buChar char="••"/>
            </a:pPr>
            <a:r>
              <a:rPr lang="zh-TW" altLang="en-US" sz="2800" b="1" dirty="0">
                <a:solidFill>
                  <a:srgbClr val="FF0000"/>
                </a:solidFill>
                <a:latin typeface="微軟正黑體" panose="020B0604030504040204" pitchFamily="34" charset="-120"/>
                <a:ea typeface="微軟正黑體" panose="020B0604030504040204" pitchFamily="34" charset="-120"/>
              </a:rPr>
              <a:t>複選報名</a:t>
            </a:r>
            <a:r>
              <a:rPr lang="en-US" altLang="zh-TW" sz="2800" b="1" dirty="0">
                <a:solidFill>
                  <a:srgbClr val="FF0000"/>
                </a:solidFill>
                <a:latin typeface="微軟正黑體" panose="020B0604030504040204" pitchFamily="34" charset="-120"/>
              </a:rPr>
              <a:t>$1</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rPr>
              <a:t>100</a:t>
            </a:r>
            <a:r>
              <a:rPr lang="zh-TW" altLang="en-US" sz="2800" b="1" dirty="0">
                <a:solidFill>
                  <a:srgbClr val="FF0000"/>
                </a:solidFill>
                <a:latin typeface="微軟正黑體" panose="020B0604030504040204" pitchFamily="34" charset="-120"/>
              </a:rPr>
              <a:t>元。</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575318" y="1268107"/>
            <a:ext cx="5279733" cy="5387216"/>
          </a:xfrm>
          <a:custGeom>
            <a:avLst/>
            <a:gdLst>
              <a:gd name="connsiteX0" fmla="*/ 0 w 3614571"/>
              <a:gd name="connsiteY0" fmla="*/ 0 h 3450992"/>
              <a:gd name="connsiteX1" fmla="*/ 3614571 w 3614571"/>
              <a:gd name="connsiteY1" fmla="*/ 0 h 3450992"/>
              <a:gd name="connsiteX2" fmla="*/ 3614571 w 3614571"/>
              <a:gd name="connsiteY2" fmla="*/ 3450992 h 3450992"/>
              <a:gd name="connsiteX3" fmla="*/ 0 w 3614571"/>
              <a:gd name="connsiteY3" fmla="*/ 3450992 h 3450992"/>
              <a:gd name="connsiteX4" fmla="*/ 0 w 3614571"/>
              <a:gd name="connsiteY4" fmla="*/ 0 h 345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571" h="3450992">
                <a:moveTo>
                  <a:pt x="0" y="0"/>
                </a:moveTo>
                <a:lnTo>
                  <a:pt x="3614571" y="0"/>
                </a:lnTo>
                <a:lnTo>
                  <a:pt x="3614571" y="3450992"/>
                </a:lnTo>
                <a:lnTo>
                  <a:pt x="0" y="3450992"/>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2800"/>
              </a:lnSpc>
              <a:spcBef>
                <a:spcPct val="0"/>
              </a:spcBef>
              <a:buChar char="••"/>
            </a:pPr>
            <a:r>
              <a:rPr lang="zh-TW" altLang="en-US" b="1" dirty="0">
                <a:solidFill>
                  <a:schemeClr val="tx2"/>
                </a:solidFill>
                <a:latin typeface="微軟正黑體" panose="020B0604030504040204" pitchFamily="34" charset="-120"/>
              </a:rPr>
              <a:t>申請免繳報名費用者</a:t>
            </a:r>
            <a:r>
              <a:rPr lang="zh-TW" altLang="en-US" b="1" dirty="0">
                <a:solidFill>
                  <a:schemeClr val="tx2"/>
                </a:solidFill>
                <a:latin typeface="新細明體" panose="02020500000000000000" pitchFamily="18" charset="-120"/>
                <a:ea typeface="新細明體" panose="02020500000000000000" pitchFamily="18" charset="-120"/>
              </a:rPr>
              <a:t>：</a:t>
            </a:r>
            <a:endParaRPr lang="en-US" altLang="zh-TW" b="1" dirty="0">
              <a:solidFill>
                <a:schemeClr val="tx2"/>
              </a:solidFill>
              <a:latin typeface="新細明體" panose="02020500000000000000" pitchFamily="18" charset="-120"/>
              <a:ea typeface="新細明體" panose="02020500000000000000" pitchFamily="18" charset="-120"/>
            </a:endParaRPr>
          </a:p>
          <a:p>
            <a:pPr marL="228600" lvl="1" defTabSz="1066800">
              <a:lnSpc>
                <a:spcPts val="2800"/>
              </a:lnSpc>
              <a:spcBef>
                <a:spcPct val="0"/>
              </a:spcBef>
            </a:pPr>
            <a:r>
              <a:rPr lang="en-US" altLang="zh-TW" sz="2000" b="1" dirty="0">
                <a:solidFill>
                  <a:schemeClr val="tx2"/>
                </a:solidFill>
                <a:latin typeface="微軟正黑體" panose="020B0604030504040204" pitchFamily="34" charset="-120"/>
              </a:rPr>
              <a:t>-</a:t>
            </a:r>
            <a:r>
              <a:rPr lang="zh-TW" altLang="en-US" sz="2000" b="1" dirty="0">
                <a:solidFill>
                  <a:schemeClr val="tx2"/>
                </a:solidFill>
                <a:latin typeface="微軟正黑體" panose="020B0604030504040204" pitchFamily="34" charset="-120"/>
              </a:rPr>
              <a:t>有效期間</a:t>
            </a:r>
            <a:r>
              <a:rPr lang="zh-TW" altLang="en-US" sz="2000" b="1" dirty="0">
                <a:solidFill>
                  <a:srgbClr val="FF0000"/>
                </a:solidFill>
                <a:latin typeface="微軟正黑體" panose="020B0604030504040204" pitchFamily="34" charset="-120"/>
              </a:rPr>
              <a:t>區公所</a:t>
            </a:r>
            <a:r>
              <a:rPr lang="zh-TW" altLang="en-US" sz="2000" b="1" dirty="0">
                <a:solidFill>
                  <a:schemeClr val="tx2"/>
                </a:solidFill>
                <a:latin typeface="微軟正黑體" panose="020B0604030504040204" pitchFamily="34" charset="-120"/>
              </a:rPr>
              <a:t>核定</a:t>
            </a:r>
            <a:r>
              <a:rPr lang="zh-TW" altLang="en-US" sz="2000" b="1" dirty="0">
                <a:solidFill>
                  <a:schemeClr val="tx2"/>
                </a:solidFill>
                <a:latin typeface="微軟正黑體" panose="020B0604030504040204" pitchFamily="34" charset="-120"/>
                <a:ea typeface="微軟正黑體" panose="020B0604030504040204" pitchFamily="34" charset="-120"/>
              </a:rPr>
              <a:t>低收入戶或中低收入戶證明文件影本及戶口名簿</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拍照或掃描電子檔上傳</a:t>
            </a:r>
            <a:r>
              <a:rPr lang="en-US" altLang="zh-TW" sz="2000" b="1" dirty="0">
                <a:solidFill>
                  <a:srgbClr val="FF0000"/>
                </a:solidFill>
                <a:latin typeface="微軟正黑體" panose="020B0604030504040204" pitchFamily="34" charset="-120"/>
                <a:ea typeface="微軟正黑體" panose="020B0604030504040204" pitchFamily="34" charset="-120"/>
              </a:rPr>
              <a:t>)</a:t>
            </a:r>
            <a:endParaRPr lang="zh-TW" altLang="en-US" sz="1600" dirty="0">
              <a:solidFill>
                <a:srgbClr val="FF0000"/>
              </a:solidFill>
            </a:endParaRPr>
          </a:p>
          <a:p>
            <a:pPr marL="228600" lvl="1" indent="-228600" defTabSz="1066800">
              <a:lnSpc>
                <a:spcPts val="2800"/>
              </a:lnSpc>
              <a:spcBef>
                <a:spcPct val="0"/>
              </a:spcBef>
              <a:buChar char="••"/>
            </a:pPr>
            <a:r>
              <a:rPr lang="zh-TW" altLang="en-US" b="1" dirty="0">
                <a:solidFill>
                  <a:schemeClr val="tx2"/>
                </a:solidFill>
                <a:latin typeface="微軟正黑體" panose="020B0604030504040204" pitchFamily="34" charset="-120"/>
                <a:ea typeface="微軟正黑體" panose="020B0604030504040204" pitchFamily="34" charset="-120"/>
              </a:rPr>
              <a:t>申請特殊鑑定場服務者</a:t>
            </a:r>
            <a:r>
              <a:rPr lang="zh-TW" altLang="en-US" b="1" dirty="0">
                <a:solidFill>
                  <a:schemeClr val="tx2"/>
                </a:solidFill>
                <a:latin typeface="新細明體" panose="02020500000000000000" pitchFamily="18" charset="-120"/>
                <a:ea typeface="新細明體" panose="02020500000000000000" pitchFamily="18" charset="-120"/>
              </a:rPr>
              <a:t>：</a:t>
            </a:r>
            <a:endParaRPr lang="en-US" altLang="zh-TW" b="1" dirty="0">
              <a:solidFill>
                <a:schemeClr val="tx2"/>
              </a:solidFill>
              <a:latin typeface="新細明體" panose="02020500000000000000" pitchFamily="18" charset="-120"/>
              <a:ea typeface="新細明體" panose="02020500000000000000" pitchFamily="18" charset="-120"/>
            </a:endParaRPr>
          </a:p>
          <a:p>
            <a:pPr marL="0" lvl="1" indent="266700" defTabSz="1066800">
              <a:lnSpc>
                <a:spcPts val="2800"/>
              </a:lnSpc>
              <a:spcBef>
                <a:spcPct val="0"/>
              </a:spcBef>
            </a:pPr>
            <a:r>
              <a:rPr lang="en-US" altLang="zh-TW" sz="2000" b="1" dirty="0">
                <a:solidFill>
                  <a:schemeClr val="tx2"/>
                </a:solidFill>
                <a:latin typeface="微軟正黑體" panose="020B0604030504040204" pitchFamily="34" charset="-120"/>
              </a:rPr>
              <a:t>-</a:t>
            </a:r>
            <a:r>
              <a:rPr lang="zh-TW" altLang="en-US" sz="2000" b="1" dirty="0">
                <a:solidFill>
                  <a:schemeClr val="tx2"/>
                </a:solidFill>
                <a:latin typeface="微軟正黑體" panose="020B0604030504040204" pitchFamily="34" charset="-120"/>
              </a:rPr>
              <a:t>特殊鑑定場服務者需求</a:t>
            </a:r>
            <a:r>
              <a:rPr lang="zh-TW" altLang="en-US" sz="2000" b="1" dirty="0">
                <a:solidFill>
                  <a:schemeClr val="tx2"/>
                </a:solidFill>
                <a:latin typeface="微軟正黑體" panose="020B0604030504040204" pitchFamily="34" charset="-120"/>
                <a:ea typeface="微軟正黑體" panose="020B0604030504040204" pitchFamily="34" charset="-120"/>
              </a:rPr>
              <a:t>申請表</a:t>
            </a:r>
            <a:r>
              <a:rPr lang="en-US" altLang="zh-TW" sz="2000" b="1" dirty="0">
                <a:solidFill>
                  <a:schemeClr val="tx2"/>
                </a:solidFill>
                <a:latin typeface="微軟正黑體" panose="020B0604030504040204" pitchFamily="34" charset="-120"/>
              </a:rPr>
              <a:t>(</a:t>
            </a:r>
            <a:r>
              <a:rPr lang="zh-TW" altLang="en-US" sz="2000" b="1" dirty="0">
                <a:solidFill>
                  <a:schemeClr val="tx2"/>
                </a:solidFill>
                <a:latin typeface="微軟正黑體" panose="020B0604030504040204" pitchFamily="34" charset="-120"/>
              </a:rPr>
              <a:t>簡章</a:t>
            </a:r>
            <a:r>
              <a:rPr lang="en-US" altLang="zh-TW" sz="2000" b="1" dirty="0" err="1">
                <a:solidFill>
                  <a:schemeClr val="tx2"/>
                </a:solidFill>
                <a:latin typeface="微軟正黑體" panose="020B0604030504040204" pitchFamily="34" charset="-120"/>
              </a:rPr>
              <a:t>P.27</a:t>
            </a:r>
            <a:r>
              <a:rPr lang="en-US" altLang="zh-TW" sz="2000" b="1" dirty="0">
                <a:solidFill>
                  <a:schemeClr val="tx2"/>
                </a:solidFill>
                <a:latin typeface="微軟正黑體" panose="020B0604030504040204" pitchFamily="34" charset="-120"/>
              </a:rPr>
              <a:t>)</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0" lvl="1" indent="266700" defTabSz="1066800">
              <a:lnSpc>
                <a:spcPts val="2800"/>
              </a:lnSpc>
              <a:spcBef>
                <a:spcPct val="0"/>
              </a:spcBef>
            </a:pPr>
            <a:r>
              <a:rPr lang="en-US" altLang="zh-TW" sz="2000" b="1" dirty="0">
                <a:solidFill>
                  <a:schemeClr val="tx2"/>
                </a:solidFill>
                <a:latin typeface="微軟正黑體" panose="020B0604030504040204" pitchFamily="34" charset="-120"/>
              </a:rPr>
              <a:t>-</a:t>
            </a:r>
            <a:r>
              <a:rPr lang="zh-TW" altLang="en-US" sz="2000" b="1" dirty="0">
                <a:solidFill>
                  <a:schemeClr val="tx2"/>
                </a:solidFill>
                <a:latin typeface="微軟正黑體" panose="020B0604030504040204" pitchFamily="34" charset="-120"/>
              </a:rPr>
              <a:t>需國小核章，報名上傳申請表及相關證</a:t>
            </a:r>
            <a:endParaRPr lang="en-US" altLang="zh-TW" sz="2000" b="1" dirty="0">
              <a:solidFill>
                <a:schemeClr val="tx2"/>
              </a:solidFill>
              <a:latin typeface="微軟正黑體" panose="020B0604030504040204" pitchFamily="34" charset="-120"/>
            </a:endParaRPr>
          </a:p>
          <a:p>
            <a:pPr marL="0" lvl="1" indent="266700" defTabSz="1066800">
              <a:lnSpc>
                <a:spcPts val="2800"/>
              </a:lnSpc>
              <a:spcBef>
                <a:spcPct val="0"/>
              </a:spcBef>
            </a:pPr>
            <a:r>
              <a:rPr lang="zh-TW" altLang="en-US" sz="2000" b="1" dirty="0">
                <a:solidFill>
                  <a:schemeClr val="tx2"/>
                </a:solidFill>
                <a:latin typeface="微軟正黑體" panose="020B0604030504040204" pitchFamily="34" charset="-120"/>
              </a:rPr>
              <a:t>明文件</a:t>
            </a:r>
            <a:r>
              <a:rPr lang="zh-TW" altLang="en-US" sz="2000" b="1" dirty="0">
                <a:solidFill>
                  <a:schemeClr val="tx1"/>
                </a:solidFill>
                <a:latin typeface="微軟正黑體" panose="020B0604030504040204" pitchFamily="34" charset="-120"/>
                <a:ea typeface="微軟正黑體" panose="020B0604030504040204" pitchFamily="34" charset="-120"/>
              </a:rPr>
              <a:t>。</a:t>
            </a:r>
            <a:endParaRPr lang="zh-TW" altLang="en-US" sz="2000" dirty="0">
              <a:solidFill>
                <a:schemeClr val="tx1"/>
              </a:solidFill>
            </a:endParaRPr>
          </a:p>
          <a:p>
            <a:pPr marL="228600" lvl="1" indent="-228600" defTabSz="1066800">
              <a:lnSpc>
                <a:spcPts val="2800"/>
              </a:lnSpc>
              <a:spcBef>
                <a:spcPct val="0"/>
              </a:spcBef>
              <a:buChar char="••"/>
            </a:pPr>
            <a:r>
              <a:rPr lang="zh-TW" altLang="en-US" b="1" dirty="0">
                <a:solidFill>
                  <a:schemeClr val="tx2"/>
                </a:solidFill>
                <a:latin typeface="微軟正黑體" panose="020B0604030504040204" pitchFamily="34" charset="-120"/>
              </a:rPr>
              <a:t>申請管道一者</a:t>
            </a:r>
            <a:r>
              <a:rPr lang="zh-TW" altLang="en-US" b="1" dirty="0">
                <a:solidFill>
                  <a:schemeClr val="tx2"/>
                </a:solidFill>
                <a:latin typeface="新細明體" panose="02020500000000000000" pitchFamily="18" charset="-120"/>
                <a:ea typeface="新細明體" panose="02020500000000000000" pitchFamily="18" charset="-120"/>
              </a:rPr>
              <a:t>：</a:t>
            </a:r>
            <a:endParaRPr lang="en-US" altLang="zh-TW" b="1" dirty="0">
              <a:solidFill>
                <a:schemeClr val="tx2"/>
              </a:solidFill>
              <a:latin typeface="微軟正黑體" panose="020B0604030504040204" pitchFamily="34" charset="-120"/>
              <a:ea typeface="微軟正黑體" panose="020B0604030504040204" pitchFamily="34" charset="-120"/>
            </a:endParaRPr>
          </a:p>
          <a:p>
            <a:pPr marL="0" lvl="1" indent="266700" defTabSz="1066800">
              <a:lnSpc>
                <a:spcPts val="2800"/>
              </a:lnSpc>
              <a:spcBef>
                <a:spcPct val="0"/>
              </a:spcBef>
            </a:pPr>
            <a:r>
              <a:rPr lang="en-US" altLang="zh-TW" sz="2000" b="1" dirty="0">
                <a:solidFill>
                  <a:schemeClr val="tx2"/>
                </a:solidFill>
                <a:latin typeface="微軟正黑體" panose="020B0604030504040204" pitchFamily="34" charset="-120"/>
                <a:ea typeface="微軟正黑體" panose="020B0604030504040204" pitchFamily="34" charset="-120"/>
              </a:rPr>
              <a:t>-</a:t>
            </a:r>
            <a:r>
              <a:rPr lang="zh-TW" altLang="zh-TW" sz="2000" b="1" dirty="0">
                <a:solidFill>
                  <a:schemeClr val="tx2"/>
                </a:solidFill>
                <a:latin typeface="微軟正黑體" panose="020B0604030504040204" pitchFamily="34" charset="-120"/>
                <a:ea typeface="微軟正黑體" panose="020B0604030504040204" pitchFamily="34" charset="-120"/>
              </a:rPr>
              <a:t>書面審查</a:t>
            </a:r>
            <a:r>
              <a:rPr lang="zh-TW" altLang="zh-TW" sz="2000" b="1" dirty="0">
                <a:solidFill>
                  <a:srgbClr val="7030A0"/>
                </a:solidFill>
                <a:latin typeface="微軟正黑體" panose="020B0604030504040204" pitchFamily="34" charset="-120"/>
                <a:ea typeface="微軟正黑體" panose="020B0604030504040204" pitchFamily="34" charset="-120"/>
              </a:rPr>
              <a:t>競賽表現</a:t>
            </a:r>
            <a:r>
              <a:rPr lang="zh-TW" altLang="zh-TW" sz="2000" b="1" dirty="0">
                <a:solidFill>
                  <a:schemeClr val="tx2"/>
                </a:solidFill>
                <a:latin typeface="微軟正黑體" panose="020B0604030504040204" pitchFamily="34" charset="-120"/>
                <a:ea typeface="微軟正黑體" panose="020B0604030504040204" pitchFamily="34" charset="-120"/>
              </a:rPr>
              <a:t>優異佐證資料表、</a:t>
            </a:r>
            <a:r>
              <a:rPr lang="zh-TW" altLang="zh-TW" sz="2000" b="1" dirty="0">
                <a:solidFill>
                  <a:srgbClr val="7030A0"/>
                </a:solidFill>
                <a:latin typeface="微軟正黑體" panose="020B0604030504040204" pitchFamily="34" charset="-120"/>
                <a:ea typeface="微軟正黑體" panose="020B0604030504040204" pitchFamily="34" charset="-120"/>
              </a:rPr>
              <a:t>長期</a:t>
            </a:r>
            <a:r>
              <a:rPr lang="zh-TW" altLang="en-US" sz="2000" b="1" dirty="0">
                <a:solidFill>
                  <a:srgbClr val="7030A0"/>
                </a:solidFill>
                <a:latin typeface="微軟正黑體" panose="020B0604030504040204" pitchFamily="34" charset="-120"/>
                <a:ea typeface="微軟正黑體" panose="020B0604030504040204" pitchFamily="34" charset="-120"/>
              </a:rPr>
              <a:t>輔導</a:t>
            </a:r>
            <a:r>
              <a:rPr lang="zh-TW" altLang="zh-TW" sz="2000" b="1" dirty="0">
                <a:solidFill>
                  <a:srgbClr val="7030A0"/>
                </a:solidFill>
                <a:latin typeface="微軟正黑體" panose="020B0604030504040204" pitchFamily="34" charset="-120"/>
                <a:ea typeface="微軟正黑體" panose="020B0604030504040204" pitchFamily="34" charset="-120"/>
              </a:rPr>
              <a:t>學科研習</a:t>
            </a:r>
            <a:r>
              <a:rPr lang="zh-TW" altLang="zh-TW" sz="2000" b="1" dirty="0">
                <a:solidFill>
                  <a:schemeClr val="tx2"/>
                </a:solidFill>
                <a:latin typeface="微軟正黑體" panose="020B0604030504040204" pitchFamily="34" charset="-120"/>
                <a:ea typeface="微軟正黑體" panose="020B0604030504040204" pitchFamily="34" charset="-120"/>
              </a:rPr>
              <a:t>活動說明表或</a:t>
            </a:r>
            <a:r>
              <a:rPr lang="zh-TW" altLang="zh-TW" sz="2000" b="1" dirty="0">
                <a:solidFill>
                  <a:srgbClr val="7030A0"/>
                </a:solidFill>
                <a:latin typeface="微軟正黑體" panose="020B0604030504040204" pitchFamily="34" charset="-120"/>
                <a:ea typeface="微軟正黑體" panose="020B0604030504040204" pitchFamily="34" charset="-120"/>
              </a:rPr>
              <a:t>獨立研究</a:t>
            </a:r>
            <a:r>
              <a:rPr lang="zh-TW" altLang="zh-TW" sz="2000" b="1" dirty="0">
                <a:solidFill>
                  <a:schemeClr val="tx2"/>
                </a:solidFill>
                <a:latin typeface="微軟正黑體" panose="020B0604030504040204" pitchFamily="34" charset="-120"/>
                <a:ea typeface="微軟正黑體" panose="020B0604030504040204" pitchFamily="34" charset="-120"/>
              </a:rPr>
              <a:t>貢獻說明表</a:t>
            </a:r>
            <a:r>
              <a:rPr lang="zh-TW" altLang="en-US" sz="2000" b="1" dirty="0">
                <a:solidFill>
                  <a:schemeClr val="tx2"/>
                </a:solidFill>
                <a:latin typeface="微軟正黑體" panose="020B0604030504040204" pitchFamily="34" charset="-120"/>
                <a:ea typeface="微軟正黑體" panose="020B0604030504040204" pitchFamily="34" charset="-120"/>
              </a:rPr>
              <a:t>。</a:t>
            </a:r>
            <a:endParaRPr lang="zh-TW" altLang="en-US" sz="2000" dirty="0"/>
          </a:p>
          <a:p>
            <a:pPr marL="228600" lvl="1" indent="-228600" defTabSz="1066800">
              <a:lnSpc>
                <a:spcPts val="2800"/>
              </a:lnSpc>
              <a:spcBef>
                <a:spcPct val="0"/>
              </a:spcBef>
              <a:buChar char="••"/>
            </a:pPr>
            <a:r>
              <a:rPr lang="zh-TW" altLang="en-US" b="1" dirty="0">
                <a:solidFill>
                  <a:schemeClr val="tx2"/>
                </a:solidFill>
                <a:latin typeface="微軟正黑體" panose="020B0604030504040204" pitchFamily="34" charset="-120"/>
              </a:rPr>
              <a:t>戶籍設於桃園，非就讀本市國小者</a:t>
            </a:r>
            <a:r>
              <a:rPr lang="zh-TW" altLang="en-US" b="1" dirty="0">
                <a:solidFill>
                  <a:schemeClr val="tx2"/>
                </a:solidFill>
                <a:latin typeface="新細明體" panose="02020500000000000000" pitchFamily="18" charset="-120"/>
                <a:ea typeface="新細明體" panose="02020500000000000000" pitchFamily="18" charset="-120"/>
              </a:rPr>
              <a:t>：</a:t>
            </a:r>
            <a:endParaRPr lang="en-US" altLang="zh-TW" b="1" dirty="0">
              <a:solidFill>
                <a:schemeClr val="tx2"/>
              </a:solidFill>
              <a:latin typeface="微軟正黑體" panose="020B0604030504040204" pitchFamily="34" charset="-120"/>
              <a:ea typeface="微軟正黑體" panose="020B0604030504040204" pitchFamily="34" charset="-120"/>
            </a:endParaRPr>
          </a:p>
          <a:p>
            <a:pPr marL="228600" lvl="1" defTabSz="1066800">
              <a:lnSpc>
                <a:spcPts val="2800"/>
              </a:lnSpc>
              <a:spcBef>
                <a:spcPct val="0"/>
              </a:spcBef>
            </a:pPr>
            <a:r>
              <a:rPr lang="en-US" altLang="zh-TW" sz="2000" b="1" dirty="0">
                <a:solidFill>
                  <a:schemeClr val="tx2"/>
                </a:solidFill>
                <a:latin typeface="微軟正黑體" panose="020B0604030504040204" pitchFamily="34" charset="-120"/>
                <a:ea typeface="微軟正黑體" panose="020B0604030504040204" pitchFamily="34" charset="-120"/>
              </a:rPr>
              <a:t>-</a:t>
            </a:r>
            <a:r>
              <a:rPr lang="zh-TW" altLang="en-US" sz="2000" b="1" dirty="0">
                <a:solidFill>
                  <a:schemeClr val="tx2"/>
                </a:solidFill>
                <a:latin typeface="微軟正黑體" panose="020B0604030504040204" pitchFamily="34" charset="-120"/>
                <a:ea typeface="微軟正黑體" panose="020B0604030504040204" pitchFamily="34" charset="-120"/>
              </a:rPr>
              <a:t>需上傳戶口名簿</a:t>
            </a:r>
            <a:r>
              <a:rPr lang="en-US" altLang="zh-TW" sz="2000" b="1" dirty="0">
                <a:solidFill>
                  <a:srgbClr val="FF0000"/>
                </a:solidFill>
                <a:latin typeface="微軟正黑體" panose="020B0604030504040204" pitchFamily="34" charset="-120"/>
              </a:rPr>
              <a:t>(</a:t>
            </a:r>
            <a:r>
              <a:rPr lang="zh-TW" altLang="en-US" sz="2000" b="1" dirty="0">
                <a:solidFill>
                  <a:srgbClr val="FF0000"/>
                </a:solidFill>
                <a:latin typeface="微軟正黑體" panose="020B0604030504040204" pitchFamily="34" charset="-120"/>
              </a:rPr>
              <a:t>拍照或掃描電子檔上傳</a:t>
            </a:r>
            <a:r>
              <a:rPr lang="en-US" altLang="zh-TW" sz="2000" b="1" dirty="0">
                <a:solidFill>
                  <a:srgbClr val="FF0000"/>
                </a:solidFill>
                <a:latin typeface="微軟正黑體" panose="020B0604030504040204" pitchFamily="34" charset="-120"/>
              </a:rPr>
              <a:t>)</a:t>
            </a:r>
            <a:endParaRPr lang="zh-TW" altLang="en-US" sz="1600" dirty="0">
              <a:solidFill>
                <a:srgbClr val="FF0000"/>
              </a:solidFill>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22</a:t>
            </a:fld>
            <a:endParaRPr lang="zh-TW" altLang="en-US" noProof="0" dirty="0"/>
          </a:p>
        </p:txBody>
      </p:sp>
    </p:spTree>
    <p:extLst>
      <p:ext uri="{BB962C8B-B14F-4D97-AF65-F5344CB8AC3E}">
        <p14:creationId xmlns:p14="http://schemas.microsoft.com/office/powerpoint/2010/main" val="28122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621804" y="937359"/>
            <a:ext cx="10873208" cy="2491641"/>
          </a:xfrm>
        </p:spPr>
        <p:txBody>
          <a:bodyPr>
            <a:noAutofit/>
          </a:bodyPr>
          <a:lstStyle/>
          <a:p>
            <a:pPr>
              <a:spcBef>
                <a:spcPts val="1200"/>
              </a:spcBef>
              <a:buFont typeface="Wingdings" panose="05000000000000000000" pitchFamily="2" charset="2"/>
              <a:buChar char="l"/>
            </a:pPr>
            <a:r>
              <a:rPr lang="zh-TW" altLang="en-US" sz="2800" b="1" dirty="0">
                <a:solidFill>
                  <a:schemeClr val="accent5">
                    <a:lumMod val="75000"/>
                  </a:schemeClr>
                </a:solidFill>
              </a:rPr>
              <a:t>鑑定費</a:t>
            </a:r>
            <a:r>
              <a:rPr lang="en-US" altLang="zh-TW" sz="2800" b="1" dirty="0">
                <a:solidFill>
                  <a:schemeClr val="accent5">
                    <a:lumMod val="75000"/>
                  </a:schemeClr>
                </a:solidFill>
              </a:rPr>
              <a:t>$1,100</a:t>
            </a:r>
            <a:r>
              <a:rPr lang="zh-TW" altLang="en-US" sz="2800" b="1" dirty="0">
                <a:solidFill>
                  <a:schemeClr val="accent5">
                    <a:lumMod val="75000"/>
                  </a:schemeClr>
                </a:solidFill>
              </a:rPr>
              <a:t>元</a:t>
            </a:r>
            <a:r>
              <a:rPr lang="en-US" altLang="zh-TW" sz="2000" b="1" dirty="0">
                <a:solidFill>
                  <a:schemeClr val="accent5">
                    <a:lumMod val="75000"/>
                  </a:schemeClr>
                </a:solidFill>
              </a:rPr>
              <a:t>(</a:t>
            </a:r>
            <a:r>
              <a:rPr lang="zh-TW" altLang="en-US" sz="2000" b="1" dirty="0">
                <a:solidFill>
                  <a:schemeClr val="accent5">
                    <a:lumMod val="75000"/>
                  </a:schemeClr>
                </a:solidFill>
              </a:rPr>
              <a:t>含管道一 </a:t>
            </a:r>
            <a:r>
              <a:rPr lang="en-US" altLang="zh-TW" sz="2000" b="1" dirty="0">
                <a:solidFill>
                  <a:schemeClr val="accent5">
                    <a:lumMod val="75000"/>
                  </a:schemeClr>
                </a:solidFill>
              </a:rPr>
              <a:t>+</a:t>
            </a:r>
            <a:r>
              <a:rPr lang="zh-TW" altLang="en-US" sz="2000" b="1" dirty="0">
                <a:solidFill>
                  <a:schemeClr val="accent5">
                    <a:lumMod val="75000"/>
                  </a:schemeClr>
                </a:solidFill>
              </a:rPr>
              <a:t>管道二初選費用</a:t>
            </a:r>
            <a:r>
              <a:rPr lang="en-US" altLang="zh-TW" sz="2000" b="1" dirty="0">
                <a:solidFill>
                  <a:schemeClr val="accent5">
                    <a:lumMod val="75000"/>
                  </a:schemeClr>
                </a:solidFill>
              </a:rPr>
              <a:t>)</a:t>
            </a:r>
          </a:p>
          <a:p>
            <a:pPr>
              <a:spcBef>
                <a:spcPts val="1200"/>
              </a:spcBef>
              <a:buFont typeface="Wingdings" panose="05000000000000000000" pitchFamily="2" charset="2"/>
              <a:buChar char="l"/>
            </a:pPr>
            <a:r>
              <a:rPr lang="zh-TW" altLang="en-US" sz="2800" b="1" dirty="0">
                <a:solidFill>
                  <a:schemeClr val="accent5">
                    <a:lumMod val="75000"/>
                  </a:schemeClr>
                </a:solidFill>
              </a:rPr>
              <a:t>未通過者直接進入管道二測驗。</a:t>
            </a:r>
            <a:endParaRPr lang="en-US" altLang="zh-TW" sz="2800" b="1" dirty="0">
              <a:solidFill>
                <a:schemeClr val="accent5">
                  <a:lumMod val="75000"/>
                </a:schemeClr>
              </a:solidFill>
            </a:endParaRPr>
          </a:p>
          <a:p>
            <a:pPr>
              <a:spcBef>
                <a:spcPts val="1200"/>
              </a:spcBef>
              <a:buFont typeface="Wingdings" panose="05000000000000000000" pitchFamily="2" charset="2"/>
              <a:buChar char="l"/>
            </a:pPr>
            <a:r>
              <a:rPr lang="zh-TW" altLang="en-US" sz="2799" dirty="0">
                <a:solidFill>
                  <a:schemeClr val="tx2"/>
                </a:solidFill>
              </a:rPr>
              <a:t>低收、中低收入戶附有效期間證明及戶口名簿影本免繳，</a:t>
            </a:r>
            <a:r>
              <a:rPr lang="en-US" altLang="zh-TW" sz="2799" dirty="0">
                <a:solidFill>
                  <a:schemeClr val="tx2"/>
                </a:solidFill>
              </a:rPr>
              <a:t>2/20</a:t>
            </a:r>
            <a:r>
              <a:rPr lang="zh-TW" altLang="en-US" sz="2799" dirty="0">
                <a:solidFill>
                  <a:schemeClr val="tx2"/>
                </a:solidFill>
              </a:rPr>
              <a:t>、</a:t>
            </a:r>
            <a:r>
              <a:rPr lang="en-US" altLang="zh-TW" sz="2799" dirty="0">
                <a:solidFill>
                  <a:schemeClr val="tx2"/>
                </a:solidFill>
              </a:rPr>
              <a:t>2/21</a:t>
            </a:r>
            <a:r>
              <a:rPr lang="zh-TW" altLang="en-US" sz="2799" dirty="0">
                <a:solidFill>
                  <a:schemeClr val="tx2"/>
                </a:solidFill>
              </a:rPr>
              <a:t>至光明國中審查未通過，需現場繳交報名費。</a:t>
            </a:r>
            <a:endParaRPr lang="en-US" altLang="zh-TW" sz="2800" b="1" dirty="0">
              <a:solidFill>
                <a:schemeClr val="accent5">
                  <a:lumMod val="75000"/>
                </a:schemeClr>
              </a:solidFill>
            </a:endParaRPr>
          </a:p>
          <a:p>
            <a:pPr marL="0" indent="0">
              <a:buNone/>
            </a:pPr>
            <a:endParaRPr lang="en-US" altLang="zh-TW" sz="2800" b="1" dirty="0"/>
          </a:p>
          <a:p>
            <a:pPr marL="0" indent="0">
              <a:buNone/>
            </a:pPr>
            <a:endParaRPr lang="zh-TW" altLang="zh-TW" dirty="0"/>
          </a:p>
        </p:txBody>
      </p:sp>
      <p:sp>
        <p:nvSpPr>
          <p:cNvPr id="7" name="標題 1"/>
          <p:cNvSpPr txBox="1">
            <a:spLocks/>
          </p:cNvSpPr>
          <p:nvPr/>
        </p:nvSpPr>
        <p:spPr>
          <a:xfrm>
            <a:off x="621804" y="201463"/>
            <a:ext cx="540060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23</a:t>
            </a:fld>
            <a:endParaRPr lang="zh-TW" altLang="en-US" noProof="0" dirty="0"/>
          </a:p>
        </p:txBody>
      </p:sp>
      <p:sp>
        <p:nvSpPr>
          <p:cNvPr id="3" name="矩形 2"/>
          <p:cNvSpPr/>
          <p:nvPr/>
        </p:nvSpPr>
        <p:spPr>
          <a:xfrm>
            <a:off x="693813" y="3212976"/>
            <a:ext cx="10441159" cy="3139321"/>
          </a:xfrm>
          <a:prstGeom prst="rect">
            <a:avLst/>
          </a:prstGeom>
        </p:spPr>
        <p:txBody>
          <a:bodyPr wrap="square">
            <a:spAutoFit/>
          </a:bodyPr>
          <a:lstStyle/>
          <a:p>
            <a:pPr>
              <a:spcBef>
                <a:spcPts val="1200"/>
              </a:spcBef>
            </a:pPr>
            <a:r>
              <a:rPr lang="zh-TW" altLang="zh-TW" b="1" dirty="0">
                <a:latin typeface="+mj-ea"/>
              </a:rPr>
              <a:t>依</a:t>
            </a:r>
            <a:r>
              <a:rPr lang="zh-TW" altLang="zh-TW" b="1" u="sng" dirty="0">
                <a:latin typeface="+mj-ea"/>
              </a:rPr>
              <a:t>身心障礙及資賦優異學生鑑定辦法</a:t>
            </a:r>
            <a:r>
              <a:rPr lang="zh-TW" altLang="zh-TW" b="1" dirty="0">
                <a:latin typeface="+mj-ea"/>
              </a:rPr>
              <a:t>第</a:t>
            </a:r>
            <a:r>
              <a:rPr lang="en-US" altLang="zh-TW" b="1" dirty="0">
                <a:latin typeface="+mj-ea"/>
              </a:rPr>
              <a:t>16</a:t>
            </a:r>
            <a:r>
              <a:rPr lang="zh-TW" altLang="zh-TW" b="1" dirty="0">
                <a:latin typeface="+mj-ea"/>
              </a:rPr>
              <a:t>條第</a:t>
            </a:r>
            <a:r>
              <a:rPr lang="en-US" altLang="zh-TW" b="1" dirty="0">
                <a:latin typeface="+mj-ea"/>
              </a:rPr>
              <a:t>2</a:t>
            </a:r>
            <a:r>
              <a:rPr lang="zh-TW" altLang="zh-TW" b="1" dirty="0">
                <a:latin typeface="+mj-ea"/>
              </a:rPr>
              <a:t>項第</a:t>
            </a:r>
            <a:r>
              <a:rPr lang="en-US" altLang="zh-TW" b="1" dirty="0">
                <a:latin typeface="+mj-ea"/>
              </a:rPr>
              <a:t>2</a:t>
            </a:r>
            <a:r>
              <a:rPr lang="zh-TW" altLang="zh-TW" b="1" dirty="0">
                <a:latin typeface="+mj-ea"/>
              </a:rPr>
              <a:t>、</a:t>
            </a:r>
            <a:r>
              <a:rPr lang="en-US" altLang="zh-TW" b="1" dirty="0">
                <a:latin typeface="+mj-ea"/>
              </a:rPr>
              <a:t>3</a:t>
            </a:r>
            <a:r>
              <a:rPr lang="zh-TW" altLang="zh-TW" b="1" dirty="0">
                <a:latin typeface="+mj-ea"/>
              </a:rPr>
              <a:t>、</a:t>
            </a:r>
            <a:r>
              <a:rPr lang="en-US" altLang="zh-TW" b="1" dirty="0">
                <a:latin typeface="+mj-ea"/>
              </a:rPr>
              <a:t>4</a:t>
            </a:r>
            <a:r>
              <a:rPr lang="zh-TW" altLang="zh-TW" b="1" dirty="0">
                <a:latin typeface="+mj-ea"/>
              </a:rPr>
              <a:t>款規定辦理標準如下：</a:t>
            </a:r>
            <a:endParaRPr lang="en-US" altLang="zh-TW" b="1" dirty="0">
              <a:latin typeface="+mj-ea"/>
            </a:endParaRPr>
          </a:p>
          <a:p>
            <a:pPr marL="342900" indent="-342900">
              <a:spcBef>
                <a:spcPts val="1200"/>
              </a:spcBef>
              <a:buFont typeface="Wingdings" panose="05000000000000000000" pitchFamily="2" charset="2"/>
              <a:buChar char="u"/>
            </a:pPr>
            <a:r>
              <a:rPr lang="zh-TW" altLang="zh-TW" b="1" dirty="0">
                <a:latin typeface="+mj-ea"/>
              </a:rPr>
              <a:t>參加學術研究參加政府機關或學術研究機構舉辦之</a:t>
            </a:r>
            <a:r>
              <a:rPr lang="zh-TW" altLang="zh-TW" b="1" dirty="0">
                <a:solidFill>
                  <a:srgbClr val="FF0000"/>
                </a:solidFill>
              </a:rPr>
              <a:t>國際性</a:t>
            </a:r>
            <a:r>
              <a:rPr lang="zh-TW" altLang="zh-TW" b="1" dirty="0">
                <a:latin typeface="+mj-ea"/>
              </a:rPr>
              <a:t>或</a:t>
            </a:r>
            <a:r>
              <a:rPr lang="zh-TW" altLang="zh-TW" b="1" dirty="0">
                <a:solidFill>
                  <a:srgbClr val="FF0000"/>
                </a:solidFill>
              </a:rPr>
              <a:t>全國性</a:t>
            </a:r>
            <a:r>
              <a:rPr lang="zh-TW" altLang="zh-TW" b="1" dirty="0">
                <a:latin typeface="+mj-ea"/>
              </a:rPr>
              <a:t>有關學科競賽或展覽活動表現特別優異，獲前三等獎項</a:t>
            </a:r>
            <a:r>
              <a:rPr lang="zh-TW" altLang="en-US" b="1" dirty="0">
                <a:latin typeface="+mj-ea"/>
              </a:rPr>
              <a:t>。</a:t>
            </a:r>
            <a:endParaRPr lang="en-US" altLang="zh-TW" b="1" dirty="0">
              <a:latin typeface="+mj-ea"/>
            </a:endParaRPr>
          </a:p>
          <a:p>
            <a:pPr marL="342900" indent="-342900">
              <a:spcBef>
                <a:spcPts val="1200"/>
              </a:spcBef>
              <a:buFont typeface="Wingdings" panose="05000000000000000000" pitchFamily="2" charset="2"/>
              <a:buChar char="u"/>
            </a:pPr>
            <a:r>
              <a:rPr lang="zh-TW" altLang="zh-TW" b="1" dirty="0">
                <a:latin typeface="+mj-ea"/>
              </a:rPr>
              <a:t>單位</a:t>
            </a:r>
            <a:r>
              <a:rPr lang="zh-TW" altLang="zh-TW" b="1" dirty="0">
                <a:solidFill>
                  <a:srgbClr val="FF0000"/>
                </a:solidFill>
              </a:rPr>
              <a:t>長期輔導</a:t>
            </a:r>
            <a:r>
              <a:rPr lang="zh-TW" altLang="zh-TW" b="1" dirty="0"/>
              <a:t>之有關</a:t>
            </a:r>
            <a:r>
              <a:rPr lang="zh-TW" altLang="zh-TW" b="1" dirty="0">
                <a:solidFill>
                  <a:srgbClr val="FF0000"/>
                </a:solidFill>
              </a:rPr>
              <a:t>學科研習</a:t>
            </a:r>
            <a:r>
              <a:rPr lang="zh-TW" altLang="zh-TW" b="1" dirty="0">
                <a:latin typeface="+mj-ea"/>
              </a:rPr>
              <a:t>活動，成就特別優異，經</a:t>
            </a:r>
            <a:r>
              <a:rPr lang="zh-TW" altLang="zh-TW" b="1" dirty="0">
                <a:solidFill>
                  <a:srgbClr val="FF0000"/>
                </a:solidFill>
              </a:rPr>
              <a:t>主辦單位推薦</a:t>
            </a:r>
            <a:r>
              <a:rPr lang="zh-TW" altLang="zh-TW" b="1" dirty="0">
                <a:latin typeface="+mj-ea"/>
              </a:rPr>
              <a:t>。</a:t>
            </a:r>
          </a:p>
          <a:p>
            <a:pPr marL="342900" indent="-342900">
              <a:spcBef>
                <a:spcPts val="1200"/>
              </a:spcBef>
              <a:buFont typeface="Wingdings" panose="05000000000000000000" pitchFamily="2" charset="2"/>
              <a:buChar char="u"/>
            </a:pPr>
            <a:r>
              <a:rPr lang="zh-TW" altLang="zh-TW" b="1" dirty="0">
                <a:solidFill>
                  <a:srgbClr val="FF0000"/>
                </a:solidFill>
              </a:rPr>
              <a:t>獨立研究</a:t>
            </a:r>
            <a:r>
              <a:rPr lang="zh-TW" altLang="zh-TW" b="1" dirty="0">
                <a:latin typeface="+mj-ea"/>
              </a:rPr>
              <a:t>成果優異並</a:t>
            </a:r>
            <a:r>
              <a:rPr lang="zh-TW" altLang="zh-TW" b="1" dirty="0">
                <a:solidFill>
                  <a:srgbClr val="FF0000"/>
                </a:solidFill>
              </a:rPr>
              <a:t>刊載於學術性刊物</a:t>
            </a:r>
            <a:r>
              <a:rPr lang="zh-TW" altLang="zh-TW" b="1" dirty="0"/>
              <a:t>，</a:t>
            </a:r>
            <a:r>
              <a:rPr lang="zh-TW" altLang="zh-TW" b="1" dirty="0">
                <a:latin typeface="+mj-ea"/>
              </a:rPr>
              <a:t>經專家學者或指導教師推薦，並檢附具體資料。</a:t>
            </a:r>
            <a:endParaRPr lang="zh-TW" altLang="zh-TW" dirty="0">
              <a:latin typeface="+mj-ea"/>
            </a:endParaRPr>
          </a:p>
        </p:txBody>
      </p:sp>
    </p:spTree>
    <p:extLst>
      <p:ext uri="{BB962C8B-B14F-4D97-AF65-F5344CB8AC3E}">
        <p14:creationId xmlns:p14="http://schemas.microsoft.com/office/powerpoint/2010/main" val="10560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320849" y="1388290"/>
            <a:ext cx="11318180" cy="4705006"/>
          </a:xfrm>
          <a:prstGeom prst="rect">
            <a:avLst/>
          </a:prstGeom>
        </p:spPr>
        <p:txBody>
          <a:bodyPr vert="horz" lIns="91416" tIns="45708" rIns="91416" bIns="45708"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1200"/>
              </a:spcBef>
              <a:buNone/>
            </a:pPr>
            <a:r>
              <a:rPr lang="zh-TW" altLang="en-US" sz="2800" dirty="0"/>
              <a:t>補充說明</a:t>
            </a:r>
            <a:r>
              <a:rPr lang="en-US" altLang="zh-TW" sz="2800" dirty="0">
                <a:latin typeface="標楷體" panose="03000509000000000000" pitchFamily="65" charset="-120"/>
                <a:ea typeface="標楷體" panose="03000509000000000000" pitchFamily="65" charset="-120"/>
              </a:rPr>
              <a:t>︰</a:t>
            </a:r>
          </a:p>
          <a:p>
            <a:pPr>
              <a:lnSpc>
                <a:spcPct val="150000"/>
              </a:lnSpc>
              <a:spcBef>
                <a:spcPts val="1200"/>
              </a:spcBef>
              <a:buFont typeface="Wingdings" panose="05000000000000000000" pitchFamily="2" charset="2"/>
              <a:buChar char="l"/>
            </a:pPr>
            <a:r>
              <a:rPr lang="zh-TW" altLang="zh-TW" sz="2800" b="1" dirty="0"/>
              <a:t>參加之學科競賽、展覽活動或獨立研究成果，以</a:t>
            </a:r>
            <a:r>
              <a:rPr lang="zh-TW" altLang="zh-TW" sz="3200" b="1" dirty="0">
                <a:solidFill>
                  <a:srgbClr val="FF0000"/>
                </a:solidFill>
              </a:rPr>
              <a:t>「個人組」</a:t>
            </a:r>
            <a:r>
              <a:rPr lang="zh-TW" altLang="zh-TW" sz="2800" b="1" dirty="0"/>
              <a:t>為原則。若兩人</a:t>
            </a:r>
            <a:r>
              <a:rPr lang="en-US" altLang="zh-TW" sz="2800" b="1" dirty="0"/>
              <a:t>(</a:t>
            </a:r>
            <a:r>
              <a:rPr lang="zh-TW" altLang="zh-TW" sz="2800" b="1" dirty="0"/>
              <a:t>含</a:t>
            </a:r>
            <a:r>
              <a:rPr lang="en-US" altLang="zh-TW" sz="2800" b="1" dirty="0"/>
              <a:t>)</a:t>
            </a:r>
            <a:r>
              <a:rPr lang="zh-TW" altLang="zh-TW" sz="2800" b="1" dirty="0"/>
              <a:t>以上合作之「團體組」作品或研究，需具體列出每位作者之</a:t>
            </a:r>
            <a:r>
              <a:rPr lang="zh-TW" altLang="zh-TW" sz="3200" b="1" dirty="0">
                <a:solidFill>
                  <a:srgbClr val="FF0000"/>
                </a:solidFill>
              </a:rPr>
              <a:t>具體貢獻內容和程度</a:t>
            </a:r>
            <a:r>
              <a:rPr lang="zh-TW" altLang="zh-TW" sz="2800" b="1" dirty="0"/>
              <a:t>，並由所有作者及指導教師簽名具結</a:t>
            </a:r>
            <a:r>
              <a:rPr lang="zh-TW" altLang="en-US" sz="2800" b="1" dirty="0"/>
              <a:t>。</a:t>
            </a:r>
            <a:endParaRPr lang="en-US" altLang="zh-TW" sz="2800" b="1" dirty="0"/>
          </a:p>
          <a:p>
            <a:pPr>
              <a:lnSpc>
                <a:spcPct val="150000"/>
              </a:lnSpc>
              <a:spcBef>
                <a:spcPts val="1200"/>
              </a:spcBef>
              <a:buFont typeface="Wingdings" panose="05000000000000000000" pitchFamily="2" charset="2"/>
              <a:buChar char="l"/>
            </a:pPr>
            <a:r>
              <a:rPr lang="zh-TW" altLang="zh-TW" sz="2800" b="1" dirty="0"/>
              <a:t>參加政府機關或學術研究機構舉辦之國際性或全國性有關學科競賽或展覽活動表現特別優異，</a:t>
            </a:r>
            <a:r>
              <a:rPr lang="zh-TW" altLang="zh-TW" sz="2800" b="1" dirty="0">
                <a:solidFill>
                  <a:srgbClr val="FF0000"/>
                </a:solidFill>
              </a:rPr>
              <a:t>獲前三等獎項</a:t>
            </a:r>
            <a:r>
              <a:rPr lang="zh-TW" altLang="en-US" sz="2800" b="1" dirty="0">
                <a:solidFill>
                  <a:srgbClr val="FF0000"/>
                </a:solidFill>
              </a:rPr>
              <a:t>且個人貢獻度在</a:t>
            </a:r>
            <a:r>
              <a:rPr lang="en-US" altLang="zh-TW" sz="2800" b="1" u="sng" dirty="0">
                <a:solidFill>
                  <a:srgbClr val="C00000"/>
                </a:solidFill>
              </a:rPr>
              <a:t>30</a:t>
            </a:r>
            <a:r>
              <a:rPr lang="zh-TW" altLang="en-US" sz="2800" b="1" u="sng" dirty="0">
                <a:solidFill>
                  <a:srgbClr val="C00000"/>
                </a:solidFill>
                <a:latin typeface="細明體" panose="02020509000000000000" pitchFamily="49" charset="-120"/>
                <a:ea typeface="細明體" panose="02020509000000000000" pitchFamily="49" charset="-120"/>
              </a:rPr>
              <a:t>％</a:t>
            </a:r>
            <a:r>
              <a:rPr lang="zh-TW" altLang="en-US" sz="2800" b="1" dirty="0">
                <a:solidFill>
                  <a:srgbClr val="FF0000"/>
                </a:solidFill>
              </a:rPr>
              <a:t>以上者</a:t>
            </a:r>
            <a:r>
              <a:rPr lang="zh-TW" altLang="zh-TW" sz="2800" b="1" dirty="0"/>
              <a:t>。</a:t>
            </a:r>
            <a:endParaRPr lang="zh-TW" altLang="zh-TW" sz="2800" dirty="0"/>
          </a:p>
          <a:p>
            <a:pPr marL="457200" lvl="1" indent="0">
              <a:spcAft>
                <a:spcPts val="1200"/>
              </a:spcAft>
              <a:buNone/>
            </a:pPr>
            <a:endParaRPr lang="zh-TW" altLang="zh-TW" sz="1999" dirty="0"/>
          </a:p>
        </p:txBody>
      </p:sp>
      <p:sp>
        <p:nvSpPr>
          <p:cNvPr id="7" name="標題 1"/>
          <p:cNvSpPr txBox="1">
            <a:spLocks/>
          </p:cNvSpPr>
          <p:nvPr/>
        </p:nvSpPr>
        <p:spPr>
          <a:xfrm>
            <a:off x="311645" y="332656"/>
            <a:ext cx="859108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24</a:t>
            </a:fld>
            <a:endParaRPr lang="zh-TW" altLang="en-US" noProof="0" dirty="0"/>
          </a:p>
        </p:txBody>
      </p:sp>
    </p:spTree>
    <p:extLst>
      <p:ext uri="{BB962C8B-B14F-4D97-AF65-F5344CB8AC3E}">
        <p14:creationId xmlns:p14="http://schemas.microsoft.com/office/powerpoint/2010/main" val="35659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1805" y="1628800"/>
            <a:ext cx="10801200" cy="3816424"/>
          </a:xfrm>
        </p:spPr>
        <p:txBody>
          <a:bodyPr>
            <a:normAutofit/>
          </a:bodyPr>
          <a:lstStyle/>
          <a:p>
            <a:pPr>
              <a:spcBef>
                <a:spcPts val="1200"/>
              </a:spcBef>
              <a:buClr>
                <a:srgbClr val="003399"/>
              </a:buClr>
              <a:buFont typeface="Wingdings" panose="05000000000000000000" pitchFamily="2" charset="2"/>
              <a:buChar char="l"/>
            </a:pPr>
            <a:r>
              <a:rPr lang="zh-TW" altLang="en-US" sz="3600" b="1" dirty="0">
                <a:solidFill>
                  <a:schemeClr val="accent5">
                    <a:lumMod val="75000"/>
                  </a:schemeClr>
                </a:solidFill>
                <a:latin typeface="Microsoft JhengHei" pitchFamily="34" charset="-120"/>
                <a:ea typeface="Microsoft JhengHei" pitchFamily="34" charset="-120"/>
              </a:rPr>
              <a:t>鑑定費初選</a:t>
            </a:r>
            <a:r>
              <a:rPr lang="en-US" altLang="zh-TW" sz="3600" b="1" dirty="0">
                <a:solidFill>
                  <a:schemeClr val="accent5">
                    <a:lumMod val="75000"/>
                  </a:schemeClr>
                </a:solidFill>
                <a:latin typeface="Microsoft JhengHei" pitchFamily="34" charset="-120"/>
                <a:ea typeface="Microsoft JhengHei" pitchFamily="34" charset="-120"/>
              </a:rPr>
              <a:t>$500</a:t>
            </a:r>
            <a:r>
              <a:rPr lang="zh-TW" altLang="en-US" sz="3600" b="1" dirty="0">
                <a:solidFill>
                  <a:schemeClr val="accent5">
                    <a:lumMod val="75000"/>
                  </a:schemeClr>
                </a:solidFill>
                <a:latin typeface="Microsoft JhengHei" pitchFamily="34" charset="-120"/>
                <a:ea typeface="Microsoft JhengHei" pitchFamily="34" charset="-120"/>
              </a:rPr>
              <a:t>元、複選</a:t>
            </a:r>
            <a:r>
              <a:rPr lang="en-US" altLang="zh-TW" sz="3600" b="1" dirty="0">
                <a:solidFill>
                  <a:schemeClr val="accent5">
                    <a:lumMod val="75000"/>
                  </a:schemeClr>
                </a:solidFill>
                <a:latin typeface="Microsoft JhengHei" pitchFamily="34" charset="-120"/>
                <a:ea typeface="Microsoft JhengHei" pitchFamily="34" charset="-120"/>
              </a:rPr>
              <a:t>$1,100</a:t>
            </a:r>
            <a:r>
              <a:rPr lang="zh-TW" altLang="en-US" sz="3600" b="1" dirty="0">
                <a:solidFill>
                  <a:schemeClr val="accent5">
                    <a:lumMod val="75000"/>
                  </a:schemeClr>
                </a:solidFill>
                <a:latin typeface="Microsoft JhengHei" pitchFamily="34" charset="-120"/>
                <a:ea typeface="Microsoft JhengHei" pitchFamily="34" charset="-120"/>
              </a:rPr>
              <a:t>元 </a:t>
            </a:r>
            <a:endParaRPr lang="en-US" altLang="zh-TW" sz="3600" b="1" dirty="0">
              <a:solidFill>
                <a:schemeClr val="accent5">
                  <a:lumMod val="75000"/>
                </a:schemeClr>
              </a:solidFill>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dirty="0">
                <a:solidFill>
                  <a:schemeClr val="tx2"/>
                </a:solidFill>
                <a:latin typeface="Microsoft JhengHei" pitchFamily="34" charset="-120"/>
                <a:ea typeface="Microsoft JhengHei" pitchFamily="34" charset="-120"/>
              </a:rPr>
              <a:t>低收、中低收入戶附有效期間證明及戶口名簿影本免繳，如</a:t>
            </a:r>
            <a:r>
              <a:rPr lang="en-US" altLang="zh-TW" sz="3600" dirty="0">
                <a:solidFill>
                  <a:schemeClr val="tx2"/>
                </a:solidFill>
                <a:latin typeface="Microsoft JhengHei" pitchFamily="34" charset="-120"/>
                <a:ea typeface="Microsoft JhengHei" pitchFamily="34" charset="-120"/>
              </a:rPr>
              <a:t>2/20</a:t>
            </a:r>
            <a:r>
              <a:rPr lang="zh-TW" altLang="en-US" sz="3600" dirty="0">
                <a:solidFill>
                  <a:schemeClr val="tx2"/>
                </a:solidFill>
                <a:latin typeface="Microsoft JhengHei" pitchFamily="34" charset="-120"/>
                <a:ea typeface="Microsoft JhengHei" pitchFamily="34" charset="-120"/>
              </a:rPr>
              <a:t>、</a:t>
            </a:r>
            <a:r>
              <a:rPr lang="en-US" altLang="zh-TW" sz="3600" dirty="0">
                <a:solidFill>
                  <a:schemeClr val="tx2"/>
                </a:solidFill>
                <a:latin typeface="Microsoft JhengHei" pitchFamily="34" charset="-120"/>
                <a:ea typeface="Microsoft JhengHei" pitchFamily="34" charset="-120"/>
              </a:rPr>
              <a:t>2/21</a:t>
            </a:r>
            <a:r>
              <a:rPr lang="zh-TW" altLang="en-US" sz="3600" dirty="0">
                <a:solidFill>
                  <a:schemeClr val="tx2"/>
                </a:solidFill>
                <a:latin typeface="Microsoft JhengHei" pitchFamily="34" charset="-120"/>
                <a:ea typeface="Microsoft JhengHei" pitchFamily="34" charset="-120"/>
              </a:rPr>
              <a:t>光明國中送件時審查未通過，需現場繳交報名費。</a:t>
            </a:r>
            <a:endParaRPr lang="en-US" altLang="zh-TW" sz="3600" dirty="0">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dirty="0">
                <a:solidFill>
                  <a:schemeClr val="tx2"/>
                </a:solidFill>
                <a:latin typeface="Microsoft JhengHei" pitchFamily="34" charset="-120"/>
                <a:ea typeface="Microsoft JhengHei" pitchFamily="34" charset="-120"/>
              </a:rPr>
              <a:t>管道一未通過者可直接參加管道二測驗。</a:t>
            </a:r>
            <a:endParaRPr lang="en-US" altLang="zh-TW" sz="3600" dirty="0">
              <a:solidFill>
                <a:schemeClr val="tx2"/>
              </a:solidFill>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dirty="0">
                <a:solidFill>
                  <a:schemeClr val="tx2"/>
                </a:solidFill>
                <a:latin typeface="Microsoft JhengHei" pitchFamily="34" charset="-120"/>
                <a:ea typeface="Microsoft JhengHei" pitchFamily="34" charset="-120"/>
              </a:rPr>
              <a:t>分初選、複選二階段測驗。</a:t>
            </a:r>
            <a:endParaRPr lang="en-US" altLang="zh-TW" sz="3600" dirty="0">
              <a:latin typeface="Microsoft JhengHei" pitchFamily="34" charset="-120"/>
              <a:ea typeface="Microsoft JhengHei"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25</a:t>
            </a:fld>
            <a:endParaRPr lang="zh-TW" altLang="en-US" noProof="0" dirty="0"/>
          </a:p>
        </p:txBody>
      </p:sp>
      <p:sp>
        <p:nvSpPr>
          <p:cNvPr id="5" name="標題 1"/>
          <p:cNvSpPr txBox="1">
            <a:spLocks/>
          </p:cNvSpPr>
          <p:nvPr/>
        </p:nvSpPr>
        <p:spPr>
          <a:xfrm>
            <a:off x="621804" y="404664"/>
            <a:ext cx="540060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管道二：測驗方式</a:t>
            </a:r>
          </a:p>
        </p:txBody>
      </p:sp>
    </p:spTree>
    <p:extLst>
      <p:ext uri="{BB962C8B-B14F-4D97-AF65-F5344CB8AC3E}">
        <p14:creationId xmlns:p14="http://schemas.microsoft.com/office/powerpoint/2010/main" val="33609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40" y="980728"/>
            <a:ext cx="5610856" cy="5811756"/>
          </a:xfrm>
          <a:prstGeom prst="rect">
            <a:avLst/>
          </a:prstGeom>
        </p:spPr>
      </p:pic>
      <p:pic>
        <p:nvPicPr>
          <p:cNvPr id="11" name="圖片 10"/>
          <p:cNvPicPr>
            <a:picLocks noChangeAspect="1"/>
          </p:cNvPicPr>
          <p:nvPr/>
        </p:nvPicPr>
        <p:blipFill>
          <a:blip r:embed="rId4"/>
          <a:stretch>
            <a:fillRect/>
          </a:stretch>
        </p:blipFill>
        <p:spPr>
          <a:xfrm>
            <a:off x="6382444" y="166189"/>
            <a:ext cx="5706897" cy="6691811"/>
          </a:xfrm>
          <a:prstGeom prst="rect">
            <a:avLst/>
          </a:prstGeom>
        </p:spPr>
      </p:pic>
      <p:sp>
        <p:nvSpPr>
          <p:cNvPr id="2" name="標題 1"/>
          <p:cNvSpPr>
            <a:spLocks noGrp="1"/>
          </p:cNvSpPr>
          <p:nvPr>
            <p:ph type="title"/>
          </p:nvPr>
        </p:nvSpPr>
        <p:spPr>
          <a:xfrm>
            <a:off x="300797" y="205355"/>
            <a:ext cx="5217551" cy="672496"/>
          </a:xfrm>
        </p:spPr>
        <p:txBody>
          <a:bodyPr>
            <a:normAutofit fontScale="90000"/>
          </a:bodyPr>
          <a:lstStyle/>
          <a:p>
            <a:r>
              <a:rPr lang="zh-TW" altLang="en-US" b="1" dirty="0">
                <a:solidFill>
                  <a:srgbClr val="7030A0"/>
                </a:solidFill>
              </a:rPr>
              <a:t>管道一：書面審查</a:t>
            </a:r>
          </a:p>
        </p:txBody>
      </p:sp>
      <p:sp>
        <p:nvSpPr>
          <p:cNvPr id="6" name="圓角矩形 5"/>
          <p:cNvSpPr/>
          <p:nvPr/>
        </p:nvSpPr>
        <p:spPr bwMode="auto">
          <a:xfrm>
            <a:off x="7287962" y="4857618"/>
            <a:ext cx="4436697" cy="1744375"/>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3199" dirty="0">
                <a:solidFill>
                  <a:schemeClr val="bg1"/>
                </a:solidFill>
                <a:latin typeface="微軟正黑體" panose="020B0604030504040204" pitchFamily="34" charset="-120"/>
                <a:ea typeface="微軟正黑體" panose="020B0604030504040204" pitchFamily="34" charset="-120"/>
              </a:rPr>
              <a:t>全民英檢、托福、縣市級科展、數學檢定考試及發明展等皆</a:t>
            </a:r>
            <a:r>
              <a:rPr lang="zh-TW" altLang="en-US" sz="3999" b="1" dirty="0">
                <a:solidFill>
                  <a:schemeClr val="bg1"/>
                </a:solidFill>
                <a:latin typeface="微軟正黑體" panose="020B0604030504040204" pitchFamily="34" charset="-120"/>
                <a:ea typeface="微軟正黑體" panose="020B0604030504040204" pitchFamily="34" charset="-120"/>
              </a:rPr>
              <a:t>不採計</a:t>
            </a:r>
          </a:p>
        </p:txBody>
      </p:sp>
      <p:sp>
        <p:nvSpPr>
          <p:cNvPr id="9" name="圓角矩形 8"/>
          <p:cNvSpPr/>
          <p:nvPr/>
        </p:nvSpPr>
        <p:spPr bwMode="auto">
          <a:xfrm>
            <a:off x="1488859" y="832803"/>
            <a:ext cx="4730841" cy="394196"/>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199" dirty="0">
                <a:solidFill>
                  <a:schemeClr val="bg1"/>
                </a:solidFill>
                <a:latin typeface="微軟正黑體" panose="020B0604030504040204" pitchFamily="34" charset="-120"/>
                <a:ea typeface="微軟正黑體" panose="020B0604030504040204" pitchFamily="34" charset="-120"/>
              </a:rPr>
              <a:t>書面審查</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en-US" sz="2199" dirty="0">
                <a:solidFill>
                  <a:schemeClr val="bg1"/>
                </a:solidFill>
                <a:latin typeface="微軟正黑體" panose="020B0604030504040204" pitchFamily="34" charset="-120"/>
                <a:ea typeface="微軟正黑體" panose="020B0604030504040204" pitchFamily="34" charset="-120"/>
              </a:rPr>
              <a:t>參考</a:t>
            </a:r>
            <a:r>
              <a:rPr lang="zh-TW" altLang="zh-TW" sz="2199" dirty="0">
                <a:solidFill>
                  <a:schemeClr val="bg1"/>
                </a:solidFill>
                <a:latin typeface="微軟正黑體" panose="020B0604030504040204" pitchFamily="34" charset="-120"/>
                <a:ea typeface="微軟正黑體" panose="020B0604030504040204" pitchFamily="34" charset="-120"/>
              </a:rPr>
              <a:t>獎項對照表</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zh-TW" sz="2199" dirty="0">
                <a:solidFill>
                  <a:schemeClr val="bg1"/>
                </a:solidFill>
                <a:latin typeface="微軟正黑體" panose="020B0604030504040204" pitchFamily="34" charset="-120"/>
                <a:ea typeface="微軟正黑體" panose="020B0604030504040204" pitchFamily="34" charset="-120"/>
              </a:rPr>
              <a:t>附件</a:t>
            </a:r>
            <a:r>
              <a:rPr lang="zh-TW" altLang="en-US" sz="2199" dirty="0">
                <a:solidFill>
                  <a:schemeClr val="bg1"/>
                </a:solidFill>
                <a:latin typeface="微軟正黑體" panose="020B0604030504040204" pitchFamily="34" charset="-120"/>
                <a:ea typeface="微軟正黑體" panose="020B0604030504040204" pitchFamily="34" charset="-120"/>
              </a:rPr>
              <a:t>一</a:t>
            </a:r>
            <a:r>
              <a:rPr lang="en-US" altLang="zh-TW" sz="2199" dirty="0">
                <a:solidFill>
                  <a:schemeClr val="bg1"/>
                </a:solidFill>
                <a:latin typeface="微軟正黑體" panose="020B0604030504040204" pitchFamily="34" charset="-120"/>
                <a:ea typeface="微軟正黑體" panose="020B0604030504040204" pitchFamily="34" charset="-120"/>
              </a:rPr>
              <a:t>-1)</a:t>
            </a:r>
            <a:endParaRPr lang="zh-TW" altLang="en-US" sz="2199" dirty="0">
              <a:solidFill>
                <a:schemeClr val="bg1"/>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26</a:t>
            </a:fld>
            <a:endParaRPr lang="zh-TW" altLang="en-US" noProof="0" dirty="0"/>
          </a:p>
        </p:txBody>
      </p:sp>
    </p:spTree>
    <p:extLst>
      <p:ext uri="{BB962C8B-B14F-4D97-AF65-F5344CB8AC3E}">
        <p14:creationId xmlns:p14="http://schemas.microsoft.com/office/powerpoint/2010/main" val="57440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a:stretch>
            <a:fillRect/>
          </a:stretch>
        </p:blipFill>
        <p:spPr>
          <a:xfrm>
            <a:off x="5041818" y="384164"/>
            <a:ext cx="6497186" cy="6141618"/>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rPr>
              <a:t>鑑定報名表</a:t>
            </a:r>
            <a:endParaRPr lang="zh-TW" altLang="en-US" b="1" dirty="0">
              <a:solidFill>
                <a:srgbClr val="7030A0"/>
              </a:solidFill>
            </a:endParaRPr>
          </a:p>
        </p:txBody>
      </p:sp>
      <p:sp>
        <p:nvSpPr>
          <p:cNvPr id="3" name="內容版面配置區 2"/>
          <p:cNvSpPr>
            <a:spLocks noGrp="1"/>
          </p:cNvSpPr>
          <p:nvPr>
            <p:ph idx="1"/>
          </p:nvPr>
        </p:nvSpPr>
        <p:spPr>
          <a:xfrm>
            <a:off x="504831" y="1477978"/>
            <a:ext cx="4720178" cy="5279101"/>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依報名類別選擇參考表件，線上填寫。</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數理：附件二</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自然 </a:t>
            </a:r>
            <a:r>
              <a:rPr lang="en-US" altLang="zh-TW" sz="2799" b="1" dirty="0">
                <a:solidFill>
                  <a:srgbClr val="00B050"/>
                </a:solidFill>
              </a:rPr>
              <a:t>:</a:t>
            </a:r>
            <a:r>
              <a:rPr lang="zh-TW" altLang="en-US" sz="2799" b="1" dirty="0">
                <a:solidFill>
                  <a:srgbClr val="00B050"/>
                </a:solidFill>
              </a:rPr>
              <a:t>  附件二</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英語：附件二</a:t>
            </a:r>
            <a:r>
              <a:rPr lang="en-US" altLang="zh-TW" sz="2799" b="1" dirty="0">
                <a:solidFill>
                  <a:srgbClr val="00B050"/>
                </a:solidFill>
              </a:rPr>
              <a:t>-2</a:t>
            </a:r>
          </a:p>
          <a:p>
            <a:pPr marL="345971" indent="0">
              <a:lnSpc>
                <a:spcPts val="3999"/>
              </a:lnSpc>
              <a:spcBef>
                <a:spcPts val="0"/>
              </a:spcBef>
              <a:buNone/>
            </a:pPr>
            <a:r>
              <a:rPr lang="zh-TW" altLang="en-US" sz="2799" b="1" dirty="0">
                <a:solidFill>
                  <a:srgbClr val="00B050"/>
                </a:solidFill>
              </a:rPr>
              <a:t> </a:t>
            </a:r>
            <a:r>
              <a:rPr lang="zh-TW" altLang="en-US" sz="2799" b="1" dirty="0">
                <a:solidFill>
                  <a:srgbClr val="C00000"/>
                </a:solidFill>
              </a:rPr>
              <a:t>數理類與自然科</a:t>
            </a:r>
            <a:endParaRPr lang="en-US" altLang="zh-TW" sz="2799" b="1" dirty="0">
              <a:solidFill>
                <a:srgbClr val="C00000"/>
              </a:solidFill>
            </a:endParaRPr>
          </a:p>
          <a:p>
            <a:pPr marL="345971" indent="0">
              <a:lnSpc>
                <a:spcPts val="3999"/>
              </a:lnSpc>
              <a:spcBef>
                <a:spcPts val="0"/>
              </a:spcBef>
              <a:buNone/>
            </a:pPr>
            <a:r>
              <a:rPr lang="zh-TW" altLang="en-US" sz="2799" b="1" dirty="0">
                <a:solidFill>
                  <a:srgbClr val="C00000"/>
                </a:solidFill>
              </a:rPr>
              <a:t> 僅能擇一報名</a:t>
            </a:r>
            <a:endParaRPr lang="en-US" altLang="zh-TW" sz="2799" b="1" dirty="0">
              <a:solidFill>
                <a:srgbClr val="C00000"/>
              </a:solidFill>
            </a:endParaRPr>
          </a:p>
        </p:txBody>
      </p:sp>
      <p:sp>
        <p:nvSpPr>
          <p:cNvPr id="13" name="Text Box 5"/>
          <p:cNvSpPr txBox="1">
            <a:spLocks noChangeArrowheads="1"/>
          </p:cNvSpPr>
          <p:nvPr/>
        </p:nvSpPr>
        <p:spPr bwMode="auto">
          <a:xfrm>
            <a:off x="6868518" y="2485542"/>
            <a:ext cx="3003922" cy="461545"/>
          </a:xfrm>
          <a:prstGeom prst="rect">
            <a:avLst/>
          </a:prstGeom>
          <a:noFill/>
          <a:ln w="9525">
            <a:noFill/>
            <a:miter lim="800000"/>
            <a:headEnd/>
            <a:tailEnd/>
          </a:ln>
          <a:effectLst/>
        </p:spPr>
        <p:txBody>
          <a:bodyPr wrap="square">
            <a:spAutoFit/>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照片須與鑑定證相同</a:t>
            </a:r>
          </a:p>
        </p:txBody>
      </p:sp>
      <p:sp>
        <p:nvSpPr>
          <p:cNvPr id="20" name="標題 1"/>
          <p:cNvSpPr txBox="1">
            <a:spLocks/>
          </p:cNvSpPr>
          <p:nvPr/>
        </p:nvSpPr>
        <p:spPr>
          <a:xfrm>
            <a:off x="2431340" y="746064"/>
            <a:ext cx="2525685" cy="672496"/>
          </a:xfrm>
          <a:prstGeom prst="rect">
            <a:avLst/>
          </a:prstGeom>
        </p:spPr>
        <p:txBody>
          <a:bodyPr vert="horz" lIns="91416" tIns="45708" rIns="91416" bIns="45708"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199" b="1" dirty="0">
                <a:solidFill>
                  <a:srgbClr val="7030A0"/>
                </a:solidFill>
              </a:rPr>
              <a:t>管道一二共用</a:t>
            </a:r>
          </a:p>
        </p:txBody>
      </p:sp>
      <p:sp>
        <p:nvSpPr>
          <p:cNvPr id="22" name="Text Box 2"/>
          <p:cNvSpPr txBox="1">
            <a:spLocks noChangeArrowheads="1"/>
          </p:cNvSpPr>
          <p:nvPr/>
        </p:nvSpPr>
        <p:spPr bwMode="auto">
          <a:xfrm>
            <a:off x="5416053" y="445876"/>
            <a:ext cx="4341045" cy="413384"/>
          </a:xfrm>
          <a:prstGeom prst="rect">
            <a:avLst/>
          </a:prstGeom>
          <a:noFill/>
          <a:ln w="50800">
            <a:solidFill>
              <a:srgbClr val="00B05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4" name="圓角矩形 23"/>
          <p:cNvSpPr/>
          <p:nvPr/>
        </p:nvSpPr>
        <p:spPr bwMode="auto">
          <a:xfrm>
            <a:off x="1083652" y="6042161"/>
            <a:ext cx="3671802" cy="51025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期間至光明國中繳交審查</a:t>
            </a:r>
          </a:p>
        </p:txBody>
      </p:sp>
      <p:cxnSp>
        <p:nvCxnSpPr>
          <p:cNvPr id="25" name="AutoShape 7"/>
          <p:cNvCxnSpPr>
            <a:cxnSpLocks noChangeShapeType="1"/>
          </p:cNvCxnSpPr>
          <p:nvPr/>
        </p:nvCxnSpPr>
        <p:spPr bwMode="auto">
          <a:xfrm>
            <a:off x="9757098" y="2795501"/>
            <a:ext cx="503869" cy="0"/>
          </a:xfrm>
          <a:prstGeom prst="straightConnector1">
            <a:avLst/>
          </a:prstGeom>
          <a:noFill/>
          <a:ln w="63500">
            <a:solidFill>
              <a:srgbClr val="0000FF"/>
            </a:solidFill>
            <a:round/>
            <a:headEnd/>
            <a:tailEnd type="triangle" w="med" len="med"/>
          </a:ln>
        </p:spPr>
      </p:cxnSp>
      <p:sp>
        <p:nvSpPr>
          <p:cNvPr id="26" name="Text Box 2"/>
          <p:cNvSpPr txBox="1">
            <a:spLocks noChangeArrowheads="1"/>
          </p:cNvSpPr>
          <p:nvPr/>
        </p:nvSpPr>
        <p:spPr bwMode="auto">
          <a:xfrm>
            <a:off x="9966030" y="1782726"/>
            <a:ext cx="1360563" cy="1623645"/>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7" name="圓角矩形 26"/>
          <p:cNvSpPr/>
          <p:nvPr/>
        </p:nvSpPr>
        <p:spPr bwMode="auto">
          <a:xfrm>
            <a:off x="6784195" y="2494299"/>
            <a:ext cx="3057227" cy="532792"/>
          </a:xfrm>
          <a:prstGeom prst="roundRect">
            <a:avLst>
              <a:gd name="adj" fmla="val 50000"/>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a:t>
            </a:r>
            <a:r>
              <a:rPr lang="en-US" altLang="zh-TW" sz="2399" b="1" dirty="0">
                <a:solidFill>
                  <a:schemeClr val="bg1"/>
                </a:solidFill>
                <a:latin typeface="微軟正黑體" panose="020B0604030504040204" pitchFamily="34" charset="-120"/>
                <a:ea typeface="微軟正黑體" panose="020B0604030504040204" pitchFamily="34" charset="-120"/>
              </a:rPr>
              <a:t>:</a:t>
            </a:r>
            <a:r>
              <a:rPr lang="zh-TW" altLang="en-US" sz="2399" b="1" dirty="0">
                <a:solidFill>
                  <a:schemeClr val="bg1"/>
                </a:solidFill>
                <a:latin typeface="微軟正黑體" panose="020B0604030504040204" pitchFamily="34" charset="-120"/>
                <a:ea typeface="微軟正黑體" panose="020B0604030504040204" pitchFamily="34" charset="-120"/>
              </a:rPr>
              <a:t>  </a:t>
            </a:r>
            <a:r>
              <a:rPr lang="en-US" altLang="zh-TW" sz="2399" b="1" dirty="0">
                <a:solidFill>
                  <a:schemeClr val="bg1"/>
                </a:solidFill>
                <a:latin typeface="微軟正黑體" panose="020B0604030504040204" pitchFamily="34" charset="-120"/>
                <a:ea typeface="微軟正黑體" panose="020B0604030504040204" pitchFamily="34" charset="-120"/>
              </a:rPr>
              <a:t>2</a:t>
            </a:r>
            <a:r>
              <a:rPr lang="zh-TW" altLang="en-US" sz="2399" b="1" dirty="0">
                <a:solidFill>
                  <a:schemeClr val="bg1"/>
                </a:solidFill>
                <a:latin typeface="微軟正黑體" panose="020B0604030504040204" pitchFamily="34" charset="-120"/>
                <a:ea typeface="微軟正黑體" panose="020B0604030504040204" pitchFamily="34" charset="-120"/>
              </a:rPr>
              <a:t>吋證件照</a:t>
            </a:r>
          </a:p>
        </p:txBody>
      </p:sp>
      <p:cxnSp>
        <p:nvCxnSpPr>
          <p:cNvPr id="28" name="AutoShape 7"/>
          <p:cNvCxnSpPr>
            <a:cxnSpLocks noChangeShapeType="1"/>
          </p:cNvCxnSpPr>
          <p:nvPr/>
        </p:nvCxnSpPr>
        <p:spPr bwMode="auto">
          <a:xfrm>
            <a:off x="4716674" y="5301208"/>
            <a:ext cx="503869" cy="0"/>
          </a:xfrm>
          <a:prstGeom prst="straightConnector1">
            <a:avLst/>
          </a:prstGeom>
          <a:noFill/>
          <a:ln w="63500">
            <a:solidFill>
              <a:srgbClr val="0000FF"/>
            </a:solidFill>
            <a:round/>
            <a:headEnd/>
            <a:tailEnd type="triangle" w="med" len="med"/>
          </a:ln>
        </p:spPr>
      </p:cxnSp>
      <p:sp>
        <p:nvSpPr>
          <p:cNvPr id="29" name="Text Box 2"/>
          <p:cNvSpPr txBox="1">
            <a:spLocks noChangeArrowheads="1"/>
          </p:cNvSpPr>
          <p:nvPr/>
        </p:nvSpPr>
        <p:spPr bwMode="auto">
          <a:xfrm>
            <a:off x="5472479" y="4704023"/>
            <a:ext cx="5802185" cy="72886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30" name="圓角矩形 29"/>
          <p:cNvSpPr/>
          <p:nvPr/>
        </p:nvSpPr>
        <p:spPr bwMode="auto">
          <a:xfrm>
            <a:off x="1083652" y="5073353"/>
            <a:ext cx="3671802" cy="828380"/>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依序排列繳交資料，無則免附、有需上傳。</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27</a:t>
            </a:fld>
            <a:endParaRPr lang="zh-TW" altLang="en-US" noProof="0" dirty="0"/>
          </a:p>
        </p:txBody>
      </p:sp>
      <p:cxnSp>
        <p:nvCxnSpPr>
          <p:cNvPr id="31" name="AutoShape 7"/>
          <p:cNvCxnSpPr>
            <a:cxnSpLocks noChangeShapeType="1"/>
          </p:cNvCxnSpPr>
          <p:nvPr/>
        </p:nvCxnSpPr>
        <p:spPr bwMode="auto">
          <a:xfrm>
            <a:off x="4755454" y="6309320"/>
            <a:ext cx="503869" cy="0"/>
          </a:xfrm>
          <a:prstGeom prst="straightConnector1">
            <a:avLst/>
          </a:prstGeom>
          <a:noFill/>
          <a:ln w="63500">
            <a:solidFill>
              <a:srgbClr val="0000FF"/>
            </a:solidFill>
            <a:round/>
            <a:headEnd/>
            <a:tailEnd type="triangle" w="med" len="med"/>
          </a:ln>
        </p:spPr>
      </p:cxnSp>
    </p:spTree>
    <p:extLst>
      <p:ext uri="{BB962C8B-B14F-4D97-AF65-F5344CB8AC3E}">
        <p14:creationId xmlns:p14="http://schemas.microsoft.com/office/powerpoint/2010/main" val="33864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4" grpId="0" animBg="1"/>
      <p:bldP spid="26" grpId="0" animBg="1"/>
      <p:bldP spid="27"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5086299" y="0"/>
            <a:ext cx="6865553" cy="6635495"/>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rPr>
              <a:t>特質檢核表</a:t>
            </a:r>
            <a:endParaRPr lang="zh-TW" altLang="en-US" b="1" dirty="0">
              <a:solidFill>
                <a:srgbClr val="7030A0"/>
              </a:solidFill>
            </a:endParaRPr>
          </a:p>
        </p:txBody>
      </p:sp>
      <p:sp>
        <p:nvSpPr>
          <p:cNvPr id="3" name="內容版面配置區 2"/>
          <p:cNvSpPr>
            <a:spLocks noGrp="1"/>
          </p:cNvSpPr>
          <p:nvPr>
            <p:ph idx="1"/>
          </p:nvPr>
        </p:nvSpPr>
        <p:spPr>
          <a:xfrm>
            <a:off x="405780" y="1752400"/>
            <a:ext cx="4763026" cy="4541328"/>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依報名類別線上填寫</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數理：附件三</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自然 </a:t>
            </a:r>
            <a:r>
              <a:rPr lang="en-US" altLang="zh-TW" sz="2799" b="1" dirty="0">
                <a:solidFill>
                  <a:srgbClr val="00B050"/>
                </a:solidFill>
              </a:rPr>
              <a:t>:</a:t>
            </a:r>
            <a:r>
              <a:rPr lang="zh-TW" altLang="en-US" sz="2799" b="1" dirty="0">
                <a:solidFill>
                  <a:srgbClr val="00B050"/>
                </a:solidFill>
              </a:rPr>
              <a:t>  附件三</a:t>
            </a:r>
            <a:r>
              <a:rPr lang="en-US" altLang="zh-TW" sz="2799" b="1" dirty="0">
                <a:solidFill>
                  <a:srgbClr val="00B050"/>
                </a:solidFill>
              </a:rPr>
              <a:t>-2</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英語：附件三</a:t>
            </a:r>
            <a:r>
              <a:rPr lang="en-US" altLang="zh-TW" sz="2799" b="1" dirty="0">
                <a:solidFill>
                  <a:srgbClr val="00B050"/>
                </a:solidFill>
              </a:rPr>
              <a:t>-3</a:t>
            </a:r>
          </a:p>
        </p:txBody>
      </p:sp>
      <p:sp>
        <p:nvSpPr>
          <p:cNvPr id="20" name="標題 1"/>
          <p:cNvSpPr txBox="1">
            <a:spLocks/>
          </p:cNvSpPr>
          <p:nvPr/>
        </p:nvSpPr>
        <p:spPr>
          <a:xfrm>
            <a:off x="2431340" y="746064"/>
            <a:ext cx="2525685" cy="672496"/>
          </a:xfrm>
          <a:prstGeom prst="rect">
            <a:avLst/>
          </a:prstGeom>
        </p:spPr>
        <p:txBody>
          <a:bodyPr vert="horz" lIns="91416" tIns="45708" rIns="91416" bIns="45708"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199" b="1" dirty="0">
                <a:solidFill>
                  <a:srgbClr val="7030A0"/>
                </a:solidFill>
              </a:rPr>
              <a:t>管道一二共用</a:t>
            </a:r>
          </a:p>
        </p:txBody>
      </p:sp>
      <p:sp>
        <p:nvSpPr>
          <p:cNvPr id="28" name="內容版面配置區 2"/>
          <p:cNvSpPr txBox="1">
            <a:spLocks/>
          </p:cNvSpPr>
          <p:nvPr/>
        </p:nvSpPr>
        <p:spPr bwMode="gray">
          <a:xfrm>
            <a:off x="475714" y="4135438"/>
            <a:ext cx="4283943" cy="20406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zh-TW" altLang="en-US" sz="2199" b="1" kern="0" dirty="0">
                <a:solidFill>
                  <a:srgbClr val="0070C0"/>
                </a:solidFill>
                <a:latin typeface="Arial" panose="020B0604020202020204" pitchFamily="34" charset="0"/>
              </a:rPr>
              <a:t>過去得獎紀錄</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曾參加之相關競賽</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對</a:t>
            </a:r>
            <a:r>
              <a:rPr lang="en-US" altLang="zh-TW" sz="2199" b="1" kern="0" dirty="0" err="1">
                <a:solidFill>
                  <a:srgbClr val="0070C0"/>
                </a:solidFill>
                <a:latin typeface="Arial" panose="020B0604020202020204" pitchFamily="34" charset="0"/>
              </a:rPr>
              <a:t>oo</a:t>
            </a:r>
            <a:r>
              <a:rPr lang="zh-TW" altLang="en-US" sz="2199" b="1" kern="0" dirty="0">
                <a:solidFill>
                  <a:srgbClr val="0070C0"/>
                </a:solidFill>
                <a:latin typeface="Arial" panose="020B0604020202020204" pitchFamily="34" charset="0"/>
              </a:rPr>
              <a:t> 之喜好興趣表現</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小學</a:t>
            </a:r>
            <a:r>
              <a:rPr lang="en-US" altLang="zh-TW" sz="2199" b="1" kern="0" dirty="0" err="1">
                <a:solidFill>
                  <a:srgbClr val="0070C0"/>
                </a:solidFill>
                <a:latin typeface="Arial" panose="020B0604020202020204" pitchFamily="34" charset="0"/>
              </a:rPr>
              <a:t>oo</a:t>
            </a:r>
            <a:r>
              <a:rPr lang="zh-TW" altLang="en-US" sz="2199" b="1" kern="0" dirty="0">
                <a:solidFill>
                  <a:srgbClr val="0070C0"/>
                </a:solidFill>
                <a:latin typeface="Arial" panose="020B0604020202020204" pitchFamily="34" charset="0"/>
              </a:rPr>
              <a:t>學習</a:t>
            </a:r>
            <a:r>
              <a:rPr lang="en-US" altLang="zh-TW" sz="2199" b="1" kern="0" dirty="0">
                <a:solidFill>
                  <a:srgbClr val="0070C0"/>
                </a:solidFill>
                <a:latin typeface="Arial" panose="020B0604020202020204" pitchFamily="34" charset="0"/>
              </a:rPr>
              <a:t>/</a:t>
            </a:r>
            <a:r>
              <a:rPr lang="zh-TW" altLang="en-US" sz="2199" b="1" kern="0" dirty="0">
                <a:solidFill>
                  <a:srgbClr val="0070C0"/>
                </a:solidFill>
                <a:latin typeface="Arial" panose="020B0604020202020204" pitchFamily="34" charset="0"/>
              </a:rPr>
              <a:t>段考表現</a:t>
            </a:r>
            <a:endParaRPr lang="en-US" altLang="zh-TW" sz="2199" b="1" kern="0" dirty="0">
              <a:solidFill>
                <a:srgbClr val="0070C0"/>
              </a:solidFill>
              <a:latin typeface="Arial" panose="020B0604020202020204" pitchFamily="34" charset="0"/>
            </a:endParaRPr>
          </a:p>
          <a:p>
            <a:r>
              <a:rPr lang="zh-TW" altLang="en-US" sz="2799" b="1" u="sng" dirty="0">
                <a:solidFill>
                  <a:srgbClr val="FF0000"/>
                </a:solidFill>
                <a:latin typeface="微軟正黑體" panose="020B0604030504040204" pitchFamily="34" charset="-120"/>
                <a:ea typeface="微軟正黑體" panose="020B0604030504040204" pitchFamily="34" charset="-120"/>
              </a:rPr>
              <a:t>不可以空白</a:t>
            </a:r>
            <a:endParaRPr lang="en-US" altLang="zh-TW" sz="2799" b="1" u="sng" dirty="0">
              <a:solidFill>
                <a:srgbClr val="FF0000"/>
              </a:solidFill>
              <a:latin typeface="微軟正黑體" panose="020B0604030504040204" pitchFamily="34" charset="-120"/>
              <a:ea typeface="微軟正黑體" panose="020B0604030504040204" pitchFamily="34" charset="-120"/>
            </a:endParaRPr>
          </a:p>
        </p:txBody>
      </p:sp>
      <p:cxnSp>
        <p:nvCxnSpPr>
          <p:cNvPr id="30" name="AutoShape 4"/>
          <p:cNvCxnSpPr>
            <a:cxnSpLocks noChangeShapeType="1"/>
          </p:cNvCxnSpPr>
          <p:nvPr/>
        </p:nvCxnSpPr>
        <p:spPr bwMode="auto">
          <a:xfrm>
            <a:off x="4780917" y="5250125"/>
            <a:ext cx="395897" cy="295524"/>
          </a:xfrm>
          <a:prstGeom prst="straightConnector1">
            <a:avLst/>
          </a:prstGeom>
          <a:noFill/>
          <a:ln w="63500">
            <a:solidFill>
              <a:srgbClr val="0000FF"/>
            </a:solidFill>
            <a:round/>
            <a:headEnd/>
            <a:tailEnd type="triangle" w="med" len="med"/>
          </a:ln>
        </p:spPr>
      </p:cxnSp>
      <p:sp>
        <p:nvSpPr>
          <p:cNvPr id="13" name="Text Box 2"/>
          <p:cNvSpPr txBox="1">
            <a:spLocks noChangeArrowheads="1"/>
          </p:cNvSpPr>
          <p:nvPr/>
        </p:nvSpPr>
        <p:spPr bwMode="auto">
          <a:xfrm>
            <a:off x="9991700" y="2210400"/>
            <a:ext cx="1647328" cy="210488"/>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4" name="圓角矩形 13"/>
          <p:cNvSpPr/>
          <p:nvPr/>
        </p:nvSpPr>
        <p:spPr bwMode="auto">
          <a:xfrm>
            <a:off x="6742484" y="2714692"/>
            <a:ext cx="3249216" cy="436012"/>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lvl="0" fontAlgn="base">
              <a:spcBef>
                <a:spcPct val="0"/>
              </a:spcBef>
              <a:spcAft>
                <a:spcPct val="0"/>
              </a:spcAft>
              <a:defRPr/>
            </a:pP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最高</a:t>
            </a: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4</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3</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2</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1</a:t>
            </a:r>
            <a:endParaRPr lang="zh-TW" altLang="en-US" sz="2399" b="1" kern="0" dirty="0">
              <a:solidFill>
                <a:schemeClr val="bg1"/>
              </a:solidFill>
              <a:latin typeface="Arial" panose="020B0604020202020204" pitchFamily="34" charset="0"/>
            </a:endParaRPr>
          </a:p>
        </p:txBody>
      </p:sp>
      <p:sp>
        <p:nvSpPr>
          <p:cNvPr id="15" name="Text Box 2"/>
          <p:cNvSpPr txBox="1">
            <a:spLocks noChangeArrowheads="1"/>
          </p:cNvSpPr>
          <p:nvPr/>
        </p:nvSpPr>
        <p:spPr bwMode="auto">
          <a:xfrm>
            <a:off x="5406460" y="5085704"/>
            <a:ext cx="6088552" cy="718420"/>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28</a:t>
            </a:fld>
            <a:endParaRPr lang="zh-TW" altLang="en-US" noProof="0" dirty="0"/>
          </a:p>
        </p:txBody>
      </p:sp>
    </p:spTree>
    <p:extLst>
      <p:ext uri="{BB962C8B-B14F-4D97-AF65-F5344CB8AC3E}">
        <p14:creationId xmlns:p14="http://schemas.microsoft.com/office/powerpoint/2010/main" val="396640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793787" y="137054"/>
            <a:ext cx="6789316" cy="6584422"/>
          </a:xfrm>
          <a:prstGeom prst="rect">
            <a:avLst/>
          </a:prstGeom>
        </p:spPr>
      </p:pic>
      <p:sp>
        <p:nvSpPr>
          <p:cNvPr id="2" name="標題 1"/>
          <p:cNvSpPr>
            <a:spLocks noGrp="1"/>
          </p:cNvSpPr>
          <p:nvPr>
            <p:ph type="title"/>
          </p:nvPr>
        </p:nvSpPr>
        <p:spPr>
          <a:xfrm>
            <a:off x="300797" y="205355"/>
            <a:ext cx="4996425" cy="672496"/>
          </a:xfrm>
        </p:spPr>
        <p:txBody>
          <a:bodyPr>
            <a:normAutofit/>
          </a:bodyPr>
          <a:lstStyle/>
          <a:p>
            <a:r>
              <a:rPr lang="zh-TW" altLang="en-US" sz="3600" b="1" dirty="0">
                <a:solidFill>
                  <a:srgbClr val="FF0000"/>
                </a:solidFill>
              </a:rPr>
              <a:t>特殊鑑定考場服務需求</a:t>
            </a:r>
            <a:endParaRPr lang="zh-TW" altLang="en-US" sz="3600" b="1" dirty="0">
              <a:solidFill>
                <a:srgbClr val="7030A0"/>
              </a:solidFill>
            </a:endParaRPr>
          </a:p>
        </p:txBody>
      </p:sp>
      <p:sp>
        <p:nvSpPr>
          <p:cNvPr id="20" name="標題 1"/>
          <p:cNvSpPr txBox="1">
            <a:spLocks/>
          </p:cNvSpPr>
          <p:nvPr/>
        </p:nvSpPr>
        <p:spPr>
          <a:xfrm>
            <a:off x="1161809" y="650396"/>
            <a:ext cx="3121996" cy="672496"/>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2599" b="1" dirty="0">
                <a:solidFill>
                  <a:srgbClr val="7030A0"/>
                </a:solidFill>
              </a:rPr>
              <a:t>附件八</a:t>
            </a:r>
          </a:p>
        </p:txBody>
      </p:sp>
      <p:cxnSp>
        <p:nvCxnSpPr>
          <p:cNvPr id="8" name="AutoShape 7"/>
          <p:cNvCxnSpPr>
            <a:cxnSpLocks noChangeShapeType="1"/>
          </p:cNvCxnSpPr>
          <p:nvPr/>
        </p:nvCxnSpPr>
        <p:spPr bwMode="auto">
          <a:xfrm>
            <a:off x="4438228" y="1844824"/>
            <a:ext cx="503869" cy="0"/>
          </a:xfrm>
          <a:prstGeom prst="straightConnector1">
            <a:avLst/>
          </a:prstGeom>
          <a:noFill/>
          <a:ln w="63500">
            <a:solidFill>
              <a:srgbClr val="0000FF"/>
            </a:solidFill>
            <a:round/>
            <a:headEnd/>
            <a:tailEnd type="triangle" w="med" len="med"/>
          </a:ln>
        </p:spPr>
      </p:cxnSp>
      <p:sp>
        <p:nvSpPr>
          <p:cNvPr id="9" name="Text Box 2"/>
          <p:cNvSpPr txBox="1">
            <a:spLocks noChangeArrowheads="1"/>
          </p:cNvSpPr>
          <p:nvPr/>
        </p:nvSpPr>
        <p:spPr bwMode="auto">
          <a:xfrm>
            <a:off x="5302324" y="1603368"/>
            <a:ext cx="6264697" cy="75070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0" name="圓角矩形 9"/>
          <p:cNvSpPr/>
          <p:nvPr/>
        </p:nvSpPr>
        <p:spPr bwMode="auto">
          <a:xfrm>
            <a:off x="909836" y="1398795"/>
            <a:ext cx="3528392" cy="2424153"/>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身心障礙學生：</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en-US" altLang="zh-TW" sz="2399" b="1" dirty="0" err="1">
                <a:solidFill>
                  <a:schemeClr val="bg1"/>
                </a:solidFill>
                <a:latin typeface="微軟正黑體" panose="020B0604030504040204" pitchFamily="34" charset="-120"/>
                <a:ea typeface="微軟正黑體" panose="020B0604030504040204" pitchFamily="34" charset="-120"/>
              </a:rPr>
              <a:t>IEP</a:t>
            </a:r>
            <a:r>
              <a:rPr lang="en-US" altLang="zh-TW" sz="2399" b="1" dirty="0">
                <a:solidFill>
                  <a:schemeClr val="bg1"/>
                </a:solidFill>
                <a:latin typeface="微軟正黑體" panose="020B0604030504040204" pitchFamily="34" charset="-120"/>
                <a:ea typeface="微軟正黑體" panose="020B0604030504040204" pitchFamily="34" charset="-120"/>
              </a:rPr>
              <a:t>(</a:t>
            </a:r>
            <a:r>
              <a:rPr lang="zh-TW" altLang="en-US" sz="2399" b="1" dirty="0">
                <a:solidFill>
                  <a:schemeClr val="bg1"/>
                </a:solidFill>
                <a:latin typeface="微軟正黑體" panose="020B0604030504040204" pitchFamily="34" charset="-120"/>
                <a:ea typeface="微軟正黑體" panose="020B0604030504040204" pitchFamily="34" charset="-120"/>
              </a:rPr>
              <a:t>需求相關資料表</a:t>
            </a:r>
            <a:r>
              <a:rPr lang="en-US" altLang="zh-TW" sz="2399" b="1" dirty="0">
                <a:solidFill>
                  <a:schemeClr val="bg1"/>
                </a:solidFill>
                <a:latin typeface="微軟正黑體" panose="020B0604030504040204" pitchFamily="34" charset="-120"/>
                <a:ea typeface="微軟正黑體" panose="020B0604030504040204" pitchFamily="34" charset="-120"/>
              </a:rPr>
              <a:t>)</a:t>
            </a:r>
          </a:p>
          <a:p>
            <a:pPr marL="361841" indent="-361841">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鑑輔會安置建議書</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zh-TW" altLang="zh-TW" sz="2399" b="1" dirty="0">
                <a:solidFill>
                  <a:schemeClr val="bg1"/>
                </a:solidFill>
                <a:latin typeface="微軟正黑體" panose="020B0604030504040204" pitchFamily="34" charset="-120"/>
                <a:ea typeface="微軟正黑體" panose="020B0604030504040204" pitchFamily="34" charset="-120"/>
              </a:rPr>
              <a:t>國小階段接受考試服務之證明文件或說明</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有則必附</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1" name="AutoShape 7"/>
          <p:cNvCxnSpPr>
            <a:cxnSpLocks noChangeShapeType="1"/>
          </p:cNvCxnSpPr>
          <p:nvPr/>
        </p:nvCxnSpPr>
        <p:spPr bwMode="auto">
          <a:xfrm>
            <a:off x="4555980" y="4316192"/>
            <a:ext cx="503869" cy="0"/>
          </a:xfrm>
          <a:prstGeom prst="straightConnector1">
            <a:avLst/>
          </a:prstGeom>
          <a:noFill/>
          <a:ln w="63500">
            <a:solidFill>
              <a:srgbClr val="0000FF"/>
            </a:solidFill>
            <a:round/>
            <a:headEnd/>
            <a:tailEnd type="triangle" w="med" len="med"/>
          </a:ln>
        </p:spPr>
      </p:cxnSp>
      <p:sp>
        <p:nvSpPr>
          <p:cNvPr id="12" name="Text Box 2"/>
          <p:cNvSpPr txBox="1">
            <a:spLocks noChangeArrowheads="1"/>
          </p:cNvSpPr>
          <p:nvPr/>
        </p:nvSpPr>
        <p:spPr bwMode="auto">
          <a:xfrm>
            <a:off x="5059849" y="2780929"/>
            <a:ext cx="6507172" cy="2952324"/>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3" name="圓角矩形 12"/>
          <p:cNvSpPr/>
          <p:nvPr/>
        </p:nvSpPr>
        <p:spPr bwMode="auto">
          <a:xfrm>
            <a:off x="909835" y="3998996"/>
            <a:ext cx="3528392" cy="942169"/>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上傳相關證明以利審查特殊鑑定場需求項目</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4" name="AutoShape 7"/>
          <p:cNvCxnSpPr>
            <a:cxnSpLocks noChangeShapeType="1"/>
          </p:cNvCxnSpPr>
          <p:nvPr/>
        </p:nvCxnSpPr>
        <p:spPr bwMode="auto">
          <a:xfrm>
            <a:off x="4438228" y="5858432"/>
            <a:ext cx="467878" cy="0"/>
          </a:xfrm>
          <a:prstGeom prst="straightConnector1">
            <a:avLst/>
          </a:prstGeom>
          <a:noFill/>
          <a:ln w="63500">
            <a:solidFill>
              <a:srgbClr val="0000FF"/>
            </a:solidFill>
            <a:round/>
            <a:headEnd/>
            <a:tailEnd type="triangle" w="med" len="med"/>
          </a:ln>
        </p:spPr>
      </p:cxnSp>
      <p:sp>
        <p:nvSpPr>
          <p:cNvPr id="15" name="Text Box 2"/>
          <p:cNvSpPr txBox="1">
            <a:spLocks noChangeArrowheads="1"/>
          </p:cNvSpPr>
          <p:nvPr/>
        </p:nvSpPr>
        <p:spPr bwMode="auto">
          <a:xfrm>
            <a:off x="5059850" y="4801460"/>
            <a:ext cx="6523254" cy="931792"/>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6" name="圓角矩形 15"/>
          <p:cNvSpPr/>
          <p:nvPr/>
        </p:nvSpPr>
        <p:spPr bwMode="auto">
          <a:xfrm>
            <a:off x="909836" y="5393471"/>
            <a:ext cx="3498944" cy="814133"/>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學生、家長須簽名</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就讀國小學校核章</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29</a:t>
            </a:fld>
            <a:endParaRPr lang="zh-TW" altLang="en-US" noProof="0" dirty="0"/>
          </a:p>
        </p:txBody>
      </p:sp>
    </p:spTree>
    <p:extLst>
      <p:ext uri="{BB962C8B-B14F-4D97-AF65-F5344CB8AC3E}">
        <p14:creationId xmlns:p14="http://schemas.microsoft.com/office/powerpoint/2010/main" val="20049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17309" y="76200"/>
            <a:ext cx="10157354" cy="1120552"/>
          </a:xfrm>
        </p:spPr>
        <p:txBody>
          <a:bodyPr>
            <a:normAutofit/>
          </a:bodyPr>
          <a:lstStyle/>
          <a:p>
            <a:r>
              <a:rPr lang="zh-TW" alt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ea"/>
                <a:ea typeface="+mj-ea"/>
              </a:rPr>
              <a:t>簡報大綱</a:t>
            </a:r>
          </a:p>
        </p:txBody>
      </p:sp>
      <p:sp>
        <p:nvSpPr>
          <p:cNvPr id="5" name="Rectangle 3"/>
          <p:cNvSpPr txBox="1">
            <a:spLocks/>
          </p:cNvSpPr>
          <p:nvPr/>
        </p:nvSpPr>
        <p:spPr bwMode="auto">
          <a:xfrm>
            <a:off x="1197868" y="548680"/>
            <a:ext cx="11123892" cy="4954168"/>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fontAlgn="base">
              <a:lnSpc>
                <a:spcPct val="90000"/>
              </a:lnSpc>
              <a:spcBef>
                <a:spcPct val="20000"/>
              </a:spcBef>
              <a:spcAft>
                <a:spcPct val="0"/>
              </a:spcAft>
              <a:defRPr/>
            </a:pPr>
            <a:endParaRPr lang="en-US" altLang="zh-TW" sz="3599" dirty="0">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4000" b="1" dirty="0">
                <a:solidFill>
                  <a:srgbClr val="002060"/>
                </a:solidFill>
                <a:latin typeface="微軟正黑體" panose="020B0604030504040204" pitchFamily="34" charset="-120"/>
                <a:ea typeface="微軟正黑體" panose="020B0604030504040204" pitchFamily="34" charset="-120"/>
              </a:rPr>
              <a:t>資優教育基本理念</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4000" b="1" dirty="0">
                <a:solidFill>
                  <a:srgbClr val="0070C0"/>
                </a:solidFill>
                <a:latin typeface="微軟正黑體" panose="020B0604030504040204" pitchFamily="34" charset="-120"/>
                <a:ea typeface="微軟正黑體" panose="020B0604030504040204" pitchFamily="34" charset="-120"/>
              </a:rPr>
              <a:t>學術性向資優鑑定標準</a:t>
            </a:r>
            <a:endParaRPr lang="en-US" altLang="zh-TW" sz="4000" b="1" dirty="0">
              <a:solidFill>
                <a:srgbClr val="0070C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4000" b="1" dirty="0">
                <a:solidFill>
                  <a:srgbClr val="002060"/>
                </a:solidFill>
                <a:latin typeface="微軟正黑體" panose="020B0604030504040204" pitchFamily="34" charset="-120"/>
                <a:ea typeface="微軟正黑體" panose="020B0604030504040204" pitchFamily="34" charset="-120"/>
              </a:rPr>
              <a:t>桃園市學術性向資優鑑定流程、申請表格</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defRPr/>
            </a:pPr>
            <a:r>
              <a:rPr lang="en-US" altLang="zh-TW" sz="4000" b="1" dirty="0">
                <a:solidFill>
                  <a:srgbClr val="002060"/>
                </a:solidFill>
                <a:latin typeface="微軟正黑體" panose="020B0604030504040204" pitchFamily="34" charset="-120"/>
                <a:ea typeface="微軟正黑體" panose="020B0604030504040204" pitchFamily="34" charset="-120"/>
              </a:rPr>
              <a:t>       </a:t>
            </a:r>
            <a:r>
              <a:rPr lang="zh-TW" altLang="en-US" sz="4000" b="1" dirty="0">
                <a:solidFill>
                  <a:srgbClr val="002060"/>
                </a:solidFill>
                <a:latin typeface="微軟正黑體" panose="020B0604030504040204" pitchFamily="34" charset="-120"/>
                <a:ea typeface="微軟正黑體" panose="020B0604030504040204" pitchFamily="34" charset="-120"/>
              </a:rPr>
              <a:t>填寫說明</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4000" b="1" dirty="0">
                <a:solidFill>
                  <a:srgbClr val="0070C0"/>
                </a:solidFill>
                <a:latin typeface="微軟正黑體" panose="020B0604030504040204" pitchFamily="34" charset="-120"/>
                <a:ea typeface="微軟正黑體" panose="020B0604030504040204" pitchFamily="34" charset="-120"/>
              </a:rPr>
              <a:t>創造能力資賦優異學生鑑定</a:t>
            </a:r>
            <a:endParaRPr lang="en-US" altLang="zh-TW" sz="4000" b="1" dirty="0">
              <a:solidFill>
                <a:srgbClr val="0070C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4000" b="1" dirty="0">
                <a:solidFill>
                  <a:srgbClr val="002060"/>
                </a:solidFill>
                <a:latin typeface="微軟正黑體" panose="020B0604030504040204" pitchFamily="34" charset="-120"/>
                <a:ea typeface="微軟正黑體" panose="020B0604030504040204" pitchFamily="34" charset="-120"/>
              </a:rPr>
              <a:t>桃園市資優學生安置原則</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4000" b="1" dirty="0">
                <a:solidFill>
                  <a:srgbClr val="0070C0"/>
                </a:solidFill>
                <a:latin typeface="微軟正黑體" panose="020B0604030504040204" pitchFamily="34" charset="-120"/>
                <a:ea typeface="微軟正黑體" panose="020B0604030504040204" pitchFamily="34" charset="-120"/>
              </a:rPr>
              <a:t>資優教育課程與服務</a:t>
            </a:r>
            <a:endParaRPr lang="en-US" altLang="zh-TW" sz="4000" b="1" dirty="0">
              <a:solidFill>
                <a:srgbClr val="0070C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4000" b="1" dirty="0">
                <a:solidFill>
                  <a:srgbClr val="002060"/>
                </a:solidFill>
                <a:latin typeface="微軟正黑體" panose="020B0604030504040204" pitchFamily="34" charset="-120"/>
                <a:ea typeface="微軟正黑體" panose="020B0604030504040204" pitchFamily="34" charset="-120"/>
              </a:rPr>
              <a:t>綜合座談</a:t>
            </a:r>
            <a:endParaRPr lang="en-US" altLang="zh-TW" sz="4000"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endParaRPr lang="zh-TW" altLang="en-US" sz="3599"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rtl="0"/>
            <a:fld id="{EB37DED6-D4C7-42EE-AB49-D2E39E64FDE4}" type="slidenum">
              <a:rPr lang="en-US" altLang="zh-TW" noProof="0" smtClean="0"/>
              <a:t>3</a:t>
            </a:fld>
            <a:endParaRPr lang="en-US" altLang="zh-TW" noProof="0" dirty="0"/>
          </a:p>
        </p:txBody>
      </p:sp>
    </p:spTree>
    <p:extLst>
      <p:ext uri="{BB962C8B-B14F-4D97-AF65-F5344CB8AC3E}">
        <p14:creationId xmlns:p14="http://schemas.microsoft.com/office/powerpoint/2010/main" val="33824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5703786" y="362839"/>
            <a:ext cx="6335009" cy="5665677"/>
          </a:xfrm>
          <a:prstGeom prst="rect">
            <a:avLst/>
          </a:prstGeom>
        </p:spPr>
      </p:pic>
      <p:sp>
        <p:nvSpPr>
          <p:cNvPr id="2" name="標題 1"/>
          <p:cNvSpPr>
            <a:spLocks noGrp="1"/>
          </p:cNvSpPr>
          <p:nvPr>
            <p:ph type="title"/>
          </p:nvPr>
        </p:nvSpPr>
        <p:spPr>
          <a:xfrm>
            <a:off x="765820" y="76200"/>
            <a:ext cx="10157354" cy="1397000"/>
          </a:xfrm>
        </p:spPr>
        <p:txBody>
          <a:bodyPr>
            <a:normAutofit/>
          </a:bodyPr>
          <a:lstStyle/>
          <a:p>
            <a:r>
              <a:rPr lang="zh-TW" altLang="en-US" sz="5400" b="1" dirty="0">
                <a:latin typeface="微軟正黑體" panose="020B0604030504040204" pitchFamily="34" charset="-120"/>
                <a:ea typeface="微軟正黑體" panose="020B0604030504040204" pitchFamily="34" charset="-120"/>
              </a:rPr>
              <a:t>健康聲明切結書</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30</a:t>
            </a:fld>
            <a:endParaRPr lang="zh-TW" altLang="en-US" noProof="0" dirty="0"/>
          </a:p>
        </p:txBody>
      </p:sp>
      <p:sp>
        <p:nvSpPr>
          <p:cNvPr id="6" name="圓角矩形 5"/>
          <p:cNvSpPr/>
          <p:nvPr/>
        </p:nvSpPr>
        <p:spPr bwMode="auto">
          <a:xfrm>
            <a:off x="765820" y="4064124"/>
            <a:ext cx="4824536" cy="1453108"/>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3200" b="1" dirty="0">
                <a:solidFill>
                  <a:schemeClr val="bg1"/>
                </a:solidFill>
                <a:latin typeface="微軟正黑體" panose="020B0604030504040204" pitchFamily="34" charset="-120"/>
              </a:rPr>
              <a:t>需填寫後才能下載列印准考證</a:t>
            </a:r>
            <a:endParaRPr lang="en-US" altLang="zh-TW" sz="3200" b="1" dirty="0">
              <a:solidFill>
                <a:schemeClr val="bg1"/>
              </a:solidFill>
              <a:latin typeface="微軟正黑體" panose="020B0604030504040204" pitchFamily="34" charset="-120"/>
            </a:endParaRPr>
          </a:p>
          <a:p>
            <a:pPr marL="342900" indent="-342900">
              <a:buFont typeface="Wingdings" panose="05000000000000000000" pitchFamily="2" charset="2"/>
              <a:buChar char="ü"/>
            </a:pP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sp>
        <p:nvSpPr>
          <p:cNvPr id="16" name="圓角矩形 15"/>
          <p:cNvSpPr/>
          <p:nvPr/>
        </p:nvSpPr>
        <p:spPr bwMode="auto">
          <a:xfrm>
            <a:off x="724398" y="1473200"/>
            <a:ext cx="4937966" cy="217182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3200" b="1" dirty="0">
                <a:solidFill>
                  <a:schemeClr val="bg1"/>
                </a:solidFill>
                <a:latin typeface="微軟正黑體" panose="020B0604030504040204" pitchFamily="34" charset="-120"/>
                <a:ea typeface="微軟正黑體" panose="020B0604030504040204" pitchFamily="34" charset="-120"/>
              </a:rPr>
              <a:t>依參加鑑定類別及階段於時間內至系統線上填寫</a:t>
            </a:r>
            <a:endParaRPr lang="en-US" altLang="zh-TW" sz="3200" b="1" dirty="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en-US" sz="3200" b="1" dirty="0">
                <a:solidFill>
                  <a:schemeClr val="bg1"/>
                </a:solidFill>
                <a:latin typeface="微軟正黑體" panose="020B0604030504040204" pitchFamily="34" charset="-120"/>
                <a:ea typeface="微軟正黑體" panose="020B0604030504040204" pitchFamily="34" charset="-120"/>
              </a:rPr>
              <a:t>初、複選皆須填寫</a:t>
            </a:r>
            <a:endParaRPr lang="en-US" altLang="zh-TW" sz="3200" b="1" dirty="0">
              <a:solidFill>
                <a:schemeClr val="bg1"/>
              </a:solidFill>
              <a:latin typeface="微軟正黑體" panose="020B0604030504040204" pitchFamily="34" charset="-120"/>
              <a:ea typeface="微軟正黑體" panose="020B0604030504040204" pitchFamily="34" charset="-120"/>
            </a:endParaRPr>
          </a:p>
          <a:p>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7" name="AutoShape 7"/>
          <p:cNvCxnSpPr>
            <a:cxnSpLocks noChangeShapeType="1"/>
          </p:cNvCxnSpPr>
          <p:nvPr/>
        </p:nvCxnSpPr>
        <p:spPr bwMode="auto">
          <a:xfrm>
            <a:off x="5590356" y="2420888"/>
            <a:ext cx="503869" cy="0"/>
          </a:xfrm>
          <a:prstGeom prst="straightConnector1">
            <a:avLst/>
          </a:prstGeom>
          <a:noFill/>
          <a:ln w="63500">
            <a:solidFill>
              <a:srgbClr val="0000FF"/>
            </a:solidFill>
            <a:round/>
            <a:headEnd/>
            <a:tailEnd type="triangle" w="med" len="med"/>
          </a:ln>
        </p:spPr>
      </p:cxnSp>
      <p:sp>
        <p:nvSpPr>
          <p:cNvPr id="18" name="Text Box 2"/>
          <p:cNvSpPr txBox="1">
            <a:spLocks noChangeArrowheads="1"/>
          </p:cNvSpPr>
          <p:nvPr/>
        </p:nvSpPr>
        <p:spPr bwMode="auto">
          <a:xfrm>
            <a:off x="5775794" y="362839"/>
            <a:ext cx="6203303" cy="111036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3" name="矩形 2"/>
          <p:cNvSpPr/>
          <p:nvPr/>
        </p:nvSpPr>
        <p:spPr>
          <a:xfrm>
            <a:off x="117748" y="135036"/>
            <a:ext cx="1723549" cy="461665"/>
          </a:xfrm>
          <a:prstGeom prst="rect">
            <a:avLst/>
          </a:prstGeom>
        </p:spPr>
        <p:txBody>
          <a:bodyPr wrap="none">
            <a:spAutoFit/>
          </a:bodyPr>
          <a:lstStyle/>
          <a:p>
            <a:pPr>
              <a:spcBef>
                <a:spcPts val="1200"/>
              </a:spcBef>
              <a:buClr>
                <a:srgbClr val="003399"/>
              </a:buClr>
            </a:pPr>
            <a:r>
              <a:rPr lang="en-US" altLang="zh-TW" b="1" dirty="0">
                <a:solidFill>
                  <a:schemeClr val="tx2"/>
                </a:solidFill>
                <a:latin typeface="微軟正黑體" panose="020B0604030504040204" pitchFamily="34" charset="-120"/>
              </a:rPr>
              <a:t>【</a:t>
            </a:r>
            <a:r>
              <a:rPr lang="zh-TW" altLang="en-US" b="1" dirty="0">
                <a:solidFill>
                  <a:schemeClr val="accent5">
                    <a:lumMod val="50000"/>
                  </a:schemeClr>
                </a:solidFill>
                <a:latin typeface="微軟正黑體" panose="020B0604030504040204" pitchFamily="34" charset="-120"/>
              </a:rPr>
              <a:t>附件十</a:t>
            </a:r>
            <a:r>
              <a:rPr lang="en-US" altLang="zh-TW" b="1" dirty="0">
                <a:solidFill>
                  <a:schemeClr val="tx2"/>
                </a:solidFill>
                <a:latin typeface="微軟正黑體" panose="020B0604030504040204" pitchFamily="34" charset="-120"/>
              </a:rPr>
              <a:t>】</a:t>
            </a:r>
          </a:p>
        </p:txBody>
      </p:sp>
    </p:spTree>
    <p:extLst>
      <p:ext uri="{BB962C8B-B14F-4D97-AF65-F5344CB8AC3E}">
        <p14:creationId xmlns:p14="http://schemas.microsoft.com/office/powerpoint/2010/main" val="336639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1197867" y="815008"/>
            <a:ext cx="10076797" cy="1205501"/>
          </a:xfrm>
          <a:custGeom>
            <a:avLst/>
            <a:gdLst>
              <a:gd name="connsiteX0" fmla="*/ 0 w 8317494"/>
              <a:gd name="connsiteY0" fmla="*/ 0 h 4608512"/>
              <a:gd name="connsiteX1" fmla="*/ 8317494 w 8317494"/>
              <a:gd name="connsiteY1" fmla="*/ 0 h 4608512"/>
              <a:gd name="connsiteX2" fmla="*/ 8317494 w 8317494"/>
              <a:gd name="connsiteY2" fmla="*/ 4608512 h 4608512"/>
              <a:gd name="connsiteX3" fmla="*/ 0 w 8317494"/>
              <a:gd name="connsiteY3" fmla="*/ 4608512 h 4608512"/>
              <a:gd name="connsiteX4" fmla="*/ 0 w 8317494"/>
              <a:gd name="connsiteY4" fmla="*/ 0 h 46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494" h="4608512">
                <a:moveTo>
                  <a:pt x="0" y="0"/>
                </a:moveTo>
                <a:lnTo>
                  <a:pt x="8317494" y="0"/>
                </a:lnTo>
                <a:lnTo>
                  <a:pt x="8317494" y="4608512"/>
                </a:lnTo>
                <a:lnTo>
                  <a:pt x="0" y="4608512"/>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spcBef>
                <a:spcPts val="600"/>
              </a:spcBef>
              <a:spcAft>
                <a:spcPts val="600"/>
              </a:spcAft>
              <a:buChar char="••"/>
            </a:pPr>
            <a:r>
              <a:rPr lang="zh-TW" altLang="en-US" sz="2800" b="1" dirty="0">
                <a:solidFill>
                  <a:srgbClr val="FF0000"/>
                </a:solidFill>
                <a:latin typeface="微軟正黑體" panose="020B0604030504040204" pitchFamily="34" charset="-120"/>
              </a:rPr>
              <a:t>學生應據實切結個人健康狀況並於下列時間線上填寫</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健康聲明切結書</a:t>
            </a:r>
            <a:r>
              <a:rPr lang="zh-TW" altLang="en-US" sz="2800" b="1" dirty="0">
                <a:solidFill>
                  <a:srgbClr val="FF0000"/>
                </a:solidFill>
                <a:latin typeface="微軟正黑體" panose="020B0604030504040204" pitchFamily="34" charset="-120"/>
              </a:rPr>
              <a:t> </a:t>
            </a:r>
            <a:r>
              <a:rPr lang="en-US" altLang="zh-TW" sz="2800" b="1" dirty="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簡章</a:t>
            </a:r>
            <a:r>
              <a:rPr lang="zh-TW" altLang="en-US" sz="2800" b="1" u="sng" dirty="0">
                <a:solidFill>
                  <a:srgbClr val="FF0000"/>
                </a:solidFill>
                <a:latin typeface="微軟正黑體" panose="020B0604030504040204" pitchFamily="34" charset="-120"/>
              </a:rPr>
              <a:t>附件十</a:t>
            </a:r>
            <a:r>
              <a:rPr lang="en-US" altLang="zh-TW" sz="2800" b="1" dirty="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 </a:t>
            </a:r>
            <a:endParaRPr lang="en-US" altLang="zh-TW" sz="2800" b="1" dirty="0">
              <a:solidFill>
                <a:srgbClr val="FF0000"/>
              </a:solidFill>
              <a:latin typeface="微軟正黑體" panose="020B0604030504040204" pitchFamily="34" charset="-120"/>
            </a:endParaRPr>
          </a:p>
          <a:p>
            <a:pPr marL="228600" lvl="1" indent="-228600" defTabSz="1066800">
              <a:spcBef>
                <a:spcPts val="600"/>
              </a:spcBef>
              <a:spcAft>
                <a:spcPts val="600"/>
              </a:spcAft>
              <a:buChar char="••"/>
            </a:pP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spcBef>
                <a:spcPts val="600"/>
              </a:spcBef>
              <a:spcAft>
                <a:spcPts val="600"/>
              </a:spcAft>
              <a:buChar char="••"/>
            </a:pP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3070076" y="-99392"/>
            <a:ext cx="6564613" cy="914400"/>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a:solidFill>
                  <a:srgbClr val="002060"/>
                </a:solidFill>
              </a:rPr>
              <a:t>防疫措施應繳交文件注意事項</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31</a:t>
            </a:fld>
            <a:endParaRPr lang="zh-TW" altLang="en-US" noProof="0" dirty="0"/>
          </a:p>
        </p:txBody>
      </p:sp>
      <p:graphicFrame>
        <p:nvGraphicFramePr>
          <p:cNvPr id="10" name="表格 9"/>
          <p:cNvGraphicFramePr>
            <a:graphicFrameLocks noGrp="1"/>
          </p:cNvGraphicFramePr>
          <p:nvPr>
            <p:extLst>
              <p:ext uri="{D42A27DB-BD31-4B8C-83A1-F6EECF244321}">
                <p14:modId xmlns:p14="http://schemas.microsoft.com/office/powerpoint/2010/main" val="2630704623"/>
              </p:ext>
            </p:extLst>
          </p:nvPr>
        </p:nvGraphicFramePr>
        <p:xfrm>
          <a:off x="1197868" y="2020509"/>
          <a:ext cx="10081120" cy="4380292"/>
        </p:xfrm>
        <a:graphic>
          <a:graphicData uri="http://schemas.openxmlformats.org/drawingml/2006/table">
            <a:tbl>
              <a:tblPr/>
              <a:tblGrid>
                <a:gridCol w="1728192">
                  <a:extLst>
                    <a:ext uri="{9D8B030D-6E8A-4147-A177-3AD203B41FA5}">
                      <a16:colId xmlns:a16="http://schemas.microsoft.com/office/drawing/2014/main" val="100552967"/>
                    </a:ext>
                  </a:extLst>
                </a:gridCol>
                <a:gridCol w="8352928">
                  <a:extLst>
                    <a:ext uri="{9D8B030D-6E8A-4147-A177-3AD203B41FA5}">
                      <a16:colId xmlns:a16="http://schemas.microsoft.com/office/drawing/2014/main" val="693144751"/>
                    </a:ext>
                  </a:extLst>
                </a:gridCol>
              </a:tblGrid>
              <a:tr h="645799">
                <a:tc>
                  <a:txBody>
                    <a:bodyPr/>
                    <a:lstStyle/>
                    <a:p>
                      <a:pPr algn="ctr" eaLnBrk="0">
                        <a:spcAft>
                          <a:spcPts val="0"/>
                        </a:spcAft>
                      </a:pPr>
                      <a:r>
                        <a:rPr lang="zh-TW" sz="2800" b="1" kern="100" dirty="0">
                          <a:effectLst/>
                          <a:latin typeface="+mj-ea"/>
                          <a:ea typeface="+mj-ea"/>
                          <a:cs typeface="Times New Roman" panose="02020603050405020304" pitchFamily="18" charset="0"/>
                        </a:rPr>
                        <a:t>階段</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3200" b="1" kern="100" dirty="0">
                          <a:effectLst/>
                          <a:latin typeface="+mj-ea"/>
                          <a:ea typeface="+mj-ea"/>
                          <a:cs typeface="Times New Roman" panose="02020603050405020304" pitchFamily="18" charset="0"/>
                        </a:rPr>
                        <a:t>本表繳交時間</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275217"/>
                  </a:ext>
                </a:extLst>
              </a:tr>
              <a:tr h="1568882">
                <a:tc>
                  <a:txBody>
                    <a:bodyPr/>
                    <a:lstStyle/>
                    <a:p>
                      <a:pPr algn="ctr">
                        <a:spcAft>
                          <a:spcPts val="0"/>
                        </a:spcAft>
                      </a:pPr>
                      <a:r>
                        <a:rPr lang="zh-TW" sz="2800" b="1" kern="100" dirty="0">
                          <a:effectLst/>
                          <a:latin typeface="+mj-ea"/>
                          <a:ea typeface="+mj-ea"/>
                          <a:cs typeface="Times New Roman" panose="02020603050405020304" pitchFamily="18" charset="0"/>
                        </a:rPr>
                        <a:t>初選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111</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年</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2</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月</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2</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5</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五</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)17:00</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至</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3</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月</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2</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三</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17:00</a:t>
                      </a: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止，</a:t>
                      </a:r>
                      <a:endPar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endParaRPr>
                    </a:p>
                    <a:p>
                      <a:pPr algn="ctr">
                        <a:spcAft>
                          <a:spcPts val="0"/>
                        </a:spcAft>
                      </a:pP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至桃園市資優鑑定報名系統</a:t>
                      </a:r>
                      <a:endPar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endParaRPr>
                    </a:p>
                    <a:p>
                      <a:pPr algn="ctr">
                        <a:spcAft>
                          <a:spcPts val="0"/>
                        </a:spcAft>
                      </a:pPr>
                      <a:r>
                        <a:rPr lang="en-US" altLang="zh-TW" sz="2800" b="1" kern="1200" dirty="0">
                          <a:solidFill>
                            <a:schemeClr val="tx1"/>
                          </a:solidFill>
                          <a:effectLst/>
                          <a:latin typeface="Microsoft JhengHei" pitchFamily="34" charset="-120"/>
                          <a:ea typeface="Microsoft JhengHei" pitchFamily="34" charset="-120"/>
                          <a:cs typeface="+mn-cs"/>
                        </a:rPr>
                        <a:t>(</a:t>
                      </a:r>
                      <a:r>
                        <a:rPr lang="en-US" altLang="zh-TW" sz="2800" b="1" u="sng" kern="1200" dirty="0">
                          <a:solidFill>
                            <a:schemeClr val="tx1"/>
                          </a:solidFill>
                          <a:effectLst/>
                          <a:latin typeface="Microsoft JhengHei" pitchFamily="34" charset="-120"/>
                          <a:ea typeface="Microsoft JhengHei" pitchFamily="34" charset="-120"/>
                          <a:cs typeface="+mn-cs"/>
                          <a:hlinkClick r:id="rId3"/>
                        </a:rPr>
                        <a:t>https://www.giftedness.tyc.edu.tw</a:t>
                      </a:r>
                      <a:r>
                        <a:rPr lang="en-US" altLang="zh-TW" sz="2800" b="1" u="sng" kern="1200" dirty="0">
                          <a:solidFill>
                            <a:schemeClr val="tx1"/>
                          </a:solidFill>
                          <a:effectLst/>
                          <a:latin typeface="Microsoft JhengHei" pitchFamily="34" charset="-120"/>
                          <a:ea typeface="Microsoft JhengHei" pitchFamily="34" charset="-120"/>
                          <a:cs typeface="+mn-cs"/>
                        </a:rPr>
                        <a:t>)</a:t>
                      </a:r>
                      <a:r>
                        <a:rPr lang="zh-TW" altLang="en-US" sz="2800" b="1" u="none" kern="1200" dirty="0">
                          <a:solidFill>
                            <a:schemeClr val="tx1"/>
                          </a:solidFill>
                          <a:effectLst/>
                          <a:latin typeface="Microsoft JhengHei" pitchFamily="34" charset="-120"/>
                          <a:ea typeface="Microsoft JhengHei" pitchFamily="34" charset="-120"/>
                          <a:cs typeface="+mn-cs"/>
                        </a:rPr>
                        <a:t>填寫</a:t>
                      </a:r>
                      <a:endParaRPr lang="zh-TW" sz="2800" b="1" u="none" kern="100" dirty="0">
                        <a:solidFill>
                          <a:schemeClr val="tx1"/>
                        </a:solidFill>
                        <a:effectLst/>
                        <a:latin typeface="Microsoft JhengHei" pitchFamily="34" charset="-120"/>
                        <a:ea typeface="Microsoft JhengHei" pitchFamily="34" charset="-120"/>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258174"/>
                  </a:ext>
                </a:extLst>
              </a:tr>
              <a:tr h="2165611">
                <a:tc>
                  <a:txBody>
                    <a:bodyPr/>
                    <a:lstStyle/>
                    <a:p>
                      <a:pPr algn="ctr">
                        <a:spcAft>
                          <a:spcPts val="0"/>
                        </a:spcAft>
                      </a:pPr>
                      <a:r>
                        <a:rPr lang="zh-TW" sz="2800" b="1" kern="100" dirty="0">
                          <a:effectLst/>
                          <a:latin typeface="+mj-ea"/>
                          <a:ea typeface="+mj-ea"/>
                          <a:cs typeface="Times New Roman" panose="02020603050405020304" pitchFamily="18" charset="0"/>
                        </a:rPr>
                        <a:t>複選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111</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年</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4</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月</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22</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日</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17:00 </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五</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至</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4</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月</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27</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三</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17</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00</a:t>
                      </a: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止，</a:t>
                      </a:r>
                      <a:endPar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至桃園市資優鑑定報名系統</a:t>
                      </a:r>
                      <a:endParaRPr lang="zh-TW"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en-US" altLang="zh-TW" sz="2800" b="1" kern="1200" dirty="0">
                          <a:solidFill>
                            <a:schemeClr val="tx1"/>
                          </a:solidFill>
                          <a:effectLst/>
                          <a:latin typeface="Microsoft JhengHei" pitchFamily="34" charset="-120"/>
                          <a:ea typeface="Microsoft JhengHei" pitchFamily="34" charset="-120"/>
                          <a:cs typeface="+mn-cs"/>
                        </a:rPr>
                        <a:t>(</a:t>
                      </a:r>
                      <a:r>
                        <a:rPr lang="en-US" altLang="zh-TW" sz="2800" b="1" kern="1200" dirty="0">
                          <a:solidFill>
                            <a:schemeClr val="tx1"/>
                          </a:solidFill>
                          <a:effectLst/>
                          <a:latin typeface="Microsoft JhengHei" pitchFamily="34" charset="-120"/>
                          <a:ea typeface="Microsoft JhengHei" pitchFamily="34" charset="-120"/>
                          <a:cs typeface="+mn-cs"/>
                          <a:hlinkClick r:id="rId4"/>
                        </a:rPr>
                        <a:t>https://www.giftedness.tyc.edu.tw</a:t>
                      </a:r>
                      <a:r>
                        <a:rPr lang="en-US" altLang="zh-TW" sz="2800" b="1" kern="1200" dirty="0">
                          <a:solidFill>
                            <a:schemeClr val="tx1"/>
                          </a:solidFill>
                          <a:effectLst/>
                          <a:latin typeface="Microsoft JhengHei" pitchFamily="34" charset="-120"/>
                          <a:ea typeface="Microsoft JhengHei" pitchFamily="34" charset="-120"/>
                          <a:cs typeface="+mn-cs"/>
                        </a:rPr>
                        <a:t>)</a:t>
                      </a:r>
                      <a:r>
                        <a:rPr lang="zh-TW" altLang="en-US" sz="2800" b="1" kern="1200" dirty="0">
                          <a:solidFill>
                            <a:schemeClr val="tx1"/>
                          </a:solidFill>
                          <a:effectLst/>
                          <a:latin typeface="Microsoft JhengHei" pitchFamily="34" charset="-120"/>
                          <a:ea typeface="Microsoft JhengHei" pitchFamily="34" charset="-120"/>
                          <a:cs typeface="+mn-cs"/>
                        </a:rPr>
                        <a:t>填寫</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59433"/>
                  </a:ext>
                </a:extLst>
              </a:tr>
            </a:tbl>
          </a:graphicData>
        </a:graphic>
      </p:graphicFrame>
    </p:spTree>
    <p:extLst>
      <p:ext uri="{BB962C8B-B14F-4D97-AF65-F5344CB8AC3E}">
        <p14:creationId xmlns:p14="http://schemas.microsoft.com/office/powerpoint/2010/main" val="2162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788" y="383416"/>
            <a:ext cx="4094795" cy="672496"/>
          </a:xfrm>
        </p:spPr>
        <p:txBody>
          <a:bodyPr>
            <a:normAutofit fontScale="90000"/>
          </a:bodyPr>
          <a:lstStyle/>
          <a:p>
            <a:r>
              <a:rPr lang="zh-TW" altLang="en-US" sz="4399" b="1" dirty="0">
                <a:solidFill>
                  <a:srgbClr val="FF0000"/>
                </a:solidFill>
              </a:rPr>
              <a:t>鑑定證</a:t>
            </a:r>
            <a:endParaRPr lang="zh-TW" altLang="en-US" b="1" dirty="0">
              <a:solidFill>
                <a:srgbClr val="7030A0"/>
              </a:solidFill>
            </a:endParaRPr>
          </a:p>
        </p:txBody>
      </p:sp>
      <p:sp>
        <p:nvSpPr>
          <p:cNvPr id="3" name="內容版面配置區 2"/>
          <p:cNvSpPr>
            <a:spLocks noGrp="1"/>
          </p:cNvSpPr>
          <p:nvPr>
            <p:ph idx="1"/>
          </p:nvPr>
        </p:nvSpPr>
        <p:spPr>
          <a:xfrm>
            <a:off x="337933" y="1055912"/>
            <a:ext cx="4952006" cy="3967320"/>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7030A0"/>
                </a:solidFill>
              </a:rPr>
              <a:t>期限內至報名系統</a:t>
            </a:r>
            <a:endParaRPr lang="en-US" altLang="zh-TW" sz="3199" b="1" dirty="0">
              <a:solidFill>
                <a:srgbClr val="7030A0"/>
              </a:solidFill>
            </a:endParaRPr>
          </a:p>
          <a:p>
            <a:pPr>
              <a:lnSpc>
                <a:spcPts val="3999"/>
              </a:lnSpc>
              <a:spcBef>
                <a:spcPts val="600"/>
              </a:spcBef>
              <a:buFont typeface="Wingdings" panose="05000000000000000000" pitchFamily="2" charset="2"/>
              <a:buChar char="l"/>
            </a:pPr>
            <a:r>
              <a:rPr lang="zh-TW" altLang="en-US" sz="3199" b="1" dirty="0">
                <a:solidFill>
                  <a:srgbClr val="7030A0"/>
                </a:solidFill>
              </a:rPr>
              <a:t>線上填寫健康聲明書切結書</a:t>
            </a:r>
            <a:r>
              <a:rPr lang="en-US" altLang="zh-TW" sz="3199" b="1" dirty="0">
                <a:solidFill>
                  <a:srgbClr val="7030A0"/>
                </a:solidFill>
              </a:rPr>
              <a:t>(</a:t>
            </a:r>
            <a:r>
              <a:rPr lang="zh-TW" altLang="en-US" sz="3199" b="1" dirty="0">
                <a:solidFill>
                  <a:srgbClr val="7030A0"/>
                </a:solidFill>
              </a:rPr>
              <a:t>如附件十</a:t>
            </a:r>
            <a:r>
              <a:rPr lang="en-US" altLang="zh-TW" sz="3199" b="1" dirty="0">
                <a:solidFill>
                  <a:srgbClr val="7030A0"/>
                </a:solidFill>
              </a:rPr>
              <a:t>)</a:t>
            </a:r>
          </a:p>
          <a:p>
            <a:pPr>
              <a:lnSpc>
                <a:spcPts val="3999"/>
              </a:lnSpc>
              <a:spcBef>
                <a:spcPts val="600"/>
              </a:spcBef>
              <a:buFont typeface="Wingdings" panose="05000000000000000000" pitchFamily="2" charset="2"/>
              <a:buChar char="l"/>
            </a:pPr>
            <a:r>
              <a:rPr lang="zh-TW" altLang="en-US" sz="3199" b="1" dirty="0">
                <a:solidFill>
                  <a:srgbClr val="7030A0"/>
                </a:solidFill>
              </a:rPr>
              <a:t>自行下載列印</a:t>
            </a:r>
            <a:endParaRPr lang="en-US" altLang="zh-TW" sz="2799" b="1" dirty="0">
              <a:solidFill>
                <a:srgbClr val="00B050"/>
              </a:solidFill>
            </a:endParaRPr>
          </a:p>
        </p:txBody>
      </p:sp>
      <p:sp>
        <p:nvSpPr>
          <p:cNvPr id="5" name="投影片編號版面配置區 4"/>
          <p:cNvSpPr>
            <a:spLocks noGrp="1"/>
          </p:cNvSpPr>
          <p:nvPr>
            <p:ph type="sldNum" sz="quarter" idx="12"/>
          </p:nvPr>
        </p:nvSpPr>
        <p:spPr/>
        <p:txBody>
          <a:bodyPr/>
          <a:lstStyle/>
          <a:p>
            <a:fld id="{DA60BA0E-20D0-4E7C-B286-26C960A6788F}" type="slidenum">
              <a:rPr lang="en-US" altLang="zh-TW" noProof="0" smtClean="0"/>
              <a:pPr/>
              <a:t>32</a:t>
            </a:fld>
            <a:endParaRPr lang="zh-TW" altLang="en-US" noProof="0" dirty="0"/>
          </a:p>
        </p:txBody>
      </p:sp>
      <p:cxnSp>
        <p:nvCxnSpPr>
          <p:cNvPr id="13" name="AutoShape 7"/>
          <p:cNvCxnSpPr>
            <a:cxnSpLocks noChangeShapeType="1"/>
          </p:cNvCxnSpPr>
          <p:nvPr/>
        </p:nvCxnSpPr>
        <p:spPr bwMode="auto">
          <a:xfrm>
            <a:off x="4438228" y="4147559"/>
            <a:ext cx="503869" cy="0"/>
          </a:xfrm>
          <a:prstGeom prst="straightConnector1">
            <a:avLst/>
          </a:prstGeom>
          <a:noFill/>
          <a:ln w="63500">
            <a:solidFill>
              <a:srgbClr val="0000FF"/>
            </a:solidFill>
            <a:round/>
            <a:headEnd/>
            <a:tailEnd type="triangle" w="med" len="med"/>
          </a:ln>
        </p:spPr>
      </p:cxnSp>
      <p:sp>
        <p:nvSpPr>
          <p:cNvPr id="15" name="圓角矩形 14"/>
          <p:cNvSpPr/>
          <p:nvPr/>
        </p:nvSpPr>
        <p:spPr bwMode="auto">
          <a:xfrm>
            <a:off x="477788" y="3484216"/>
            <a:ext cx="3924342" cy="2753088"/>
          </a:xfrm>
          <a:prstGeom prst="roundRect">
            <a:avLst/>
          </a:prstGeom>
          <a:solidFill>
            <a:schemeClr val="bg1"/>
          </a:solidFill>
          <a:ln w="38100" cap="flat" cmpd="sng" algn="ctr">
            <a:solidFill>
              <a:schemeClr val="bg2">
                <a:lumMod val="50000"/>
              </a:schemeClr>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457200" indent="-457200" defTabSz="914126" fontAlgn="base">
              <a:spcBef>
                <a:spcPct val="0"/>
              </a:spcBef>
              <a:spcAft>
                <a:spcPct val="0"/>
              </a:spcAft>
              <a:buFont typeface="Wingdings" panose="05000000000000000000" pitchFamily="2" charset="2"/>
              <a:buChar char="u"/>
            </a:pPr>
            <a:r>
              <a:rPr lang="zh-TW" altLang="en-US" sz="3200" b="1" dirty="0">
                <a:solidFill>
                  <a:srgbClr val="FF0000"/>
                </a:solidFill>
                <a:latin typeface="微軟正黑體" panose="020B0604030504040204" pitchFamily="34" charset="-120"/>
                <a:ea typeface="微軟正黑體" panose="020B0604030504040204" pitchFamily="34" charset="-120"/>
              </a:rPr>
              <a:t>鑑定證號碼、測驗地點系統自動帶入</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marL="457200" indent="-457200" defTabSz="914126" fontAlgn="base">
              <a:spcBef>
                <a:spcPct val="0"/>
              </a:spcBef>
              <a:spcAft>
                <a:spcPct val="0"/>
              </a:spcAft>
              <a:buFont typeface="Wingdings" panose="05000000000000000000" pitchFamily="2" charset="2"/>
              <a:buChar char="u"/>
            </a:pPr>
            <a:r>
              <a:rPr lang="zh-TW" altLang="en-US" sz="3200" b="1" dirty="0">
                <a:solidFill>
                  <a:srgbClr val="FF0000"/>
                </a:solidFill>
                <a:latin typeface="微軟正黑體" panose="020B0604030504040204" pitchFamily="34" charset="-120"/>
                <a:ea typeface="微軟正黑體" panose="020B0604030504040204" pitchFamily="34" charset="-120"/>
              </a:rPr>
              <a:t>請記得鑑定測驗地點、時間</a:t>
            </a:r>
          </a:p>
        </p:txBody>
      </p:sp>
      <p:pic>
        <p:nvPicPr>
          <p:cNvPr id="4" name="圖片 3"/>
          <p:cNvPicPr>
            <a:picLocks noChangeAspect="1"/>
          </p:cNvPicPr>
          <p:nvPr/>
        </p:nvPicPr>
        <p:blipFill>
          <a:blip r:embed="rId3"/>
          <a:stretch>
            <a:fillRect/>
          </a:stretch>
        </p:blipFill>
        <p:spPr>
          <a:xfrm>
            <a:off x="4978195" y="205355"/>
            <a:ext cx="6544277" cy="6391997"/>
          </a:xfrm>
          <a:prstGeom prst="rect">
            <a:avLst/>
          </a:prstGeom>
        </p:spPr>
      </p:pic>
    </p:spTree>
    <p:extLst>
      <p:ext uri="{BB962C8B-B14F-4D97-AF65-F5344CB8AC3E}">
        <p14:creationId xmlns:p14="http://schemas.microsoft.com/office/powerpoint/2010/main" val="4941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9956" y="2276872"/>
            <a:ext cx="7008574" cy="1930400"/>
          </a:xfrm>
        </p:spPr>
        <p:txBody>
          <a:bodyPr>
            <a:noAutofit/>
          </a:bodyPr>
          <a:lstStyle/>
          <a:p>
            <a:pPr algn="ct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鑑定測驗</a:t>
            </a:r>
            <a:br>
              <a:rPr lang="en-US" altLang="zh-TW"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br>
            <a:r>
              <a:rPr lang="zh-TW" altLang="en-US" sz="9600" b="1" dirty="0">
                <a:ln w="13462">
                  <a:solidFill>
                    <a:schemeClr val="bg1"/>
                  </a:solidFill>
                  <a:prstDash val="solid"/>
                </a:ln>
                <a:solidFill>
                  <a:srgbClr val="FFC000"/>
                </a:solidFill>
                <a:effectLst>
                  <a:outerShdw dist="38100" dir="2700000" algn="bl" rotWithShape="0">
                    <a:schemeClr val="accent5"/>
                  </a:outerShdw>
                </a:effectLst>
                <a:latin typeface="Arial"/>
                <a:ea typeface="+mj-ea"/>
              </a:rPr>
              <a:t>注意事項</a:t>
            </a:r>
            <a:endParaRPr lang="zh-TW" altLang="en-US" sz="9600" b="1" dirty="0">
              <a:ln w="13462">
                <a:solidFill>
                  <a:schemeClr val="bg1"/>
                </a:solidFill>
                <a:prstDash val="solid"/>
              </a:ln>
              <a:solidFill>
                <a:srgbClr val="FFC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01849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8028" y="404587"/>
            <a:ext cx="7137343" cy="924520"/>
          </a:xfrm>
        </p:spPr>
        <p:txBody>
          <a:bodyPr rtlCol="0">
            <a:noAutofit/>
          </a:bodyPr>
          <a:lstStyle/>
          <a:p>
            <a:pPr rtl="0"/>
            <a:r>
              <a:rPr lang="zh-TW" altLang="en-US" sz="4000" b="1" dirty="0">
                <a:solidFill>
                  <a:srgbClr val="FF0000"/>
                </a:solidFill>
                <a:latin typeface="Salesforce Sans"/>
                <a:sym typeface="Salesforce Sans"/>
              </a:rPr>
              <a:t>數理</a:t>
            </a:r>
            <a:r>
              <a:rPr lang="zh-TW" altLang="en-US" sz="4000" b="1" dirty="0">
                <a:latin typeface="Salesforce Sans"/>
                <a:sym typeface="Salesforce Sans"/>
              </a:rPr>
              <a:t>資優鑑定測驗時間、地點</a:t>
            </a:r>
          </a:p>
        </p:txBody>
      </p:sp>
      <p:graphicFrame>
        <p:nvGraphicFramePr>
          <p:cNvPr id="7" name="表格 6"/>
          <p:cNvGraphicFramePr>
            <a:graphicFrameLocks noGrp="1"/>
          </p:cNvGraphicFramePr>
          <p:nvPr>
            <p:extLst>
              <p:ext uri="{D42A27DB-BD31-4B8C-83A1-F6EECF244321}">
                <p14:modId xmlns:p14="http://schemas.microsoft.com/office/powerpoint/2010/main" val="195545241"/>
              </p:ext>
            </p:extLst>
          </p:nvPr>
        </p:nvGraphicFramePr>
        <p:xfrm>
          <a:off x="909836" y="1412776"/>
          <a:ext cx="9937105" cy="5049480"/>
        </p:xfrm>
        <a:graphic>
          <a:graphicData uri="http://schemas.openxmlformats.org/drawingml/2006/table">
            <a:tbl>
              <a:tblPr firstRow="1" firstCol="1" bandRow="1">
                <a:tableStyleId>{22838BEF-8BB2-4498-84A7-C5851F593DF1}</a:tableStyleId>
              </a:tblPr>
              <a:tblGrid>
                <a:gridCol w="1511887">
                  <a:extLst>
                    <a:ext uri="{9D8B030D-6E8A-4147-A177-3AD203B41FA5}">
                      <a16:colId xmlns:a16="http://schemas.microsoft.com/office/drawing/2014/main" val="3196166690"/>
                    </a:ext>
                  </a:extLst>
                </a:gridCol>
                <a:gridCol w="2075131">
                  <a:extLst>
                    <a:ext uri="{9D8B030D-6E8A-4147-A177-3AD203B41FA5}">
                      <a16:colId xmlns:a16="http://schemas.microsoft.com/office/drawing/2014/main" val="974808213"/>
                    </a:ext>
                  </a:extLst>
                </a:gridCol>
                <a:gridCol w="2075131">
                  <a:extLst>
                    <a:ext uri="{9D8B030D-6E8A-4147-A177-3AD203B41FA5}">
                      <a16:colId xmlns:a16="http://schemas.microsoft.com/office/drawing/2014/main" val="167163837"/>
                    </a:ext>
                  </a:extLst>
                </a:gridCol>
                <a:gridCol w="2137478">
                  <a:extLst>
                    <a:ext uri="{9D8B030D-6E8A-4147-A177-3AD203B41FA5}">
                      <a16:colId xmlns:a16="http://schemas.microsoft.com/office/drawing/2014/main" val="2136166781"/>
                    </a:ext>
                  </a:extLst>
                </a:gridCol>
                <a:gridCol w="2137478">
                  <a:extLst>
                    <a:ext uri="{9D8B030D-6E8A-4147-A177-3AD203B41FA5}">
                      <a16:colId xmlns:a16="http://schemas.microsoft.com/office/drawing/2014/main" val="656051953"/>
                    </a:ext>
                  </a:extLst>
                </a:gridCol>
              </a:tblGrid>
              <a:tr h="455424">
                <a:tc>
                  <a:txBody>
                    <a:bodyPr/>
                    <a:lstStyle/>
                    <a:p>
                      <a:pPr algn="ctr">
                        <a:spcAft>
                          <a:spcPts val="0"/>
                        </a:spcAft>
                      </a:pPr>
                      <a:r>
                        <a:rPr lang="zh-TW" sz="1500" kern="100" dirty="0">
                          <a:solidFill>
                            <a:srgbClr val="FF0000"/>
                          </a:solidFill>
                          <a:effectLst/>
                          <a:latin typeface="微軟正黑體" panose="020B0604030504040204" pitchFamily="34" charset="-120"/>
                          <a:ea typeface="微軟正黑體" panose="020B0604030504040204" pitchFamily="34" charset="-120"/>
                        </a:rPr>
                        <a:t>鑑定</a:t>
                      </a:r>
                      <a:r>
                        <a:rPr lang="zh-TW" altLang="en-US" sz="1500" kern="100" dirty="0">
                          <a:solidFill>
                            <a:srgbClr val="FF0000"/>
                          </a:solidFill>
                          <a:effectLst/>
                          <a:latin typeface="微軟正黑體" panose="020B0604030504040204" pitchFamily="34" charset="-120"/>
                          <a:ea typeface="微軟正黑體" panose="020B0604030504040204" pitchFamily="34" charset="-120"/>
                        </a:rPr>
                        <a:t>證</a:t>
                      </a:r>
                      <a:r>
                        <a:rPr lang="zh-TW" altLang="en-US" sz="1500" kern="100" dirty="0">
                          <a:effectLst/>
                          <a:latin typeface="微軟正黑體" panose="020B0604030504040204" pitchFamily="34" charset="-120"/>
                          <a:ea typeface="微軟正黑體" panose="020B0604030504040204" pitchFamily="34" charset="-120"/>
                        </a:rPr>
                        <a:t>下載</a:t>
                      </a:r>
                      <a:endParaRPr lang="en-US" altLang="zh-TW" sz="1500"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500" kern="100" dirty="0">
                          <a:effectLst/>
                          <a:latin typeface="微軟正黑體" panose="020B0604030504040204" pitchFamily="34" charset="-120"/>
                          <a:ea typeface="微軟正黑體" panose="020B0604030504040204" pitchFamily="34" charset="-120"/>
                        </a:rPr>
                        <a:t>(</a:t>
                      </a:r>
                      <a:r>
                        <a:rPr lang="zh-TW" altLang="en-US" sz="1500" kern="100" dirty="0">
                          <a:effectLst/>
                          <a:latin typeface="微軟正黑體" panose="020B0604030504040204" pitchFamily="34" charset="-120"/>
                          <a:ea typeface="微軟正黑體" panose="020B0604030504040204" pitchFamily="34" charset="-120"/>
                        </a:rPr>
                        <a:t>含鑑定試場</a:t>
                      </a:r>
                      <a:r>
                        <a:rPr lang="en-US" altLang="zh-TW" sz="1500" kern="100" dirty="0">
                          <a:effectLst/>
                          <a:latin typeface="微軟正黑體" panose="020B0604030504040204" pitchFamily="34" charset="-120"/>
                          <a:ea typeface="微軟正黑體" panose="020B0604030504040204" pitchFamily="34" charset="-120"/>
                        </a:rPr>
                        <a:t>)</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zh-TW" altLang="en-US" sz="1800" kern="100" dirty="0">
                          <a:effectLst/>
                          <a:latin typeface="+mn-ea"/>
                          <a:ea typeface="+mn-ea"/>
                        </a:rPr>
                        <a:t>初選</a:t>
                      </a:r>
                      <a:r>
                        <a:rPr lang="en-US" altLang="zh-TW" sz="1800" kern="100" dirty="0">
                          <a:effectLst/>
                          <a:latin typeface="+mn-ea"/>
                          <a:ea typeface="+mn-ea"/>
                        </a:rPr>
                        <a:t>-111</a:t>
                      </a:r>
                      <a:r>
                        <a:rPr lang="zh-TW" sz="1800" kern="100" dirty="0">
                          <a:effectLst/>
                          <a:latin typeface="+mn-ea"/>
                          <a:ea typeface="+mn-ea"/>
                        </a:rPr>
                        <a:t>年</a:t>
                      </a:r>
                      <a:r>
                        <a:rPr lang="en-US" altLang="zh-TW" sz="1800" kern="100" dirty="0">
                          <a:effectLst/>
                          <a:latin typeface="+mn-ea"/>
                          <a:ea typeface="+mn-ea"/>
                        </a:rPr>
                        <a:t>2</a:t>
                      </a:r>
                      <a:r>
                        <a:rPr lang="zh-TW" sz="1800" kern="100" dirty="0">
                          <a:effectLst/>
                          <a:latin typeface="+mn-ea"/>
                          <a:ea typeface="+mn-ea"/>
                        </a:rPr>
                        <a:t>月</a:t>
                      </a:r>
                      <a:r>
                        <a:rPr lang="en-US" altLang="zh-TW" sz="1800" kern="100" dirty="0">
                          <a:effectLst/>
                          <a:latin typeface="+mn-ea"/>
                          <a:ea typeface="+mn-ea"/>
                        </a:rPr>
                        <a:t>25</a:t>
                      </a:r>
                      <a:r>
                        <a:rPr lang="zh-TW" sz="1800" kern="100" dirty="0">
                          <a:effectLst/>
                          <a:latin typeface="+mn-ea"/>
                          <a:ea typeface="+mn-ea"/>
                        </a:rPr>
                        <a:t>日</a:t>
                      </a:r>
                      <a:r>
                        <a:rPr lang="en-US" sz="1800" kern="100" dirty="0">
                          <a:effectLst/>
                          <a:latin typeface="+mn-ea"/>
                          <a:ea typeface="+mn-ea"/>
                        </a:rPr>
                        <a:t>(</a:t>
                      </a:r>
                      <a:r>
                        <a:rPr lang="zh-TW" sz="1800" kern="100" dirty="0">
                          <a:effectLst/>
                          <a:latin typeface="+mn-ea"/>
                          <a:ea typeface="+mn-ea"/>
                        </a:rPr>
                        <a:t>五</a:t>
                      </a:r>
                      <a:r>
                        <a:rPr lang="en-US" sz="1800" kern="100" dirty="0">
                          <a:effectLst/>
                          <a:latin typeface="+mn-ea"/>
                          <a:ea typeface="+mn-ea"/>
                        </a:rPr>
                        <a:t>)</a:t>
                      </a:r>
                      <a:r>
                        <a:rPr lang="zh-TW" altLang="en-US" sz="1800" kern="100" dirty="0">
                          <a:effectLst/>
                          <a:latin typeface="+mn-ea"/>
                          <a:ea typeface="+mn-ea"/>
                        </a:rPr>
                        <a:t>；複選</a:t>
                      </a:r>
                      <a:r>
                        <a:rPr lang="en-US" altLang="zh-TW" sz="1800" kern="100" dirty="0">
                          <a:effectLst/>
                          <a:latin typeface="+mn-ea"/>
                          <a:ea typeface="+mn-ea"/>
                        </a:rPr>
                        <a:t>-111</a:t>
                      </a:r>
                      <a:r>
                        <a:rPr lang="zh-TW" altLang="zh-TW" sz="1800" kern="100" dirty="0">
                          <a:effectLst/>
                          <a:latin typeface="+mn-ea"/>
                          <a:ea typeface="+mn-ea"/>
                        </a:rPr>
                        <a:t>年</a:t>
                      </a:r>
                      <a:r>
                        <a:rPr lang="en-US" altLang="zh-TW" sz="1800" kern="100" dirty="0">
                          <a:effectLst/>
                          <a:latin typeface="+mn-ea"/>
                          <a:ea typeface="+mn-ea"/>
                        </a:rPr>
                        <a:t>4</a:t>
                      </a:r>
                      <a:r>
                        <a:rPr lang="zh-TW" altLang="zh-TW" sz="1800" kern="100" dirty="0">
                          <a:effectLst/>
                          <a:latin typeface="+mn-ea"/>
                          <a:ea typeface="+mn-ea"/>
                        </a:rPr>
                        <a:t>月</a:t>
                      </a:r>
                      <a:r>
                        <a:rPr lang="en-US" altLang="zh-TW" sz="1800" kern="100" dirty="0">
                          <a:effectLst/>
                          <a:latin typeface="+mn-ea"/>
                          <a:ea typeface="+mn-ea"/>
                        </a:rPr>
                        <a:t>22</a:t>
                      </a:r>
                      <a:r>
                        <a:rPr lang="zh-TW" altLang="zh-TW" sz="1800" kern="100" dirty="0">
                          <a:effectLst/>
                          <a:latin typeface="+mn-ea"/>
                          <a:ea typeface="+mn-ea"/>
                        </a:rPr>
                        <a:t>日</a:t>
                      </a:r>
                      <a:r>
                        <a:rPr lang="en-US" altLang="zh-TW" sz="1800" kern="100" dirty="0">
                          <a:effectLst/>
                          <a:latin typeface="+mn-ea"/>
                          <a:ea typeface="+mn-ea"/>
                        </a:rPr>
                        <a:t>(</a:t>
                      </a:r>
                      <a:r>
                        <a:rPr lang="zh-TW" altLang="zh-TW" sz="1800" kern="100" dirty="0">
                          <a:effectLst/>
                          <a:latin typeface="+mn-ea"/>
                          <a:ea typeface="+mn-ea"/>
                        </a:rPr>
                        <a:t>五</a:t>
                      </a:r>
                      <a:r>
                        <a:rPr lang="en-US" altLang="zh-TW" sz="1800" kern="100" dirty="0">
                          <a:effectLst/>
                          <a:latin typeface="+mn-ea"/>
                          <a:ea typeface="+mn-ea"/>
                        </a:rPr>
                        <a:t>)17</a:t>
                      </a:r>
                      <a:r>
                        <a:rPr lang="zh-TW" sz="1800" kern="100" dirty="0">
                          <a:effectLst/>
                          <a:latin typeface="+mn-ea"/>
                          <a:ea typeface="+mn-ea"/>
                        </a:rPr>
                        <a:t>：</a:t>
                      </a:r>
                      <a:r>
                        <a:rPr lang="en-US" altLang="zh-TW" sz="1800" kern="100" dirty="0">
                          <a:effectLst/>
                          <a:latin typeface="+mn-ea"/>
                          <a:ea typeface="+mn-ea"/>
                        </a:rPr>
                        <a:t>00</a:t>
                      </a:r>
                      <a:r>
                        <a:rPr lang="zh-TW" altLang="zh-TW" sz="1800" kern="100" dirty="0">
                          <a:effectLst/>
                          <a:latin typeface="+mn-ea"/>
                          <a:ea typeface="+mn-ea"/>
                        </a:rPr>
                        <a:t>公告</a:t>
                      </a:r>
                      <a:endParaRPr lang="zh-TW" sz="1800" kern="100" dirty="0">
                        <a:solidFill>
                          <a:schemeClr val="tx2"/>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4289798"/>
                  </a:ext>
                </a:extLst>
              </a:tr>
              <a:tr h="455424">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207864908"/>
                  </a:ext>
                </a:extLst>
              </a:tr>
              <a:tr h="85260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大園區</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龜山區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p>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八德區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非桃園市區域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龍潭區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楊梅區</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新屋區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大溪區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24890512"/>
                  </a:ext>
                </a:extLst>
              </a:tr>
              <a:tr h="655028">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11</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5</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 </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8</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20</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35740245"/>
                  </a:ext>
                </a:extLst>
              </a:tr>
              <a:tr h="624626">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複選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11</a:t>
                      </a:r>
                      <a:r>
                        <a:rPr lang="zh-TW" sz="2400" b="1" kern="100" dirty="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4</a:t>
                      </a:r>
                      <a:r>
                        <a:rPr lang="zh-TW" sz="2400" b="1" kern="100" dirty="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30</a:t>
                      </a:r>
                      <a:r>
                        <a:rPr lang="zh-TW" sz="2400" b="1" kern="100" dirty="0">
                          <a:solidFill>
                            <a:srgbClr val="FF0000"/>
                          </a:solidFill>
                          <a:effectLst/>
                          <a:latin typeface="微軟正黑體" panose="020B0604030504040204" pitchFamily="34" charset="-120"/>
                          <a:ea typeface="微軟正黑體" panose="020B0604030504040204" pitchFamily="34" charset="-120"/>
                        </a:rPr>
                        <a:t>日</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六</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 </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8</a:t>
                      </a:r>
                      <a:r>
                        <a:rPr lang="zh-TW" sz="2400" b="1" kern="100" dirty="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sz="2400" b="1" kern="100" dirty="0">
                          <a:solidFill>
                            <a:srgbClr val="FF0000"/>
                          </a:solidFill>
                          <a:effectLst/>
                          <a:latin typeface="微軟正黑體" panose="020B0604030504040204" pitchFamily="34" charset="-120"/>
                          <a:ea typeface="微軟正黑體" panose="020B0604030504040204" pitchFamily="34" charset="-120"/>
                        </a:rPr>
                        <a:t>0</a:t>
                      </a:r>
                      <a:r>
                        <a:rPr 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6931665"/>
                  </a:ext>
                </a:extLst>
              </a:tr>
              <a:tr h="1098167">
                <a:tc>
                  <a:txBody>
                    <a:bodyPr/>
                    <a:lstStyle/>
                    <a:p>
                      <a:pPr algn="ctr">
                        <a:spcAft>
                          <a:spcPts val="0"/>
                        </a:spcAft>
                      </a:pPr>
                      <a:r>
                        <a:rPr lang="zh-TW" altLang="en-US" sz="1800" kern="100" dirty="0">
                          <a:effectLst/>
                          <a:latin typeface="微軟正黑體" panose="020B0604030504040204" pitchFamily="34" charset="-120"/>
                          <a:ea typeface="微軟正黑體" panose="020B0604030504040204" pitchFamily="34" charset="-120"/>
                        </a:rPr>
                        <a:t>數理</a:t>
                      </a:r>
                      <a:r>
                        <a:rPr lang="zh-TW" sz="1800" kern="100" dirty="0">
                          <a:effectLst/>
                          <a:latin typeface="微軟正黑體" panose="020B0604030504040204" pitchFamily="34" charset="-120"/>
                          <a:ea typeface="微軟正黑體" panose="020B0604030504040204" pitchFamily="34" charset="-120"/>
                        </a:rPr>
                        <a:t>資優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初選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光明</a:t>
                      </a:r>
                      <a:r>
                        <a:rPr lang="zh-TW" sz="2100" b="1" i="0" kern="100" dirty="0">
                          <a:solidFill>
                            <a:srgbClr val="002060"/>
                          </a:solidFill>
                          <a:effectLst/>
                          <a:latin typeface="微軟正黑體" panose="020B0604030504040204" pitchFamily="34" charset="-120"/>
                          <a:ea typeface="微軟正黑體" panose="020B0604030504040204" pitchFamily="34" charset="-120"/>
                          <a:cs typeface="+mn-cs"/>
                        </a:rPr>
                        <a:t>國中</a:t>
                      </a: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或</a:t>
                      </a:r>
                      <a:endParaRPr lang="en-US" alt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福豐國中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複選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光明國中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mn-ea"/>
                          <a:cs typeface="+mn-cs"/>
                        </a:rPr>
                        <a:t>初選</a:t>
                      </a:r>
                      <a:endParaRPr lang="en-US" alt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楊梅</a:t>
                      </a: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國中</a:t>
                      </a: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或</a:t>
                      </a:r>
                      <a:endParaRPr lang="en-US" alt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石門國中</a:t>
                      </a: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algn="ctr" defTabSz="914400" rtl="0" eaLnBrk="1" latinLnBrk="0" hangingPunct="1">
                        <a:spcAft>
                          <a:spcPts val="0"/>
                        </a:spcAft>
                      </a:pPr>
                      <a:r>
                        <a:rPr lang="zh-TW" altLang="en-US" sz="2100" b="1" kern="100" dirty="0">
                          <a:solidFill>
                            <a:srgbClr val="FF0000"/>
                          </a:solidFill>
                          <a:effectLst/>
                          <a:latin typeface="微軟正黑體" panose="020B0604030504040204" pitchFamily="34" charset="-120"/>
                          <a:ea typeface="+mn-ea"/>
                          <a:cs typeface="+mn-cs"/>
                        </a:rPr>
                        <a:t>複選</a:t>
                      </a:r>
                      <a:endParaRPr lang="en-US" altLang="zh-TW" sz="2100" b="1" kern="100" dirty="0">
                        <a:solidFill>
                          <a:srgbClr val="FF0000"/>
                        </a:solidFill>
                        <a:effectLst/>
                        <a:latin typeface="微軟正黑體" panose="020B0604030504040204" pitchFamily="34" charset="-120"/>
                        <a:ea typeface="+mn-ea"/>
                        <a:cs typeface="+mn-cs"/>
                      </a:endParaRPr>
                    </a:p>
                    <a:p>
                      <a:pPr marL="0" algn="ctr" defTabSz="914400" rtl="0" eaLnBrk="1" latinLnBrk="0" hangingPunct="1">
                        <a:spcAft>
                          <a:spcPts val="0"/>
                        </a:spcAft>
                      </a:pP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石門國中</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9929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spcAft>
                          <a:spcPts val="0"/>
                        </a:spcAft>
                      </a:pPr>
                      <a:r>
                        <a:rPr lang="zh-TW" altLang="en-US" sz="1800" b="1" kern="100" dirty="0">
                          <a:effectLst/>
                          <a:latin typeface="+mj-ea"/>
                          <a:ea typeface="+mj-ea"/>
                        </a:rPr>
                        <a:t>數學科、自然科</a:t>
                      </a:r>
                      <a:r>
                        <a:rPr lang="zh-TW" sz="1800" b="1" kern="100" dirty="0">
                          <a:solidFill>
                            <a:srgbClr val="002060"/>
                          </a:solidFill>
                          <a:effectLst/>
                          <a:latin typeface="+mj-ea"/>
                          <a:ea typeface="+mj-ea"/>
                          <a:cs typeface="+mn-cs"/>
                        </a:rPr>
                        <a:t>性向</a:t>
                      </a:r>
                      <a:r>
                        <a:rPr lang="zh-TW" sz="1800" b="1" kern="100" dirty="0">
                          <a:effectLst/>
                          <a:latin typeface="+mj-ea"/>
                          <a:ea typeface="+mj-ea"/>
                        </a:rPr>
                        <a:t>測驗</a:t>
                      </a:r>
                      <a:r>
                        <a:rPr lang="zh-TW" altLang="en-US" sz="1800" b="1" kern="100" dirty="0">
                          <a:solidFill>
                            <a:srgbClr val="FF0000"/>
                          </a:solidFill>
                          <a:effectLst/>
                          <a:latin typeface="+mj-ea"/>
                          <a:ea typeface="+mj-ea"/>
                        </a:rPr>
                        <a:t>（初選）</a:t>
                      </a:r>
                      <a:r>
                        <a:rPr lang="zh-TW" altLang="en-US" sz="1800" b="1" kern="100" dirty="0">
                          <a:effectLst/>
                          <a:latin typeface="+mj-ea"/>
                          <a:ea typeface="+mj-ea"/>
                        </a:rPr>
                        <a:t>；數學</a:t>
                      </a:r>
                      <a:r>
                        <a:rPr lang="zh-TW" altLang="en-US" sz="1800" b="1" kern="100" dirty="0">
                          <a:solidFill>
                            <a:srgbClr val="002060"/>
                          </a:solidFill>
                          <a:effectLst/>
                          <a:latin typeface="+mj-ea"/>
                          <a:ea typeface="+mn-ea"/>
                          <a:cs typeface="+mn-cs"/>
                        </a:rPr>
                        <a:t>實作</a:t>
                      </a:r>
                      <a:r>
                        <a:rPr lang="zh-TW" altLang="en-US" sz="1800" b="1" kern="100" dirty="0">
                          <a:solidFill>
                            <a:schemeClr val="dk1"/>
                          </a:solidFill>
                          <a:effectLst/>
                          <a:latin typeface="+mj-ea"/>
                          <a:ea typeface="+mn-ea"/>
                          <a:cs typeface="+mn-cs"/>
                        </a:rPr>
                        <a:t>評量 </a:t>
                      </a:r>
                      <a:r>
                        <a:rPr lang="zh-TW" altLang="en-US" sz="1800" b="1" kern="100" dirty="0">
                          <a:effectLst/>
                          <a:latin typeface="+mj-ea"/>
                          <a:ea typeface="+mj-ea"/>
                        </a:rPr>
                        <a:t>、自然科學</a:t>
                      </a:r>
                      <a:r>
                        <a:rPr lang="zh-TW" altLang="en-US" sz="1800" b="1" kern="100" dirty="0">
                          <a:solidFill>
                            <a:srgbClr val="002060"/>
                          </a:solidFill>
                          <a:effectLst/>
                          <a:latin typeface="+mj-ea"/>
                          <a:ea typeface="+mj-ea"/>
                          <a:cs typeface="+mn-cs"/>
                        </a:rPr>
                        <a:t>實作</a:t>
                      </a:r>
                      <a:r>
                        <a:rPr lang="zh-TW" altLang="en-US" sz="1800" b="1" kern="100" dirty="0">
                          <a:effectLst/>
                          <a:latin typeface="+mj-ea"/>
                          <a:ea typeface="+mj-ea"/>
                        </a:rPr>
                        <a:t>評量 </a:t>
                      </a:r>
                      <a:r>
                        <a:rPr lang="zh-TW" altLang="en-US" sz="1800" b="1" kern="100" dirty="0">
                          <a:solidFill>
                            <a:srgbClr val="FF0000"/>
                          </a:solidFill>
                          <a:effectLst/>
                          <a:latin typeface="+mj-ea"/>
                          <a:ea typeface="+mj-ea"/>
                        </a:rPr>
                        <a:t>（複選）</a:t>
                      </a:r>
                      <a:endParaRPr lang="zh-TW" sz="1800" b="1" kern="100" dirty="0">
                        <a:solidFill>
                          <a:srgbClr val="FF0000"/>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931090" y="1397223"/>
            <a:ext cx="9937105" cy="498849"/>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931091" y="1899988"/>
            <a:ext cx="9937105" cy="2525486"/>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6598468" y="4441027"/>
            <a:ext cx="4248473" cy="1087866"/>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34</a:t>
            </a:fld>
            <a:endParaRPr lang="zh-TW" altLang="en-US" noProof="0" dirty="0"/>
          </a:p>
        </p:txBody>
      </p:sp>
    </p:spTree>
    <p:extLst>
      <p:ext uri="{BB962C8B-B14F-4D97-AF65-F5344CB8AC3E}">
        <p14:creationId xmlns:p14="http://schemas.microsoft.com/office/powerpoint/2010/main" val="29899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2044" y="260648"/>
            <a:ext cx="6705295" cy="924520"/>
          </a:xfrm>
        </p:spPr>
        <p:txBody>
          <a:bodyPr rtlCol="0">
            <a:normAutofit fontScale="90000"/>
          </a:bodyPr>
          <a:lstStyle/>
          <a:p>
            <a:pPr rtl="0"/>
            <a:r>
              <a:rPr lang="zh-TW" altLang="en-US" sz="3600" b="1" dirty="0">
                <a:solidFill>
                  <a:srgbClr val="FF0000"/>
                </a:solidFill>
                <a:latin typeface="Salesforce Sans"/>
                <a:sym typeface="Salesforce Sans"/>
              </a:rPr>
              <a:t>自然科學</a:t>
            </a:r>
            <a:r>
              <a:rPr lang="zh-TW" altLang="en-US" sz="3600" b="1" dirty="0">
                <a:latin typeface="Salesforce Sans"/>
                <a:sym typeface="Salesforce Sans"/>
              </a:rPr>
              <a:t>資優鑑定測驗時間、地點</a:t>
            </a:r>
          </a:p>
        </p:txBody>
      </p:sp>
      <p:graphicFrame>
        <p:nvGraphicFramePr>
          <p:cNvPr id="7" name="表格 6"/>
          <p:cNvGraphicFramePr>
            <a:graphicFrameLocks noGrp="1"/>
          </p:cNvGraphicFramePr>
          <p:nvPr>
            <p:extLst>
              <p:ext uri="{D42A27DB-BD31-4B8C-83A1-F6EECF244321}">
                <p14:modId xmlns:p14="http://schemas.microsoft.com/office/powerpoint/2010/main" val="1541138711"/>
              </p:ext>
            </p:extLst>
          </p:nvPr>
        </p:nvGraphicFramePr>
        <p:xfrm>
          <a:off x="884956" y="1397223"/>
          <a:ext cx="9937105" cy="5049480"/>
        </p:xfrm>
        <a:graphic>
          <a:graphicData uri="http://schemas.openxmlformats.org/drawingml/2006/table">
            <a:tbl>
              <a:tblPr firstRow="1" firstCol="1" bandRow="1">
                <a:tableStyleId>{22838BEF-8BB2-4498-84A7-C5851F593DF1}</a:tableStyleId>
              </a:tblPr>
              <a:tblGrid>
                <a:gridCol w="1511887">
                  <a:extLst>
                    <a:ext uri="{9D8B030D-6E8A-4147-A177-3AD203B41FA5}">
                      <a16:colId xmlns:a16="http://schemas.microsoft.com/office/drawing/2014/main" val="3196166690"/>
                    </a:ext>
                  </a:extLst>
                </a:gridCol>
                <a:gridCol w="4150262">
                  <a:extLst>
                    <a:ext uri="{9D8B030D-6E8A-4147-A177-3AD203B41FA5}">
                      <a16:colId xmlns:a16="http://schemas.microsoft.com/office/drawing/2014/main" val="974808213"/>
                    </a:ext>
                  </a:extLst>
                </a:gridCol>
                <a:gridCol w="4274956">
                  <a:extLst>
                    <a:ext uri="{9D8B030D-6E8A-4147-A177-3AD203B41FA5}">
                      <a16:colId xmlns:a16="http://schemas.microsoft.com/office/drawing/2014/main" val="2136166781"/>
                    </a:ext>
                  </a:extLst>
                </a:gridCol>
              </a:tblGrid>
              <a:tr h="455424">
                <a:tc>
                  <a:txBody>
                    <a:bodyPr/>
                    <a:lstStyle/>
                    <a:p>
                      <a:pPr algn="ctr">
                        <a:spcAft>
                          <a:spcPts val="0"/>
                        </a:spcAft>
                      </a:pPr>
                      <a:r>
                        <a:rPr lang="zh-TW" sz="1500" kern="100" dirty="0">
                          <a:solidFill>
                            <a:srgbClr val="FF0000"/>
                          </a:solidFill>
                          <a:effectLst/>
                          <a:latin typeface="微軟正黑體" panose="020B0604030504040204" pitchFamily="34" charset="-120"/>
                          <a:ea typeface="微軟正黑體" panose="020B0604030504040204" pitchFamily="34" charset="-120"/>
                        </a:rPr>
                        <a:t>鑑定</a:t>
                      </a:r>
                      <a:r>
                        <a:rPr lang="zh-TW" altLang="en-US" sz="1500" kern="100" dirty="0">
                          <a:solidFill>
                            <a:srgbClr val="FF0000"/>
                          </a:solidFill>
                          <a:effectLst/>
                          <a:latin typeface="微軟正黑體" panose="020B0604030504040204" pitchFamily="34" charset="-120"/>
                          <a:ea typeface="微軟正黑體" panose="020B0604030504040204" pitchFamily="34" charset="-120"/>
                        </a:rPr>
                        <a:t>證</a:t>
                      </a:r>
                      <a:r>
                        <a:rPr lang="zh-TW" altLang="en-US" sz="1500" kern="100" dirty="0">
                          <a:effectLst/>
                          <a:latin typeface="微軟正黑體" panose="020B0604030504040204" pitchFamily="34" charset="-120"/>
                          <a:ea typeface="微軟正黑體" panose="020B0604030504040204" pitchFamily="34" charset="-120"/>
                        </a:rPr>
                        <a:t>下載</a:t>
                      </a:r>
                      <a:endParaRPr lang="en-US" altLang="zh-TW" sz="1500"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500" kern="100" dirty="0">
                          <a:effectLst/>
                          <a:latin typeface="微軟正黑體" panose="020B0604030504040204" pitchFamily="34" charset="-120"/>
                          <a:ea typeface="微軟正黑體" panose="020B0604030504040204" pitchFamily="34" charset="-120"/>
                        </a:rPr>
                        <a:t>(</a:t>
                      </a:r>
                      <a:r>
                        <a:rPr lang="zh-TW" altLang="en-US" sz="1500" kern="100" dirty="0">
                          <a:effectLst/>
                          <a:latin typeface="微軟正黑體" panose="020B0604030504040204" pitchFamily="34" charset="-120"/>
                          <a:ea typeface="微軟正黑體" panose="020B0604030504040204" pitchFamily="34" charset="-120"/>
                        </a:rPr>
                        <a:t>含鑑定試場</a:t>
                      </a:r>
                      <a:r>
                        <a:rPr lang="en-US" altLang="zh-TW" sz="1500" kern="100" dirty="0">
                          <a:effectLst/>
                          <a:latin typeface="微軟正黑體" panose="020B0604030504040204" pitchFamily="34" charset="-120"/>
                          <a:ea typeface="微軟正黑體" panose="020B0604030504040204" pitchFamily="34" charset="-120"/>
                        </a:rPr>
                        <a:t>)</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altLang="en-US" sz="1800" kern="100" dirty="0">
                          <a:effectLst/>
                          <a:latin typeface="+mn-ea"/>
                          <a:ea typeface="+mn-ea"/>
                        </a:rPr>
                        <a:t>初選</a:t>
                      </a:r>
                      <a:r>
                        <a:rPr lang="en-US" altLang="zh-TW" sz="1800" kern="100" dirty="0">
                          <a:effectLst/>
                          <a:latin typeface="+mn-ea"/>
                          <a:ea typeface="+mn-ea"/>
                        </a:rPr>
                        <a:t>-111</a:t>
                      </a:r>
                      <a:r>
                        <a:rPr lang="zh-TW" sz="1800" kern="100" dirty="0">
                          <a:effectLst/>
                          <a:latin typeface="+mn-ea"/>
                          <a:ea typeface="+mn-ea"/>
                        </a:rPr>
                        <a:t>年</a:t>
                      </a:r>
                      <a:r>
                        <a:rPr lang="en-US" altLang="zh-TW" sz="1800" kern="100" dirty="0">
                          <a:effectLst/>
                          <a:latin typeface="+mn-ea"/>
                          <a:ea typeface="+mn-ea"/>
                        </a:rPr>
                        <a:t>2</a:t>
                      </a:r>
                      <a:r>
                        <a:rPr lang="zh-TW" sz="1800" kern="100" dirty="0">
                          <a:effectLst/>
                          <a:latin typeface="+mn-ea"/>
                          <a:ea typeface="+mn-ea"/>
                        </a:rPr>
                        <a:t>月</a:t>
                      </a:r>
                      <a:r>
                        <a:rPr lang="en-US" altLang="zh-TW" sz="1800" kern="100" dirty="0">
                          <a:effectLst/>
                          <a:latin typeface="+mn-ea"/>
                          <a:ea typeface="+mn-ea"/>
                        </a:rPr>
                        <a:t>25</a:t>
                      </a:r>
                      <a:r>
                        <a:rPr lang="zh-TW" sz="1800" kern="100" dirty="0">
                          <a:effectLst/>
                          <a:latin typeface="+mn-ea"/>
                          <a:ea typeface="+mn-ea"/>
                        </a:rPr>
                        <a:t>日</a:t>
                      </a:r>
                      <a:r>
                        <a:rPr lang="en-US" sz="1800" kern="100" dirty="0">
                          <a:effectLst/>
                          <a:latin typeface="+mn-ea"/>
                          <a:ea typeface="+mn-ea"/>
                        </a:rPr>
                        <a:t>(</a:t>
                      </a:r>
                      <a:r>
                        <a:rPr lang="zh-TW" sz="1800" kern="100" dirty="0">
                          <a:effectLst/>
                          <a:latin typeface="+mn-ea"/>
                          <a:ea typeface="+mn-ea"/>
                        </a:rPr>
                        <a:t>五</a:t>
                      </a:r>
                      <a:r>
                        <a:rPr lang="en-US" sz="1800" kern="100" dirty="0">
                          <a:effectLst/>
                          <a:latin typeface="+mn-ea"/>
                          <a:ea typeface="+mn-ea"/>
                        </a:rPr>
                        <a:t>)</a:t>
                      </a:r>
                      <a:r>
                        <a:rPr lang="zh-TW" altLang="en-US" sz="1800" kern="100" dirty="0">
                          <a:effectLst/>
                          <a:latin typeface="+mn-ea"/>
                          <a:ea typeface="+mn-ea"/>
                        </a:rPr>
                        <a:t>；複選</a:t>
                      </a:r>
                      <a:r>
                        <a:rPr lang="en-US" altLang="zh-TW" sz="1800" kern="100" dirty="0">
                          <a:effectLst/>
                          <a:latin typeface="+mn-ea"/>
                          <a:ea typeface="+mn-ea"/>
                        </a:rPr>
                        <a:t>-111</a:t>
                      </a:r>
                      <a:r>
                        <a:rPr lang="zh-TW" altLang="zh-TW" sz="1800" kern="100" dirty="0">
                          <a:effectLst/>
                          <a:latin typeface="+mn-ea"/>
                          <a:ea typeface="+mn-ea"/>
                        </a:rPr>
                        <a:t>年</a:t>
                      </a:r>
                      <a:r>
                        <a:rPr lang="en-US" altLang="zh-TW" sz="1800" kern="100" dirty="0">
                          <a:effectLst/>
                          <a:latin typeface="+mn-ea"/>
                          <a:ea typeface="+mn-ea"/>
                        </a:rPr>
                        <a:t>4</a:t>
                      </a:r>
                      <a:r>
                        <a:rPr lang="zh-TW" altLang="zh-TW" sz="1800" kern="100" dirty="0">
                          <a:effectLst/>
                          <a:latin typeface="+mn-ea"/>
                          <a:ea typeface="+mn-ea"/>
                        </a:rPr>
                        <a:t>月</a:t>
                      </a:r>
                      <a:r>
                        <a:rPr lang="en-US" altLang="zh-TW" sz="1800" kern="100" dirty="0">
                          <a:effectLst/>
                          <a:latin typeface="+mn-ea"/>
                          <a:ea typeface="+mn-ea"/>
                        </a:rPr>
                        <a:t>22</a:t>
                      </a:r>
                      <a:r>
                        <a:rPr lang="zh-TW" altLang="zh-TW" sz="1800" kern="100" dirty="0">
                          <a:effectLst/>
                          <a:latin typeface="+mn-ea"/>
                          <a:ea typeface="+mn-ea"/>
                        </a:rPr>
                        <a:t>日</a:t>
                      </a:r>
                      <a:r>
                        <a:rPr lang="en-US" altLang="zh-TW" sz="1800" kern="100" dirty="0">
                          <a:effectLst/>
                          <a:latin typeface="+mn-ea"/>
                          <a:ea typeface="+mn-ea"/>
                        </a:rPr>
                        <a:t>(</a:t>
                      </a:r>
                      <a:r>
                        <a:rPr lang="zh-TW" altLang="zh-TW" sz="1800" kern="100" dirty="0">
                          <a:effectLst/>
                          <a:latin typeface="+mn-ea"/>
                          <a:ea typeface="+mn-ea"/>
                        </a:rPr>
                        <a:t>五</a:t>
                      </a:r>
                      <a:r>
                        <a:rPr lang="en-US" altLang="zh-TW" sz="1800" kern="100" dirty="0">
                          <a:effectLst/>
                          <a:latin typeface="+mn-ea"/>
                          <a:ea typeface="+mn-ea"/>
                        </a:rPr>
                        <a:t>)17</a:t>
                      </a:r>
                      <a:r>
                        <a:rPr lang="zh-TW" sz="1800" kern="100" dirty="0">
                          <a:effectLst/>
                          <a:latin typeface="+mn-ea"/>
                          <a:ea typeface="+mn-ea"/>
                        </a:rPr>
                        <a:t>：</a:t>
                      </a:r>
                      <a:r>
                        <a:rPr lang="en-US" altLang="zh-TW" sz="1800" kern="100" dirty="0">
                          <a:effectLst/>
                          <a:latin typeface="+mn-ea"/>
                          <a:ea typeface="+mn-ea"/>
                        </a:rPr>
                        <a:t>00</a:t>
                      </a:r>
                      <a:r>
                        <a:rPr lang="zh-TW" altLang="zh-TW" sz="1800" kern="100" dirty="0">
                          <a:effectLst/>
                          <a:latin typeface="+mn-ea"/>
                          <a:ea typeface="+mn-ea"/>
                        </a:rPr>
                        <a:t>公告</a:t>
                      </a:r>
                      <a:endParaRPr lang="zh-TW" sz="1800" kern="100" dirty="0">
                        <a:solidFill>
                          <a:schemeClr val="tx2"/>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2904289798"/>
                  </a:ext>
                </a:extLst>
              </a:tr>
              <a:tr h="455424">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207864908"/>
                  </a:ext>
                </a:extLst>
              </a:tr>
              <a:tr h="85260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大園區</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龜山區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p>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八德區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非桃園市區域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龍潭區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楊梅區</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新屋區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大溪區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124890512"/>
                  </a:ext>
                </a:extLst>
              </a:tr>
              <a:tr h="655028">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11</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5</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 </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8</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20</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3035740245"/>
                  </a:ext>
                </a:extLst>
              </a:tr>
              <a:tr h="624626">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複選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11</a:t>
                      </a:r>
                      <a:r>
                        <a:rPr lang="zh-TW" sz="2400" b="1" kern="100" dirty="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4</a:t>
                      </a:r>
                      <a:r>
                        <a:rPr lang="zh-TW" sz="2400" b="1" kern="100" dirty="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30</a:t>
                      </a:r>
                      <a:r>
                        <a:rPr lang="zh-TW" sz="2400" b="1" kern="100" dirty="0">
                          <a:solidFill>
                            <a:srgbClr val="FF0000"/>
                          </a:solidFill>
                          <a:effectLst/>
                          <a:latin typeface="微軟正黑體" panose="020B0604030504040204" pitchFamily="34" charset="-120"/>
                          <a:ea typeface="微軟正黑體" panose="020B0604030504040204" pitchFamily="34" charset="-120"/>
                        </a:rPr>
                        <a:t>日</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六</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 </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8</a:t>
                      </a:r>
                      <a:r>
                        <a:rPr lang="zh-TW" sz="2400" b="1" kern="100" dirty="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sz="2400" b="1" kern="100" dirty="0">
                          <a:solidFill>
                            <a:srgbClr val="FF0000"/>
                          </a:solidFill>
                          <a:effectLst/>
                          <a:latin typeface="微軟正黑體" panose="020B0604030504040204" pitchFamily="34" charset="-120"/>
                          <a:ea typeface="微軟正黑體" panose="020B0604030504040204" pitchFamily="34" charset="-120"/>
                        </a:rPr>
                        <a:t>0</a:t>
                      </a:r>
                      <a:r>
                        <a:rPr 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366931665"/>
                  </a:ext>
                </a:extLst>
              </a:tr>
              <a:tr h="1098167">
                <a:tc>
                  <a:txBody>
                    <a:bodyPr/>
                    <a:lstStyle/>
                    <a:p>
                      <a:pPr algn="ctr">
                        <a:spcAft>
                          <a:spcPts val="0"/>
                        </a:spcAft>
                      </a:pPr>
                      <a:r>
                        <a:rPr lang="zh-TW" altLang="en-US" sz="1800" kern="100" dirty="0">
                          <a:effectLst/>
                          <a:latin typeface="微軟正黑體" panose="020B0604030504040204" pitchFamily="34" charset="-120"/>
                          <a:ea typeface="微軟正黑體" panose="020B0604030504040204" pitchFamily="34" charset="-120"/>
                        </a:rPr>
                        <a:t>自然</a:t>
                      </a:r>
                      <a:r>
                        <a:rPr lang="zh-TW" sz="1800" kern="100" dirty="0">
                          <a:effectLst/>
                          <a:latin typeface="微軟正黑體" panose="020B0604030504040204" pitchFamily="34" charset="-120"/>
                          <a:ea typeface="微軟正黑體" panose="020B0604030504040204" pitchFamily="34" charset="-120"/>
                        </a:rPr>
                        <a:t>資優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初選</a:t>
                      </a:r>
                      <a:r>
                        <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光明</a:t>
                      </a:r>
                      <a:r>
                        <a:rPr lang="zh-TW" sz="2100" b="1" i="0" kern="100" dirty="0">
                          <a:solidFill>
                            <a:srgbClr val="002060"/>
                          </a:solidFill>
                          <a:effectLst/>
                          <a:latin typeface="微軟正黑體" panose="020B0604030504040204" pitchFamily="34" charset="-120"/>
                          <a:ea typeface="微軟正黑體" panose="020B0604030504040204" pitchFamily="34" charset="-120"/>
                          <a:cs typeface="+mn-cs"/>
                        </a:rPr>
                        <a:t>國中</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複選</a:t>
                      </a:r>
                      <a:r>
                        <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光明國中</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9929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spcAft>
                          <a:spcPts val="0"/>
                        </a:spcAft>
                      </a:pPr>
                      <a:r>
                        <a:rPr lang="zh-TW" altLang="en-US" sz="1800" b="1" kern="100" dirty="0">
                          <a:effectLst/>
                          <a:latin typeface="+mj-ea"/>
                          <a:ea typeface="+mj-ea"/>
                        </a:rPr>
                        <a:t>自然科</a:t>
                      </a:r>
                      <a:r>
                        <a:rPr lang="zh-TW" sz="1800" b="1" kern="100" dirty="0">
                          <a:solidFill>
                            <a:srgbClr val="002060"/>
                          </a:solidFill>
                          <a:effectLst/>
                          <a:latin typeface="+mj-ea"/>
                          <a:ea typeface="+mj-ea"/>
                          <a:cs typeface="+mn-cs"/>
                        </a:rPr>
                        <a:t>性向</a:t>
                      </a:r>
                      <a:r>
                        <a:rPr lang="zh-TW" sz="1800" b="1" kern="100" dirty="0">
                          <a:effectLst/>
                          <a:latin typeface="+mj-ea"/>
                          <a:ea typeface="+mj-ea"/>
                        </a:rPr>
                        <a:t>測驗</a:t>
                      </a:r>
                      <a:r>
                        <a:rPr lang="zh-TW" altLang="en-US" sz="1800" b="1" kern="100" dirty="0">
                          <a:solidFill>
                            <a:srgbClr val="FF0000"/>
                          </a:solidFill>
                          <a:effectLst/>
                          <a:latin typeface="+mj-ea"/>
                          <a:ea typeface="+mj-ea"/>
                        </a:rPr>
                        <a:t>（初選）</a:t>
                      </a:r>
                      <a:r>
                        <a:rPr lang="zh-TW" altLang="en-US" sz="1800" b="1" kern="100" dirty="0">
                          <a:effectLst/>
                          <a:latin typeface="+mj-ea"/>
                          <a:ea typeface="+mj-ea"/>
                        </a:rPr>
                        <a:t>；自然科學</a:t>
                      </a:r>
                      <a:r>
                        <a:rPr lang="zh-TW" altLang="en-US" sz="1800" b="1" kern="100" dirty="0">
                          <a:solidFill>
                            <a:srgbClr val="002060"/>
                          </a:solidFill>
                          <a:effectLst/>
                          <a:latin typeface="+mj-ea"/>
                          <a:ea typeface="+mj-ea"/>
                          <a:cs typeface="+mn-cs"/>
                        </a:rPr>
                        <a:t>實作</a:t>
                      </a:r>
                      <a:r>
                        <a:rPr lang="zh-TW" altLang="en-US" sz="1800" b="1" kern="100" dirty="0">
                          <a:effectLst/>
                          <a:latin typeface="+mj-ea"/>
                          <a:ea typeface="+mj-ea"/>
                        </a:rPr>
                        <a:t>評量 </a:t>
                      </a:r>
                      <a:r>
                        <a:rPr lang="zh-TW" altLang="en-US" sz="1800" b="1" kern="100" dirty="0">
                          <a:solidFill>
                            <a:srgbClr val="FF0000"/>
                          </a:solidFill>
                          <a:effectLst/>
                          <a:latin typeface="+mj-ea"/>
                          <a:ea typeface="+mj-ea"/>
                        </a:rPr>
                        <a:t>（複選）</a:t>
                      </a:r>
                      <a:endParaRPr lang="zh-TW" sz="1800" b="1" kern="100" dirty="0">
                        <a:solidFill>
                          <a:srgbClr val="FF0000"/>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889521" y="1397223"/>
            <a:ext cx="9937104" cy="498849"/>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889045" y="1911626"/>
            <a:ext cx="9937105" cy="2525486"/>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866361" y="4470484"/>
            <a:ext cx="9937105" cy="1015858"/>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35</a:t>
            </a:fld>
            <a:endParaRPr lang="zh-TW" altLang="en-US" noProof="0" dirty="0"/>
          </a:p>
        </p:txBody>
      </p:sp>
    </p:spTree>
    <p:extLst>
      <p:ext uri="{BB962C8B-B14F-4D97-AF65-F5344CB8AC3E}">
        <p14:creationId xmlns:p14="http://schemas.microsoft.com/office/powerpoint/2010/main" val="338126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2044" y="260648"/>
            <a:ext cx="6705295" cy="924520"/>
          </a:xfrm>
        </p:spPr>
        <p:txBody>
          <a:bodyPr rtlCol="0">
            <a:normAutofit/>
          </a:bodyPr>
          <a:lstStyle/>
          <a:p>
            <a:pPr rtl="0"/>
            <a:r>
              <a:rPr lang="zh-TW" altLang="en-US" sz="3600" b="1" dirty="0">
                <a:solidFill>
                  <a:srgbClr val="FF0000"/>
                </a:solidFill>
                <a:latin typeface="Salesforce Sans"/>
                <a:sym typeface="Salesforce Sans"/>
              </a:rPr>
              <a:t>英語</a:t>
            </a:r>
            <a:r>
              <a:rPr lang="zh-TW" altLang="en-US" sz="3600" b="1" dirty="0">
                <a:latin typeface="Salesforce Sans"/>
                <a:sym typeface="Salesforce Sans"/>
              </a:rPr>
              <a:t>資優鑑定測驗時間、地點</a:t>
            </a:r>
          </a:p>
        </p:txBody>
      </p:sp>
      <p:graphicFrame>
        <p:nvGraphicFramePr>
          <p:cNvPr id="7" name="表格 6"/>
          <p:cNvGraphicFramePr>
            <a:graphicFrameLocks noGrp="1"/>
          </p:cNvGraphicFramePr>
          <p:nvPr>
            <p:extLst>
              <p:ext uri="{D42A27DB-BD31-4B8C-83A1-F6EECF244321}">
                <p14:modId xmlns:p14="http://schemas.microsoft.com/office/powerpoint/2010/main" val="3192598011"/>
              </p:ext>
            </p:extLst>
          </p:nvPr>
        </p:nvGraphicFramePr>
        <p:xfrm>
          <a:off x="909836" y="1412776"/>
          <a:ext cx="9937105" cy="5049480"/>
        </p:xfrm>
        <a:graphic>
          <a:graphicData uri="http://schemas.openxmlformats.org/drawingml/2006/table">
            <a:tbl>
              <a:tblPr firstRow="1" firstCol="1" bandRow="1">
                <a:tableStyleId>{22838BEF-8BB2-4498-84A7-C5851F593DF1}</a:tableStyleId>
              </a:tblPr>
              <a:tblGrid>
                <a:gridCol w="1511887">
                  <a:extLst>
                    <a:ext uri="{9D8B030D-6E8A-4147-A177-3AD203B41FA5}">
                      <a16:colId xmlns:a16="http://schemas.microsoft.com/office/drawing/2014/main" val="3196166690"/>
                    </a:ext>
                  </a:extLst>
                </a:gridCol>
                <a:gridCol w="2075131">
                  <a:extLst>
                    <a:ext uri="{9D8B030D-6E8A-4147-A177-3AD203B41FA5}">
                      <a16:colId xmlns:a16="http://schemas.microsoft.com/office/drawing/2014/main" val="974808213"/>
                    </a:ext>
                  </a:extLst>
                </a:gridCol>
                <a:gridCol w="2075131">
                  <a:extLst>
                    <a:ext uri="{9D8B030D-6E8A-4147-A177-3AD203B41FA5}">
                      <a16:colId xmlns:a16="http://schemas.microsoft.com/office/drawing/2014/main" val="167163837"/>
                    </a:ext>
                  </a:extLst>
                </a:gridCol>
                <a:gridCol w="2137478">
                  <a:extLst>
                    <a:ext uri="{9D8B030D-6E8A-4147-A177-3AD203B41FA5}">
                      <a16:colId xmlns:a16="http://schemas.microsoft.com/office/drawing/2014/main" val="2136166781"/>
                    </a:ext>
                  </a:extLst>
                </a:gridCol>
                <a:gridCol w="2137478">
                  <a:extLst>
                    <a:ext uri="{9D8B030D-6E8A-4147-A177-3AD203B41FA5}">
                      <a16:colId xmlns:a16="http://schemas.microsoft.com/office/drawing/2014/main" val="656051953"/>
                    </a:ext>
                  </a:extLst>
                </a:gridCol>
              </a:tblGrid>
              <a:tr h="455424">
                <a:tc>
                  <a:txBody>
                    <a:bodyPr/>
                    <a:lstStyle/>
                    <a:p>
                      <a:pPr algn="ctr">
                        <a:spcAft>
                          <a:spcPts val="0"/>
                        </a:spcAft>
                      </a:pPr>
                      <a:r>
                        <a:rPr lang="zh-TW" sz="1500" kern="100" dirty="0">
                          <a:solidFill>
                            <a:srgbClr val="FF0000"/>
                          </a:solidFill>
                          <a:effectLst/>
                          <a:latin typeface="微軟正黑體" panose="020B0604030504040204" pitchFamily="34" charset="-120"/>
                          <a:ea typeface="微軟正黑體" panose="020B0604030504040204" pitchFamily="34" charset="-120"/>
                        </a:rPr>
                        <a:t>鑑定</a:t>
                      </a:r>
                      <a:r>
                        <a:rPr lang="zh-TW" altLang="en-US" sz="1500" kern="100" dirty="0">
                          <a:solidFill>
                            <a:srgbClr val="FF0000"/>
                          </a:solidFill>
                          <a:effectLst/>
                          <a:latin typeface="微軟正黑體" panose="020B0604030504040204" pitchFamily="34" charset="-120"/>
                          <a:ea typeface="微軟正黑體" panose="020B0604030504040204" pitchFamily="34" charset="-120"/>
                        </a:rPr>
                        <a:t>證</a:t>
                      </a:r>
                      <a:r>
                        <a:rPr lang="zh-TW" altLang="en-US" sz="1500" kern="100" dirty="0">
                          <a:effectLst/>
                          <a:latin typeface="微軟正黑體" panose="020B0604030504040204" pitchFamily="34" charset="-120"/>
                          <a:ea typeface="微軟正黑體" panose="020B0604030504040204" pitchFamily="34" charset="-120"/>
                        </a:rPr>
                        <a:t>下載</a:t>
                      </a:r>
                      <a:endParaRPr lang="en-US" altLang="zh-TW" sz="1500"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500" kern="100" dirty="0">
                          <a:effectLst/>
                          <a:latin typeface="微軟正黑體" panose="020B0604030504040204" pitchFamily="34" charset="-120"/>
                          <a:ea typeface="微軟正黑體" panose="020B0604030504040204" pitchFamily="34" charset="-120"/>
                        </a:rPr>
                        <a:t>(</a:t>
                      </a:r>
                      <a:r>
                        <a:rPr lang="zh-TW" altLang="en-US" sz="1500" kern="100" dirty="0">
                          <a:effectLst/>
                          <a:latin typeface="微軟正黑體" panose="020B0604030504040204" pitchFamily="34" charset="-120"/>
                          <a:ea typeface="微軟正黑體" panose="020B0604030504040204" pitchFamily="34" charset="-120"/>
                        </a:rPr>
                        <a:t>含鑑定試場</a:t>
                      </a:r>
                      <a:r>
                        <a:rPr lang="en-US" altLang="zh-TW" sz="1500" kern="100" dirty="0">
                          <a:effectLst/>
                          <a:latin typeface="微軟正黑體" panose="020B0604030504040204" pitchFamily="34" charset="-120"/>
                          <a:ea typeface="微軟正黑體" panose="020B0604030504040204" pitchFamily="34" charset="-120"/>
                        </a:rPr>
                        <a:t>)</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zh-TW" altLang="en-US" sz="1800" kern="100" dirty="0">
                          <a:effectLst/>
                          <a:latin typeface="+mn-ea"/>
                          <a:ea typeface="+mn-ea"/>
                        </a:rPr>
                        <a:t>初選</a:t>
                      </a:r>
                      <a:r>
                        <a:rPr lang="en-US" altLang="zh-TW" sz="1800" kern="100" dirty="0">
                          <a:effectLst/>
                          <a:latin typeface="+mn-ea"/>
                          <a:ea typeface="+mn-ea"/>
                        </a:rPr>
                        <a:t>-111</a:t>
                      </a:r>
                      <a:r>
                        <a:rPr lang="zh-TW" sz="1800" kern="100" dirty="0">
                          <a:effectLst/>
                          <a:latin typeface="+mn-ea"/>
                          <a:ea typeface="+mn-ea"/>
                        </a:rPr>
                        <a:t>年</a:t>
                      </a:r>
                      <a:r>
                        <a:rPr lang="en-US" altLang="zh-TW" sz="1800" kern="100" dirty="0">
                          <a:effectLst/>
                          <a:latin typeface="+mn-ea"/>
                          <a:ea typeface="+mn-ea"/>
                        </a:rPr>
                        <a:t>2</a:t>
                      </a:r>
                      <a:r>
                        <a:rPr lang="zh-TW" sz="1800" kern="100" dirty="0">
                          <a:effectLst/>
                          <a:latin typeface="+mn-ea"/>
                          <a:ea typeface="+mn-ea"/>
                        </a:rPr>
                        <a:t>月</a:t>
                      </a:r>
                      <a:r>
                        <a:rPr lang="en-US" altLang="zh-TW" sz="1800" kern="100" dirty="0">
                          <a:effectLst/>
                          <a:latin typeface="+mn-ea"/>
                          <a:ea typeface="+mn-ea"/>
                        </a:rPr>
                        <a:t>25</a:t>
                      </a:r>
                      <a:r>
                        <a:rPr lang="zh-TW" sz="1800" kern="100" dirty="0">
                          <a:effectLst/>
                          <a:latin typeface="+mn-ea"/>
                          <a:ea typeface="+mn-ea"/>
                        </a:rPr>
                        <a:t>日</a:t>
                      </a:r>
                      <a:r>
                        <a:rPr lang="en-US" sz="1800" kern="100" dirty="0">
                          <a:effectLst/>
                          <a:latin typeface="+mn-ea"/>
                          <a:ea typeface="+mn-ea"/>
                        </a:rPr>
                        <a:t>(</a:t>
                      </a:r>
                      <a:r>
                        <a:rPr lang="zh-TW" sz="1800" kern="100" dirty="0">
                          <a:effectLst/>
                          <a:latin typeface="+mn-ea"/>
                          <a:ea typeface="+mn-ea"/>
                        </a:rPr>
                        <a:t>五</a:t>
                      </a:r>
                      <a:r>
                        <a:rPr lang="en-US" sz="1800" kern="100" dirty="0">
                          <a:effectLst/>
                          <a:latin typeface="+mn-ea"/>
                          <a:ea typeface="+mn-ea"/>
                        </a:rPr>
                        <a:t>)</a:t>
                      </a:r>
                      <a:r>
                        <a:rPr lang="zh-TW" altLang="en-US" sz="1800" kern="100" dirty="0">
                          <a:effectLst/>
                          <a:latin typeface="+mn-ea"/>
                          <a:ea typeface="+mn-ea"/>
                        </a:rPr>
                        <a:t>；複選</a:t>
                      </a:r>
                      <a:r>
                        <a:rPr lang="en-US" altLang="zh-TW" sz="1800" kern="100" dirty="0">
                          <a:effectLst/>
                          <a:latin typeface="+mn-ea"/>
                          <a:ea typeface="+mn-ea"/>
                        </a:rPr>
                        <a:t>-111</a:t>
                      </a:r>
                      <a:r>
                        <a:rPr lang="zh-TW" altLang="zh-TW" sz="1800" kern="100" dirty="0">
                          <a:effectLst/>
                          <a:latin typeface="+mn-ea"/>
                          <a:ea typeface="+mn-ea"/>
                        </a:rPr>
                        <a:t>年</a:t>
                      </a:r>
                      <a:r>
                        <a:rPr lang="en-US" altLang="zh-TW" sz="1800" kern="100" dirty="0">
                          <a:effectLst/>
                          <a:latin typeface="+mn-ea"/>
                          <a:ea typeface="+mn-ea"/>
                        </a:rPr>
                        <a:t>4</a:t>
                      </a:r>
                      <a:r>
                        <a:rPr lang="zh-TW" altLang="zh-TW" sz="1800" kern="100" dirty="0">
                          <a:effectLst/>
                          <a:latin typeface="+mn-ea"/>
                          <a:ea typeface="+mn-ea"/>
                        </a:rPr>
                        <a:t>月</a:t>
                      </a:r>
                      <a:r>
                        <a:rPr lang="en-US" altLang="zh-TW" sz="1800" kern="100" dirty="0">
                          <a:effectLst/>
                          <a:latin typeface="+mn-ea"/>
                          <a:ea typeface="+mn-ea"/>
                        </a:rPr>
                        <a:t>22</a:t>
                      </a:r>
                      <a:r>
                        <a:rPr lang="zh-TW" altLang="zh-TW" sz="1800" kern="100" dirty="0">
                          <a:effectLst/>
                          <a:latin typeface="+mn-ea"/>
                          <a:ea typeface="+mn-ea"/>
                        </a:rPr>
                        <a:t>日</a:t>
                      </a:r>
                      <a:r>
                        <a:rPr lang="en-US" altLang="zh-TW" sz="1800" kern="100" dirty="0">
                          <a:effectLst/>
                          <a:latin typeface="+mn-ea"/>
                          <a:ea typeface="+mn-ea"/>
                        </a:rPr>
                        <a:t>(</a:t>
                      </a:r>
                      <a:r>
                        <a:rPr lang="zh-TW" altLang="zh-TW" sz="1800" kern="100" dirty="0">
                          <a:effectLst/>
                          <a:latin typeface="+mn-ea"/>
                          <a:ea typeface="+mn-ea"/>
                        </a:rPr>
                        <a:t>五</a:t>
                      </a:r>
                      <a:r>
                        <a:rPr lang="en-US" altLang="zh-TW" sz="1800" kern="100" dirty="0">
                          <a:effectLst/>
                          <a:latin typeface="+mn-ea"/>
                          <a:ea typeface="+mn-ea"/>
                        </a:rPr>
                        <a:t>)17</a:t>
                      </a:r>
                      <a:r>
                        <a:rPr lang="zh-TW" sz="1800" kern="100" dirty="0">
                          <a:effectLst/>
                          <a:latin typeface="+mn-ea"/>
                          <a:ea typeface="+mn-ea"/>
                        </a:rPr>
                        <a:t>：</a:t>
                      </a:r>
                      <a:r>
                        <a:rPr lang="en-US" altLang="zh-TW" sz="1800" kern="100" dirty="0">
                          <a:effectLst/>
                          <a:latin typeface="+mn-ea"/>
                          <a:ea typeface="+mn-ea"/>
                        </a:rPr>
                        <a:t>00</a:t>
                      </a:r>
                      <a:r>
                        <a:rPr lang="zh-TW" altLang="zh-TW" sz="1800" kern="100" dirty="0">
                          <a:effectLst/>
                          <a:latin typeface="+mn-ea"/>
                          <a:ea typeface="+mn-ea"/>
                        </a:rPr>
                        <a:t>公告</a:t>
                      </a:r>
                      <a:endParaRPr lang="zh-TW" sz="1800" kern="100" dirty="0">
                        <a:solidFill>
                          <a:schemeClr val="tx2"/>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4289798"/>
                  </a:ext>
                </a:extLst>
              </a:tr>
              <a:tr h="455424">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207864908"/>
                  </a:ext>
                </a:extLst>
              </a:tr>
              <a:tr h="85260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大園區</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龜山區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p>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八德區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非桃園市區域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龍潭區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楊梅區</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新屋區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大溪區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24890512"/>
                  </a:ext>
                </a:extLst>
              </a:tr>
              <a:tr h="655028">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11</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a:solidFill>
                            <a:srgbClr val="FF0000"/>
                          </a:solidFill>
                          <a:effectLst/>
                          <a:latin typeface="微軟正黑體" panose="020B0604030504040204" pitchFamily="34" charset="-120"/>
                          <a:ea typeface="微軟正黑體" panose="020B0604030504040204" pitchFamily="34" charset="-120"/>
                          <a:cs typeface="+mn-cs"/>
                        </a:rPr>
                        <a:t>5</a:t>
                      </a:r>
                      <a:r>
                        <a:rPr lang="zh-TW" sz="2400" b="1" kern="100" dirty="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 13</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50</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35740245"/>
                  </a:ext>
                </a:extLst>
              </a:tr>
              <a:tr h="624626">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複選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11</a:t>
                      </a:r>
                      <a:r>
                        <a:rPr lang="zh-TW" sz="2400" b="1" kern="100" dirty="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5</a:t>
                      </a:r>
                      <a:r>
                        <a:rPr lang="zh-TW" sz="2400" b="1" kern="100" dirty="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1</a:t>
                      </a:r>
                      <a:r>
                        <a:rPr lang="zh-TW" sz="2400" b="1" kern="100" dirty="0">
                          <a:solidFill>
                            <a:srgbClr val="FF0000"/>
                          </a:solidFill>
                          <a:effectLst/>
                          <a:latin typeface="微軟正黑體" panose="020B0604030504040204" pitchFamily="34" charset="-120"/>
                          <a:ea typeface="微軟正黑體" panose="020B0604030504040204" pitchFamily="34" charset="-120"/>
                        </a:rPr>
                        <a:t>日</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日</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 </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8</a:t>
                      </a:r>
                      <a:r>
                        <a:rPr lang="zh-TW" sz="2400" b="1" kern="100" dirty="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sz="2400" b="1" kern="100" dirty="0">
                          <a:solidFill>
                            <a:srgbClr val="FF0000"/>
                          </a:solidFill>
                          <a:effectLst/>
                          <a:latin typeface="微軟正黑體" panose="020B0604030504040204" pitchFamily="34" charset="-120"/>
                          <a:ea typeface="微軟正黑體" panose="020B0604030504040204" pitchFamily="34" charset="-120"/>
                        </a:rPr>
                        <a:t>0</a:t>
                      </a:r>
                      <a:r>
                        <a:rPr 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6931665"/>
                  </a:ext>
                </a:extLst>
              </a:tr>
              <a:tr h="1098167">
                <a:tc>
                  <a:txBody>
                    <a:bodyPr/>
                    <a:lstStyle/>
                    <a:p>
                      <a:pPr algn="ctr">
                        <a:spcAft>
                          <a:spcPts val="0"/>
                        </a:spcAft>
                      </a:pPr>
                      <a:r>
                        <a:rPr lang="zh-TW" altLang="en-US" sz="1800" kern="100" dirty="0">
                          <a:effectLst/>
                          <a:latin typeface="微軟正黑體" panose="020B0604030504040204" pitchFamily="34" charset="-120"/>
                          <a:ea typeface="微軟正黑體" panose="020B0604030504040204" pitchFamily="34" charset="-120"/>
                        </a:rPr>
                        <a:t>英語</a:t>
                      </a:r>
                      <a:r>
                        <a:rPr lang="zh-TW" sz="1800" kern="100" dirty="0">
                          <a:effectLst/>
                          <a:latin typeface="微軟正黑體" panose="020B0604030504040204" pitchFamily="34" charset="-120"/>
                          <a:ea typeface="微軟正黑體" panose="020B0604030504040204" pitchFamily="34" charset="-120"/>
                        </a:rPr>
                        <a:t>資優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初選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光明</a:t>
                      </a:r>
                      <a:r>
                        <a:rPr lang="zh-TW" sz="2100" b="1" i="0" kern="100" dirty="0">
                          <a:solidFill>
                            <a:srgbClr val="002060"/>
                          </a:solidFill>
                          <a:effectLst/>
                          <a:latin typeface="微軟正黑體" panose="020B0604030504040204" pitchFamily="34" charset="-120"/>
                          <a:ea typeface="微軟正黑體" panose="020B0604030504040204" pitchFamily="34" charset="-120"/>
                          <a:cs typeface="+mn-cs"/>
                        </a:rPr>
                        <a:t>國中</a:t>
                      </a: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或</a:t>
                      </a:r>
                      <a:endParaRPr lang="en-US" alt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福豐國中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複選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a:solidFill>
                            <a:srgbClr val="002060"/>
                          </a:solidFill>
                          <a:effectLst/>
                          <a:latin typeface="微軟正黑體" panose="020B0604030504040204" pitchFamily="34" charset="-120"/>
                          <a:ea typeface="微軟正黑體" panose="020B0604030504040204" pitchFamily="34" charset="-120"/>
                          <a:cs typeface="+mn-cs"/>
                        </a:rPr>
                        <a:t>福豐國中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mn-ea"/>
                          <a:cs typeface="+mn-cs"/>
                        </a:rPr>
                        <a:t>初選</a:t>
                      </a:r>
                      <a:endParaRPr lang="en-US" alt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楊梅</a:t>
                      </a: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國中</a:t>
                      </a: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或</a:t>
                      </a:r>
                      <a:endParaRPr lang="en-US" alt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石門國中</a:t>
                      </a: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algn="ctr" defTabSz="914400" rtl="0" eaLnBrk="1" latinLnBrk="0" hangingPunct="1">
                        <a:spcAft>
                          <a:spcPts val="0"/>
                        </a:spcAft>
                      </a:pPr>
                      <a:r>
                        <a:rPr lang="zh-TW" altLang="en-US" sz="2100" b="1" kern="100" dirty="0">
                          <a:solidFill>
                            <a:srgbClr val="FF0000"/>
                          </a:solidFill>
                          <a:effectLst/>
                          <a:latin typeface="微軟正黑體" panose="020B0604030504040204" pitchFamily="34" charset="-120"/>
                          <a:ea typeface="+mn-ea"/>
                          <a:cs typeface="+mn-cs"/>
                        </a:rPr>
                        <a:t>複選</a:t>
                      </a:r>
                      <a:endParaRPr lang="en-US" altLang="zh-TW" sz="2100" b="1" kern="100" dirty="0">
                        <a:solidFill>
                          <a:srgbClr val="FF0000"/>
                        </a:solidFill>
                        <a:effectLst/>
                        <a:latin typeface="微軟正黑體" panose="020B0604030504040204" pitchFamily="34" charset="-120"/>
                        <a:ea typeface="+mn-ea"/>
                        <a:cs typeface="+mn-cs"/>
                      </a:endParaRPr>
                    </a:p>
                    <a:p>
                      <a:pPr marL="0" algn="ctr" defTabSz="914400" rtl="0" eaLnBrk="1" latinLnBrk="0" hangingPunct="1">
                        <a:spcAft>
                          <a:spcPts val="0"/>
                        </a:spcAft>
                      </a:pPr>
                      <a:r>
                        <a:rPr lang="zh-TW" altLang="en-US"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rPr>
                        <a:t>楊梅國中</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9929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spcAft>
                          <a:spcPts val="0"/>
                        </a:spcAft>
                      </a:pPr>
                      <a:r>
                        <a:rPr lang="zh-TW" altLang="en-US" sz="1800" b="1" kern="100" dirty="0">
                          <a:effectLst/>
                          <a:latin typeface="微軟正黑體" panose="020B0604030504040204" pitchFamily="34" charset="-120"/>
                          <a:ea typeface="微軟正黑體" panose="020B0604030504040204" pitchFamily="34" charset="-120"/>
                        </a:rPr>
                        <a:t>英語科</a:t>
                      </a:r>
                      <a:r>
                        <a:rPr lang="zh-TW" altLang="zh-TW" sz="1800" b="1" kern="100" dirty="0">
                          <a:solidFill>
                            <a:srgbClr val="002060"/>
                          </a:solidFill>
                          <a:effectLst/>
                          <a:latin typeface="微軟正黑體" panose="020B0604030504040204" pitchFamily="34" charset="-120"/>
                          <a:ea typeface="微軟正黑體" panose="020B0604030504040204" pitchFamily="34" charset="-120"/>
                          <a:cs typeface="+mn-cs"/>
                        </a:rPr>
                        <a:t>性向</a:t>
                      </a:r>
                      <a:r>
                        <a:rPr lang="zh-TW" altLang="zh-TW" sz="1800" b="1" kern="100" dirty="0">
                          <a:effectLst/>
                          <a:latin typeface="微軟正黑體" panose="020B0604030504040204" pitchFamily="34" charset="-120"/>
                          <a:ea typeface="微軟正黑體" panose="020B0604030504040204" pitchFamily="34" charset="-120"/>
                        </a:rPr>
                        <a:t>測驗</a:t>
                      </a:r>
                      <a:r>
                        <a:rPr lang="zh-TW" altLang="en-US" sz="1800" b="1" kern="100" dirty="0">
                          <a:solidFill>
                            <a:srgbClr val="FF0000"/>
                          </a:solidFill>
                          <a:effectLst/>
                          <a:latin typeface="+mj-ea"/>
                          <a:ea typeface="+mn-ea"/>
                          <a:cs typeface="+mn-cs"/>
                        </a:rPr>
                        <a:t>（初選）</a:t>
                      </a:r>
                      <a:r>
                        <a:rPr lang="zh-TW" altLang="zh-TW" sz="1800" b="1" kern="100" dirty="0">
                          <a:effectLst/>
                          <a:latin typeface="微軟正黑體" panose="020B0604030504040204" pitchFamily="34" charset="-120"/>
                          <a:ea typeface="微軟正黑體" panose="020B0604030504040204" pitchFamily="34" charset="-120"/>
                        </a:rPr>
                        <a:t>、</a:t>
                      </a:r>
                      <a:r>
                        <a:rPr lang="zh-TW" altLang="en-US" sz="1800" b="1" kern="100" dirty="0">
                          <a:effectLst/>
                          <a:latin typeface="微軟正黑體" panose="020B0604030504040204" pitchFamily="34" charset="-120"/>
                          <a:ea typeface="微軟正黑體" panose="020B0604030504040204" pitchFamily="34" charset="-120"/>
                        </a:rPr>
                        <a:t>英語</a:t>
                      </a:r>
                      <a:r>
                        <a:rPr lang="zh-TW" altLang="en-US" sz="1800" b="1" kern="100" dirty="0">
                          <a:solidFill>
                            <a:srgbClr val="002060"/>
                          </a:solidFill>
                          <a:effectLst/>
                          <a:latin typeface="微軟正黑體" panose="020B0604030504040204" pitchFamily="34" charset="-120"/>
                          <a:ea typeface="微軟正黑體" panose="020B0604030504040204" pitchFamily="34" charset="-120"/>
                          <a:cs typeface="+mn-cs"/>
                        </a:rPr>
                        <a:t>實作</a:t>
                      </a:r>
                      <a:r>
                        <a:rPr lang="zh-TW" altLang="en-US" sz="1800" b="1" kern="100" dirty="0">
                          <a:effectLst/>
                          <a:latin typeface="微軟正黑體" panose="020B0604030504040204" pitchFamily="34" charset="-120"/>
                          <a:ea typeface="微軟正黑體" panose="020B0604030504040204" pitchFamily="34" charset="-120"/>
                        </a:rPr>
                        <a:t>評量</a:t>
                      </a:r>
                      <a:r>
                        <a:rPr lang="zh-TW" altLang="en-US" sz="1600" b="1" kern="100" dirty="0">
                          <a:solidFill>
                            <a:srgbClr val="FF0000"/>
                          </a:solidFill>
                          <a:effectLst/>
                          <a:latin typeface="+mn-ea"/>
                          <a:ea typeface="+mn-ea"/>
                        </a:rPr>
                        <a:t>（複選</a:t>
                      </a:r>
                      <a:r>
                        <a:rPr lang="en-US" altLang="zh-TW" sz="1600" b="1" kern="100" dirty="0">
                          <a:solidFill>
                            <a:srgbClr val="FF0000"/>
                          </a:solidFill>
                          <a:effectLst/>
                          <a:latin typeface="+mn-ea"/>
                          <a:ea typeface="+mn-ea"/>
                        </a:rPr>
                        <a:t>)</a:t>
                      </a:r>
                      <a:endParaRPr lang="zh-TW" sz="1800" b="1" kern="100" dirty="0">
                        <a:solidFill>
                          <a:srgbClr val="FF0000"/>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889521" y="1397223"/>
            <a:ext cx="9937104" cy="498849"/>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912943" y="1911626"/>
            <a:ext cx="9937105" cy="2525486"/>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6598468" y="4437112"/>
            <a:ext cx="4251579" cy="1087866"/>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36</a:t>
            </a:fld>
            <a:endParaRPr lang="zh-TW" altLang="en-US" noProof="0" dirty="0"/>
          </a:p>
        </p:txBody>
      </p:sp>
    </p:spTree>
    <p:extLst>
      <p:ext uri="{BB962C8B-B14F-4D97-AF65-F5344CB8AC3E}">
        <p14:creationId xmlns:p14="http://schemas.microsoft.com/office/powerpoint/2010/main" val="139143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3718148" y="-99392"/>
            <a:ext cx="5040559"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a:solidFill>
                  <a:srgbClr val="002060"/>
                </a:solidFill>
              </a:rPr>
              <a:t>各類考場地點總表</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37</a:t>
            </a:fld>
            <a:endParaRPr lang="zh-TW" altLang="en-US" noProof="0" dirty="0"/>
          </a:p>
        </p:txBody>
      </p:sp>
      <p:graphicFrame>
        <p:nvGraphicFramePr>
          <p:cNvPr id="10" name="表格 9"/>
          <p:cNvGraphicFramePr>
            <a:graphicFrameLocks noGrp="1"/>
          </p:cNvGraphicFramePr>
          <p:nvPr>
            <p:extLst>
              <p:ext uri="{D42A27DB-BD31-4B8C-83A1-F6EECF244321}">
                <p14:modId xmlns:p14="http://schemas.microsoft.com/office/powerpoint/2010/main" val="1309513110"/>
              </p:ext>
            </p:extLst>
          </p:nvPr>
        </p:nvGraphicFramePr>
        <p:xfrm>
          <a:off x="405780" y="815008"/>
          <a:ext cx="11593289" cy="5601417"/>
        </p:xfrm>
        <a:graphic>
          <a:graphicData uri="http://schemas.openxmlformats.org/drawingml/2006/table">
            <a:tbl>
              <a:tblPr/>
              <a:tblGrid>
                <a:gridCol w="554989">
                  <a:extLst>
                    <a:ext uri="{9D8B030D-6E8A-4147-A177-3AD203B41FA5}">
                      <a16:colId xmlns:a16="http://schemas.microsoft.com/office/drawing/2014/main" val="100552967"/>
                    </a:ext>
                  </a:extLst>
                </a:gridCol>
                <a:gridCol w="1757464">
                  <a:extLst>
                    <a:ext uri="{9D8B030D-6E8A-4147-A177-3AD203B41FA5}">
                      <a16:colId xmlns:a16="http://schemas.microsoft.com/office/drawing/2014/main" val="2831629865"/>
                    </a:ext>
                  </a:extLst>
                </a:gridCol>
                <a:gridCol w="1849962">
                  <a:extLst>
                    <a:ext uri="{9D8B030D-6E8A-4147-A177-3AD203B41FA5}">
                      <a16:colId xmlns:a16="http://schemas.microsoft.com/office/drawing/2014/main" val="937173689"/>
                    </a:ext>
                  </a:extLst>
                </a:gridCol>
                <a:gridCol w="3977418">
                  <a:extLst>
                    <a:ext uri="{9D8B030D-6E8A-4147-A177-3AD203B41FA5}">
                      <a16:colId xmlns:a16="http://schemas.microsoft.com/office/drawing/2014/main" val="1277985085"/>
                    </a:ext>
                  </a:extLst>
                </a:gridCol>
                <a:gridCol w="3453456">
                  <a:extLst>
                    <a:ext uri="{9D8B030D-6E8A-4147-A177-3AD203B41FA5}">
                      <a16:colId xmlns:a16="http://schemas.microsoft.com/office/drawing/2014/main" val="3252462802"/>
                    </a:ext>
                  </a:extLst>
                </a:gridCol>
              </a:tblGrid>
              <a:tr h="533017">
                <a:tc>
                  <a:txBody>
                    <a:bodyPr/>
                    <a:lstStyle/>
                    <a:p>
                      <a:pPr algn="ctr" eaLnBrk="0">
                        <a:spcAft>
                          <a:spcPts val="0"/>
                        </a:spcAft>
                      </a:pPr>
                      <a:r>
                        <a:rPr lang="zh-TW" sz="1800" b="1" kern="100" dirty="0">
                          <a:effectLst/>
                          <a:latin typeface="+mj-ea"/>
                          <a:ea typeface="+mj-ea"/>
                          <a:cs typeface="Times New Roman" panose="02020603050405020304" pitchFamily="18" charset="0"/>
                        </a:rPr>
                        <a:t>階段</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800" b="1" kern="100" dirty="0">
                          <a:effectLst/>
                          <a:latin typeface="+mj-ea"/>
                          <a:ea typeface="+mj-ea"/>
                          <a:cs typeface="Times New Roman" panose="02020603050405020304" pitchFamily="18" charset="0"/>
                        </a:rPr>
                        <a:t>資優</a:t>
                      </a:r>
                    </a:p>
                    <a:p>
                      <a:pPr algn="ctr" eaLnBrk="0">
                        <a:spcAft>
                          <a:spcPts val="0"/>
                        </a:spcAft>
                      </a:pPr>
                      <a:r>
                        <a:rPr lang="zh-TW" sz="1800" b="1" kern="100" dirty="0">
                          <a:effectLst/>
                          <a:latin typeface="+mj-ea"/>
                          <a:ea typeface="+mj-ea"/>
                          <a:cs typeface="Times New Roman" panose="02020603050405020304" pitchFamily="18" charset="0"/>
                        </a:rPr>
                        <a:t>類別</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800" b="1" kern="100" dirty="0">
                          <a:effectLst/>
                          <a:latin typeface="+mj-ea"/>
                          <a:ea typeface="+mj-ea"/>
                          <a:cs typeface="Times New Roman" panose="02020603050405020304" pitchFamily="18" charset="0"/>
                        </a:rPr>
                        <a:t>測驗地點</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800" b="1" kern="100" dirty="0">
                          <a:effectLst/>
                          <a:latin typeface="+mj-ea"/>
                          <a:ea typeface="+mj-ea"/>
                          <a:cs typeface="Times New Roman" panose="02020603050405020304" pitchFamily="18" charset="0"/>
                        </a:rPr>
                        <a:t>學校地址</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800" b="1" kern="100" dirty="0">
                          <a:effectLst/>
                          <a:latin typeface="+mj-ea"/>
                          <a:ea typeface="+mj-ea"/>
                          <a:cs typeface="Times New Roman" panose="02020603050405020304" pitchFamily="18" charset="0"/>
                        </a:rPr>
                        <a:t>聯絡電話</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275217"/>
                  </a:ext>
                </a:extLst>
              </a:tr>
              <a:tr h="377654">
                <a:tc rowSpan="5">
                  <a:txBody>
                    <a:bodyPr/>
                    <a:lstStyle/>
                    <a:p>
                      <a:pPr algn="ctr">
                        <a:spcAft>
                          <a:spcPts val="0"/>
                        </a:spcAft>
                      </a:pPr>
                      <a:r>
                        <a:rPr lang="zh-TW" sz="1500" b="1" kern="100" dirty="0">
                          <a:effectLst/>
                          <a:latin typeface="+mj-ea"/>
                          <a:ea typeface="+mj-ea"/>
                          <a:cs typeface="Times New Roman" panose="02020603050405020304" pitchFamily="18" charset="0"/>
                        </a:rPr>
                        <a:t>初選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a:effectLst/>
                          <a:latin typeface="Microsoft YaHei" pitchFamily="34" charset="-122"/>
                          <a:ea typeface="Microsoft YaHei" pitchFamily="34" charset="-122"/>
                          <a:cs typeface="微軟正黑體" panose="020B0604030504040204" pitchFamily="34" charset="-120"/>
                        </a:rPr>
                        <a:t>光明</a:t>
                      </a:r>
                      <a:r>
                        <a:rPr lang="zh-TW" sz="1600" b="1" kern="100" dirty="0">
                          <a:effectLst/>
                          <a:latin typeface="Microsoft YaHei" pitchFamily="34" charset="-122"/>
                          <a:ea typeface="Microsoft YaHei" pitchFamily="34" charset="-122"/>
                          <a:cs typeface="Times New Roman" panose="02020603050405020304" pitchFamily="18" charset="0"/>
                        </a:rPr>
                        <a:t>國中</a:t>
                      </a:r>
                      <a:r>
                        <a:rPr lang="zh-TW" altLang="en-US" sz="1600" b="1" kern="100" dirty="0">
                          <a:effectLst/>
                          <a:latin typeface="Microsoft YaHei" pitchFamily="34" charset="-122"/>
                          <a:ea typeface="Microsoft YaHei" pitchFamily="34" charset="-122"/>
                          <a:cs typeface="Times New Roman" panose="02020603050405020304" pitchFamily="18" charset="0"/>
                        </a:rPr>
                        <a:t>或</a:t>
                      </a:r>
                      <a:endParaRPr lang="en-US" altLang="zh-TW" sz="1600" b="1" kern="100" dirty="0">
                        <a:effectLst/>
                        <a:latin typeface="Microsoft YaHei" pitchFamily="34" charset="-122"/>
                        <a:ea typeface="Microsoft YaHei" pitchFamily="34" charset="-122"/>
                        <a:cs typeface="Times New Roman" panose="02020603050405020304" pitchFamily="18" charset="0"/>
                      </a:endParaRPr>
                    </a:p>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福豐國中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0000"/>
                        </a:lnSpc>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光明國中</a:t>
                      </a:r>
                      <a:r>
                        <a:rPr lang="en-US" altLang="zh-TW" sz="1600" b="1" kern="100" dirty="0">
                          <a:effectLst/>
                          <a:latin typeface="Microsoft YaHei" pitchFamily="34" charset="-122"/>
                          <a:ea typeface="Microsoft YaHei" pitchFamily="34" charset="-122"/>
                          <a:cs typeface="Times New Roman" panose="02020603050405020304" pitchFamily="18" charset="0"/>
                        </a:rPr>
                        <a:t>:</a:t>
                      </a:r>
                      <a:r>
                        <a:rPr lang="zh-TW" sz="1600" b="1" kern="100" dirty="0">
                          <a:effectLst/>
                          <a:latin typeface="Microsoft YaHei" pitchFamily="34" charset="-122"/>
                          <a:ea typeface="Microsoft YaHei" pitchFamily="34" charset="-122"/>
                          <a:cs typeface="Times New Roman" panose="02020603050405020304" pitchFamily="18" charset="0"/>
                        </a:rPr>
                        <a:t>桃園市</a:t>
                      </a:r>
                      <a:r>
                        <a:rPr lang="zh-TW" altLang="en-US" sz="1600" b="1" kern="100" dirty="0">
                          <a:effectLst/>
                          <a:latin typeface="Microsoft YaHei" pitchFamily="34" charset="-122"/>
                          <a:ea typeface="Microsoft YaHei" pitchFamily="34" charset="-122"/>
                          <a:cs typeface="Times New Roman" panose="02020603050405020304" pitchFamily="18" charset="0"/>
                        </a:rPr>
                        <a:t>蘆竹</a:t>
                      </a:r>
                      <a:r>
                        <a:rPr lang="zh-TW" sz="1600" b="1" kern="100" dirty="0">
                          <a:effectLst/>
                          <a:latin typeface="Microsoft YaHei" pitchFamily="34" charset="-122"/>
                          <a:ea typeface="Microsoft YaHei" pitchFamily="34" charset="-122"/>
                          <a:cs typeface="Times New Roman" panose="02020603050405020304" pitchFamily="18" charset="0"/>
                        </a:rPr>
                        <a:t>區</a:t>
                      </a:r>
                      <a:r>
                        <a:rPr lang="zh-TW" altLang="en-US" sz="1600" b="1" kern="100" dirty="0">
                          <a:effectLst/>
                          <a:latin typeface="Microsoft YaHei" pitchFamily="34" charset="-122"/>
                          <a:ea typeface="Microsoft YaHei" pitchFamily="34" charset="-122"/>
                          <a:cs typeface="Times New Roman" panose="02020603050405020304" pitchFamily="18" charset="0"/>
                        </a:rPr>
                        <a:t>光明</a:t>
                      </a:r>
                      <a:r>
                        <a:rPr lang="zh-TW" sz="1600" b="1" kern="100" dirty="0">
                          <a:effectLst/>
                          <a:latin typeface="Microsoft YaHei" pitchFamily="34" charset="-122"/>
                          <a:ea typeface="Microsoft YaHei" pitchFamily="34" charset="-122"/>
                          <a:cs typeface="微軟正黑體" panose="020B0604030504040204" pitchFamily="34" charset="-120"/>
                        </a:rPr>
                        <a:t>路</a:t>
                      </a:r>
                      <a:r>
                        <a:rPr lang="zh-TW" altLang="en-US" sz="1600" b="1" kern="100" dirty="0">
                          <a:effectLst/>
                          <a:latin typeface="Microsoft YaHei" pitchFamily="34" charset="-122"/>
                          <a:ea typeface="Microsoft YaHei" pitchFamily="34" charset="-122"/>
                          <a:cs typeface="微軟正黑體" panose="020B0604030504040204" pitchFamily="34" charset="-120"/>
                        </a:rPr>
                        <a:t>一段</a:t>
                      </a:r>
                      <a:r>
                        <a:rPr lang="en-US" altLang="zh-TW" sz="1600" b="1" kern="100" dirty="0">
                          <a:effectLst/>
                          <a:latin typeface="Microsoft YaHei" pitchFamily="34" charset="-122"/>
                          <a:ea typeface="Microsoft YaHei" pitchFamily="34" charset="-122"/>
                          <a:cs typeface="微軟正黑體" panose="020B0604030504040204" pitchFamily="34" charset="-120"/>
                        </a:rPr>
                        <a:t>123</a:t>
                      </a:r>
                      <a:r>
                        <a:rPr lang="zh-TW" sz="1600" b="1" kern="100" dirty="0">
                          <a:effectLst/>
                          <a:latin typeface="Microsoft YaHei" pitchFamily="34" charset="-122"/>
                          <a:ea typeface="Microsoft YaHei" pitchFamily="34" charset="-122"/>
                          <a:cs typeface="微軟正黑體" panose="020B0604030504040204" pitchFamily="34" charset="-120"/>
                        </a:rPr>
                        <a:t>號</a:t>
                      </a:r>
                      <a:endParaRPr lang="en-US" altLang="zh-TW" sz="1600" b="1" kern="100" dirty="0">
                        <a:effectLst/>
                        <a:latin typeface="Microsoft YaHei" pitchFamily="34" charset="-122"/>
                        <a:ea typeface="Microsoft YaHei" pitchFamily="34" charset="-122"/>
                        <a:cs typeface="微軟正黑體" panose="020B0604030504040204" pitchFamily="34" charset="-120"/>
                      </a:endParaRPr>
                    </a:p>
                    <a:p>
                      <a:pPr algn="ctr">
                        <a:lnSpc>
                          <a:spcPct val="100000"/>
                        </a:lnSpc>
                        <a:spcAft>
                          <a:spcPts val="0"/>
                        </a:spcAft>
                      </a:pPr>
                      <a:r>
                        <a:rPr lang="zh-TW" altLang="en-US" sz="1600" b="1" kern="100" dirty="0">
                          <a:effectLst/>
                          <a:latin typeface="Microsoft YaHei" pitchFamily="34" charset="-122"/>
                          <a:ea typeface="Microsoft YaHei" pitchFamily="34" charset="-122"/>
                          <a:cs typeface="微軟正黑體" panose="020B0604030504040204" pitchFamily="34" charset="-120"/>
                        </a:rPr>
                        <a:t>福豐</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國中</a:t>
                      </a:r>
                      <a:r>
                        <a:rPr lang="en-US" altLang="zh-TW" sz="1600" b="1" kern="100" dirty="0">
                          <a:effectLst/>
                          <a:latin typeface="Microsoft YaHei" pitchFamily="34" charset="-122"/>
                          <a:ea typeface="Microsoft YaHei" pitchFamily="34" charset="-122"/>
                          <a:cs typeface="微軟正黑體" panose="020B0604030504040204" pitchFamily="34" charset="-120"/>
                        </a:rPr>
                        <a:t>:</a:t>
                      </a:r>
                      <a:r>
                        <a:rPr lang="zh-TW" altLang="en-US" sz="1600" b="1" kern="100" dirty="0">
                          <a:effectLst/>
                          <a:latin typeface="Microsoft YaHei" pitchFamily="34" charset="-122"/>
                          <a:ea typeface="Microsoft YaHei" pitchFamily="34" charset="-122"/>
                          <a:cs typeface="微軟正黑體" panose="020B0604030504040204" pitchFamily="34" charset="-120"/>
                        </a:rPr>
                        <a:t>桃園市桃園區延平路</a:t>
                      </a:r>
                      <a:r>
                        <a:rPr lang="en-US" altLang="zh-TW" sz="1600" b="1" kern="100" dirty="0">
                          <a:effectLst/>
                          <a:latin typeface="Microsoft YaHei" pitchFamily="34" charset="-122"/>
                          <a:ea typeface="Microsoft YaHei" pitchFamily="34" charset="-122"/>
                          <a:cs typeface="微軟正黑體" panose="020B0604030504040204" pitchFamily="34" charset="-120"/>
                        </a:rPr>
                        <a:t>326</a:t>
                      </a:r>
                      <a:r>
                        <a:rPr lang="zh-TW" altLang="en-US" sz="1600" b="1" kern="100" dirty="0">
                          <a:effectLst/>
                          <a:latin typeface="Microsoft YaHei" pitchFamily="34" charset="-122"/>
                          <a:ea typeface="Microsoft YaHei" pitchFamily="34" charset="-122"/>
                          <a:cs typeface="微軟正黑體" panose="020B0604030504040204" pitchFamily="34" charset="-120"/>
                        </a:rPr>
                        <a:t>號</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71755"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光明國中</a:t>
                      </a:r>
                      <a:r>
                        <a:rPr lang="en-US" altLang="zh-TW" sz="1600" b="1" kern="100" dirty="0">
                          <a:effectLst/>
                          <a:latin typeface="Microsoft YaHei" pitchFamily="34" charset="-122"/>
                          <a:ea typeface="Microsoft YaHei" pitchFamily="34" charset="-122"/>
                          <a:cs typeface="Times New Roman" panose="02020603050405020304" pitchFamily="18" charset="0"/>
                        </a:rPr>
                        <a:t>:03-311-</a:t>
                      </a:r>
                      <a:r>
                        <a:rPr lang="en-US" altLang="zh-TW" sz="1600" b="1" kern="100" dirty="0">
                          <a:effectLst/>
                          <a:latin typeface="Microsoft YaHei" pitchFamily="34" charset="-122"/>
                          <a:ea typeface="Microsoft YaHei" pitchFamily="34" charset="-122"/>
                          <a:cs typeface="Malgun Gothic Semilight" panose="020B0502040204020203" pitchFamily="34" charset="-120"/>
                        </a:rPr>
                        <a:t>4355</a:t>
                      </a:r>
                      <a:r>
                        <a:rPr lang="en-US" sz="1600" b="1" kern="100" dirty="0">
                          <a:effectLst/>
                          <a:latin typeface="Microsoft YaHei" pitchFamily="34" charset="-122"/>
                          <a:ea typeface="Microsoft YaHei" pitchFamily="34" charset="-122"/>
                          <a:cs typeface="Times New Roman" panose="02020603050405020304" pitchFamily="18" charset="0"/>
                        </a:rPr>
                        <a:t>#610</a:t>
                      </a:r>
                      <a:r>
                        <a:rPr lang="zh-TW" altLang="en-US" sz="1600" b="1" kern="100" dirty="0">
                          <a:effectLst/>
                          <a:latin typeface="Microsoft YaHei" pitchFamily="34" charset="-122"/>
                          <a:ea typeface="Microsoft YaHei" pitchFamily="34" charset="-122"/>
                          <a:cs typeface="Times New Roman" panose="02020603050405020304" pitchFamily="18" charset="0"/>
                        </a:rPr>
                        <a:t>、</a:t>
                      </a:r>
                      <a:r>
                        <a:rPr lang="en-US" sz="1600" b="1" kern="100" dirty="0">
                          <a:effectLst/>
                          <a:latin typeface="Microsoft YaHei" pitchFamily="34" charset="-122"/>
                          <a:ea typeface="Microsoft YaHei" pitchFamily="34" charset="-122"/>
                          <a:cs typeface="Times New Roman" panose="02020603050405020304" pitchFamily="18" charset="0"/>
                        </a:rPr>
                        <a:t>613 </a:t>
                      </a:r>
                    </a:p>
                    <a:p>
                      <a:pPr marL="0" marR="71755" lvl="0" indent="0" algn="ctr" defTabSz="1218987" rtl="0" eaLnBrk="1" fontAlgn="auto" latinLnBrk="0" hangingPunct="1">
                        <a:lnSpc>
                          <a:spcPct val="100000"/>
                        </a:lnSpc>
                        <a:spcBef>
                          <a:spcPts val="0"/>
                        </a:spcBef>
                        <a:spcAft>
                          <a:spcPts val="0"/>
                        </a:spcAft>
                        <a:buClrTx/>
                        <a:buSzTx/>
                        <a:buFontTx/>
                        <a:buNone/>
                        <a:tabLst/>
                        <a:defRPr/>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福豐</a:t>
                      </a:r>
                      <a:r>
                        <a:rPr lang="zh-TW" altLang="en-US" sz="1600" b="1" kern="100" dirty="0">
                          <a:effectLst/>
                          <a:latin typeface="Microsoft YaHei" pitchFamily="34" charset="-122"/>
                          <a:ea typeface="Microsoft YaHei" pitchFamily="34" charset="-122"/>
                          <a:cs typeface="Times New Roman" panose="02020603050405020304" pitchFamily="18" charset="0"/>
                        </a:rPr>
                        <a:t>國中</a:t>
                      </a:r>
                      <a:r>
                        <a:rPr lang="en-US" altLang="zh-TW" sz="1600" b="1" kern="100" dirty="0">
                          <a:effectLst/>
                          <a:latin typeface="Microsoft YaHei" pitchFamily="34" charset="-122"/>
                          <a:ea typeface="Microsoft YaHei" pitchFamily="34" charset="-122"/>
                          <a:cs typeface="Times New Roman" panose="02020603050405020304" pitchFamily="18" charset="0"/>
                        </a:rPr>
                        <a:t>:03-</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366-9547#610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616</a:t>
                      </a: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258174"/>
                  </a:ext>
                </a:extLst>
              </a:tr>
              <a:tr h="421872">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244926192"/>
                  </a:ext>
                </a:extLst>
              </a:tr>
              <a:tr h="483568">
                <a:tc vMerge="1">
                  <a:txBody>
                    <a:bodyPr/>
                    <a:lstStyle/>
                    <a:p>
                      <a:endParaRPr lang="zh-TW" altLang="en-US"/>
                    </a:p>
                  </a:txBody>
                  <a:tcPr/>
                </a:tc>
                <a:tc>
                  <a:txBody>
                    <a:bodyPr/>
                    <a:lstStyle/>
                    <a:p>
                      <a:pPr algn="ctr">
                        <a:spcAft>
                          <a:spcPts val="0"/>
                        </a:spcAft>
                      </a:pPr>
                      <a:r>
                        <a:rPr 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楊梅國</a:t>
                      </a:r>
                      <a:r>
                        <a:rPr 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中</a:t>
                      </a:r>
                      <a:r>
                        <a:rPr lang="zh-TW" altLang="en-US"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或</a:t>
                      </a:r>
                      <a:endParaRPr lang="en-US" alt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endParaRPr>
                    </a:p>
                    <a:p>
                      <a:pPr algn="ctr">
                        <a:spcAft>
                          <a:spcPts val="0"/>
                        </a:spcAft>
                      </a:pPr>
                      <a:r>
                        <a:rPr lang="zh-TW" altLang="en-US"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石門國中</a:t>
                      </a:r>
                      <a:endParaRPr 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3685" indent="-273685" algn="ctr">
                        <a:lnSpc>
                          <a:spcPct val="100000"/>
                        </a:lnSpc>
                        <a:spcAft>
                          <a:spcPts val="0"/>
                        </a:spcAft>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楊梅國中</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桃園市楊梅區校前路</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149</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號</a:t>
                      </a:r>
                      <a:endPar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p>
                      <a:pPr marL="273685" indent="-273685" algn="ctr">
                        <a:lnSpc>
                          <a:spcPct val="100000"/>
                        </a:lnSpc>
                        <a:spcAft>
                          <a:spcPts val="0"/>
                        </a:spcAft>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石門國中</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桃園市龍潭區文化路</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137</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號</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635" marR="71755" indent="-20320" algn="ctr">
                        <a:spcAft>
                          <a:spcPts val="0"/>
                        </a:spcAft>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楊梅</a:t>
                      </a:r>
                      <a:r>
                        <a:rPr lang="zh-TW" altLang="en-US" sz="1600" b="1" kern="100" dirty="0">
                          <a:effectLst/>
                          <a:latin typeface="Microsoft YaHei" pitchFamily="34" charset="-122"/>
                          <a:ea typeface="Microsoft YaHei" pitchFamily="34" charset="-122"/>
                          <a:cs typeface="Times New Roman" panose="02020603050405020304" pitchFamily="18" charset="0"/>
                        </a:rPr>
                        <a:t>國中</a:t>
                      </a:r>
                      <a:r>
                        <a:rPr lang="en-US" altLang="zh-TW" sz="1600" b="1" kern="100" dirty="0">
                          <a:effectLst/>
                          <a:latin typeface="Microsoft YaHei" pitchFamily="34" charset="-122"/>
                          <a:ea typeface="Microsoft YaHei" pitchFamily="34" charset="-122"/>
                          <a:cs typeface="Times New Roman" panose="02020603050405020304" pitchFamily="18" charset="0"/>
                        </a:rPr>
                        <a:t>:03-</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478-2024#610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611</a:t>
                      </a:r>
                    </a:p>
                    <a:p>
                      <a:pPr marL="635" marR="71755" lvl="0" indent="-20320" algn="ctr" defTabSz="1218987" rtl="0" eaLnBrk="1" fontAlgn="auto" latinLnBrk="0" hangingPunct="1">
                        <a:lnSpc>
                          <a:spcPct val="100000"/>
                        </a:lnSpc>
                        <a:spcBef>
                          <a:spcPts val="0"/>
                        </a:spcBef>
                        <a:spcAft>
                          <a:spcPts val="0"/>
                        </a:spcAft>
                        <a:buClrTx/>
                        <a:buSzTx/>
                        <a:buFontTx/>
                        <a:buNone/>
                        <a:tabLst/>
                        <a:defRPr/>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石門</a:t>
                      </a:r>
                      <a:r>
                        <a:rPr lang="zh-TW" altLang="en-US" sz="1600" b="1" kern="100" dirty="0">
                          <a:effectLst/>
                          <a:latin typeface="Microsoft YaHei" pitchFamily="34" charset="-122"/>
                          <a:ea typeface="Microsoft YaHei" pitchFamily="34" charset="-122"/>
                          <a:cs typeface="Times New Roman" panose="02020603050405020304" pitchFamily="18" charset="0"/>
                        </a:rPr>
                        <a:t>國中</a:t>
                      </a:r>
                      <a:r>
                        <a:rPr lang="en-US" altLang="zh-TW" sz="1600" b="1" kern="100" dirty="0">
                          <a:effectLst/>
                          <a:latin typeface="Microsoft YaHei" pitchFamily="34" charset="-122"/>
                          <a:ea typeface="Microsoft YaHei" pitchFamily="34" charset="-122"/>
                          <a:cs typeface="Times New Roman" panose="02020603050405020304" pitchFamily="18" charset="0"/>
                        </a:rPr>
                        <a:t>:03-</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471-3610#610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611</a:t>
                      </a:r>
                    </a:p>
                    <a:p>
                      <a:pPr marL="635" marR="71755" indent="-20320" algn="ctr">
                        <a:spcAft>
                          <a:spcPts val="0"/>
                        </a:spcAft>
                      </a:pP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577691"/>
                  </a:ext>
                </a:extLst>
              </a:tr>
              <a:tr h="434843">
                <a:tc vMerge="1">
                  <a:txBody>
                    <a:bodyPr/>
                    <a:lstStyle/>
                    <a:p>
                      <a:endParaRPr lang="zh-TW" altLang="en-US"/>
                    </a:p>
                  </a:txBody>
                  <a:tcPr/>
                </a:tc>
                <a:tc>
                  <a:txBody>
                    <a:bodyPr/>
                    <a:lstStyle/>
                    <a:p>
                      <a:pPr algn="ctr">
                        <a:spcAft>
                          <a:spcPts val="0"/>
                        </a:spcAft>
                      </a:pPr>
                      <a:r>
                        <a:rPr 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42373962"/>
                  </a:ext>
                </a:extLst>
              </a:tr>
              <a:tr h="434843">
                <a:tc vMerge="1">
                  <a:txBody>
                    <a:bodyPr/>
                    <a:lstStyle/>
                    <a:p>
                      <a:pPr algn="ctr">
                        <a:spcAft>
                          <a:spcPts val="0"/>
                        </a:spcAft>
                      </a:pP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自然</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資優</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光明</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73685" marR="0" lvl="0" indent="-273685" algn="ctr" defTabSz="1218987" rtl="0" eaLnBrk="1" fontAlgn="auto" latinLnBrk="0" hangingPunct="1">
                        <a:lnSpc>
                          <a:spcPct val="100000"/>
                        </a:lnSpc>
                        <a:spcBef>
                          <a:spcPts val="0"/>
                        </a:spcBef>
                        <a:spcAft>
                          <a:spcPts val="0"/>
                        </a:spcAft>
                        <a:buClrTx/>
                        <a:buSzTx/>
                        <a:buFontTx/>
                        <a:buNone/>
                        <a:tabLst/>
                        <a:defRPr/>
                      </a:pP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蘆竹</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光明</a:t>
                      </a:r>
                      <a:r>
                        <a:rPr lang="zh-TW"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路</a:t>
                      </a: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一段</a:t>
                      </a:r>
                      <a:r>
                        <a:rPr lang="en-US"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123</a:t>
                      </a:r>
                      <a:r>
                        <a:rPr lang="zh-TW"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號</a:t>
                      </a:r>
                      <a:endParaRPr lang="en-US" altLang="zh-TW" sz="1600" b="1" kern="100" dirty="0">
                        <a:solidFill>
                          <a:schemeClr val="tx1"/>
                        </a:solidFill>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a:effectLst/>
                          <a:latin typeface="Microsoft YaHei" pitchFamily="34" charset="-122"/>
                          <a:ea typeface="Microsoft YaHei" pitchFamily="34" charset="-122"/>
                          <a:cs typeface="Times New Roman" panose="02020603050405020304" pitchFamily="18" charset="0"/>
                        </a:rPr>
                        <a:t>03-311-</a:t>
                      </a:r>
                      <a:r>
                        <a:rPr lang="en-US" altLang="zh-TW" sz="1600" b="1" kern="100" dirty="0">
                          <a:effectLst/>
                          <a:latin typeface="Microsoft YaHei" pitchFamily="34" charset="-122"/>
                          <a:ea typeface="Microsoft YaHei" pitchFamily="34" charset="-122"/>
                          <a:cs typeface="Malgun Gothic Semilight" panose="020B0502040204020203" pitchFamily="34" charset="-120"/>
                        </a:rPr>
                        <a:t>4355</a:t>
                      </a:r>
                      <a:r>
                        <a:rPr lang="en-US" altLang="zh-TW" sz="1600" b="1" kern="100" dirty="0">
                          <a:effectLst/>
                          <a:latin typeface="Microsoft YaHei" pitchFamily="34" charset="-122"/>
                          <a:ea typeface="Microsoft YaHei" pitchFamily="34" charset="-122"/>
                          <a:cs typeface="Times New Roman" panose="02020603050405020304" pitchFamily="18" charset="0"/>
                        </a:rPr>
                        <a:t>#610</a:t>
                      </a:r>
                      <a:r>
                        <a:rPr lang="zh-TW" altLang="en-US" sz="1600" b="1" kern="100" dirty="0">
                          <a:effectLst/>
                          <a:latin typeface="Microsoft YaHei" pitchFamily="34" charset="-122"/>
                          <a:ea typeface="Microsoft YaHei" pitchFamily="34" charset="-122"/>
                          <a:cs typeface="Times New Roman" panose="02020603050405020304" pitchFamily="18" charset="0"/>
                        </a:rPr>
                        <a:t>、</a:t>
                      </a:r>
                      <a:r>
                        <a:rPr lang="en-US" altLang="zh-TW" sz="1600" b="1" kern="100" dirty="0">
                          <a:effectLst/>
                          <a:latin typeface="Microsoft YaHei" pitchFamily="34" charset="-122"/>
                          <a:ea typeface="Microsoft YaHei" pitchFamily="34" charset="-122"/>
                          <a:cs typeface="Times New Roman" panose="02020603050405020304" pitchFamily="18" charset="0"/>
                        </a:rPr>
                        <a:t>613</a:t>
                      </a: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0217504"/>
                  </a:ext>
                </a:extLst>
              </a:tr>
              <a:tr h="533017">
                <a:tc rowSpan="5">
                  <a:txBody>
                    <a:bodyPr/>
                    <a:lstStyle/>
                    <a:p>
                      <a:pPr algn="ctr">
                        <a:spcAft>
                          <a:spcPts val="0"/>
                        </a:spcAft>
                      </a:pPr>
                      <a:r>
                        <a:rPr lang="zh-TW" sz="1500" b="1" kern="100" dirty="0">
                          <a:effectLst/>
                          <a:latin typeface="+mj-ea"/>
                          <a:ea typeface="+mj-ea"/>
                          <a:cs typeface="Times New Roman" panose="02020603050405020304" pitchFamily="18" charset="0"/>
                        </a:rPr>
                        <a:t>複選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福豐</a:t>
                      </a:r>
                      <a:r>
                        <a:rPr lang="zh-TW" sz="1600" b="1" kern="100" dirty="0">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桃園市桃園區延平路</a:t>
                      </a:r>
                      <a:r>
                        <a:rPr lang="en-US"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326</a:t>
                      </a: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號</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03-366-9547#610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616</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59433"/>
                  </a:ext>
                </a:extLst>
              </a:tr>
              <a:tr h="53301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楊梅</a:t>
                      </a:r>
                      <a:r>
                        <a:rPr lang="zh-TW" sz="1600" b="1" kern="100"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桃園市楊梅區校前路</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149</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號</a:t>
                      </a:r>
                      <a:r>
                        <a:rPr lang="zh-TW" altLang="en-US" sz="1600" b="1" kern="100" dirty="0">
                          <a:solidFill>
                            <a:srgbClr val="FF0000"/>
                          </a:solidFill>
                          <a:effectLst/>
                          <a:latin typeface="Microsoft YaHei" pitchFamily="34" charset="-122"/>
                          <a:ea typeface="Microsoft YaHei" pitchFamily="34" charset="-122"/>
                          <a:cs typeface="Times New Roman" panose="02020603050405020304" pitchFamily="18" charset="0"/>
                        </a:rPr>
                        <a:t> </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indent="-20320" algn="ctr">
                        <a:spcAft>
                          <a:spcPts val="0"/>
                        </a:spcAft>
                      </a:pP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03-478-2024#610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611</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359082"/>
                  </a:ext>
                </a:extLst>
              </a:tr>
              <a:tr h="598094">
                <a:tc vMerge="1">
                  <a:txBody>
                    <a:bodyPr/>
                    <a:lstStyle/>
                    <a:p>
                      <a:endParaRPr lang="zh-TW" altLang="en-US"/>
                    </a:p>
                  </a:txBody>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光明</a:t>
                      </a:r>
                      <a:r>
                        <a:rPr lang="zh-TW" sz="1600" b="1" kern="100" dirty="0">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蘆竹</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光明</a:t>
                      </a:r>
                      <a:r>
                        <a:rPr lang="zh-TW"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路</a:t>
                      </a: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一段</a:t>
                      </a:r>
                      <a:r>
                        <a:rPr lang="en-US"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123</a:t>
                      </a:r>
                      <a:r>
                        <a:rPr lang="zh-TW"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號</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03-</a:t>
                      </a:r>
                      <a:r>
                        <a:rPr lang="en-US" altLang="zh-TW" sz="1600" b="1" kern="100" dirty="0">
                          <a:effectLst/>
                          <a:latin typeface="Microsoft YaHei" pitchFamily="34" charset="-122"/>
                          <a:ea typeface="Microsoft YaHei" pitchFamily="34" charset="-122"/>
                          <a:cs typeface="Times New Roman" panose="02020603050405020304" pitchFamily="18" charset="0"/>
                        </a:rPr>
                        <a:t>311-</a:t>
                      </a:r>
                      <a:r>
                        <a:rPr lang="en-US" altLang="zh-TW" sz="1600" b="1" kern="100" dirty="0">
                          <a:effectLst/>
                          <a:latin typeface="Microsoft YaHei" pitchFamily="34" charset="-122"/>
                          <a:ea typeface="Microsoft YaHei" pitchFamily="34" charset="-122"/>
                          <a:cs typeface="Malgun Gothic Semilight" panose="020B0502040204020203" pitchFamily="34" charset="-120"/>
                        </a:rPr>
                        <a:t>4355</a:t>
                      </a:r>
                      <a:r>
                        <a:rPr lang="en-US" altLang="zh-TW" sz="1600" b="1" kern="100" dirty="0">
                          <a:effectLst/>
                          <a:latin typeface="Microsoft YaHei" pitchFamily="34" charset="-122"/>
                          <a:ea typeface="Microsoft YaHei" pitchFamily="34" charset="-122"/>
                          <a:cs typeface="Times New Roman" panose="02020603050405020304" pitchFamily="18" charset="0"/>
                        </a:rPr>
                        <a:t>#610</a:t>
                      </a:r>
                      <a:r>
                        <a:rPr lang="zh-TW" altLang="en-US" sz="1600" b="1" kern="100" dirty="0">
                          <a:effectLst/>
                          <a:latin typeface="Microsoft YaHei" pitchFamily="34" charset="-122"/>
                          <a:ea typeface="Microsoft YaHei" pitchFamily="34" charset="-122"/>
                          <a:cs typeface="Times New Roman" panose="02020603050405020304" pitchFamily="18" charset="0"/>
                        </a:rPr>
                        <a:t>、</a:t>
                      </a:r>
                      <a:r>
                        <a:rPr lang="en-US" altLang="zh-TW" sz="1600" b="1" kern="100" dirty="0">
                          <a:effectLst/>
                          <a:latin typeface="Microsoft YaHei" pitchFamily="34" charset="-122"/>
                          <a:ea typeface="Microsoft YaHei" pitchFamily="34" charset="-122"/>
                          <a:cs typeface="Times New Roman" panose="02020603050405020304" pitchFamily="18" charset="0"/>
                        </a:rPr>
                        <a:t>613</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58368"/>
                  </a:ext>
                </a:extLst>
              </a:tr>
              <a:tr h="53301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solidFill>
                            <a:srgbClr val="C00000"/>
                          </a:solidFill>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a:solidFill>
                            <a:srgbClr val="C00000"/>
                          </a:solidFill>
                          <a:effectLst/>
                          <a:latin typeface="Microsoft YaHei" pitchFamily="34" charset="-122"/>
                          <a:ea typeface="Microsoft YaHei" pitchFamily="34" charset="-122"/>
                          <a:cs typeface="Times New Roman" panose="02020603050405020304" pitchFamily="18" charset="0"/>
                        </a:rPr>
                        <a:t>石門</a:t>
                      </a:r>
                      <a:r>
                        <a:rPr lang="zh-TW" sz="1600" b="1" kern="100" dirty="0">
                          <a:solidFill>
                            <a:srgbClr val="C00000"/>
                          </a:solidFill>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685" indent="-273685" algn="ctr">
                        <a:lnSpc>
                          <a:spcPct val="100000"/>
                        </a:lnSpc>
                        <a:spcAft>
                          <a:spcPts val="0"/>
                        </a:spcAft>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桃園市龍潭區文化路</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137</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號</a:t>
                      </a:r>
                      <a:endParaRPr lang="zh-TW" alt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03-471-3610#610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611</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132355"/>
                  </a:ext>
                </a:extLst>
              </a:tr>
              <a:tr h="702852">
                <a:tc vMerge="1">
                  <a:txBody>
                    <a:bodyPr/>
                    <a:lstStyle/>
                    <a:p>
                      <a:pPr algn="ctr">
                        <a:spcAft>
                          <a:spcPts val="0"/>
                        </a:spcAft>
                      </a:pP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自然</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光明</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685" marR="0" lvl="0" indent="-273685" algn="ctr" defTabSz="1218987" rtl="0" eaLnBrk="1" fontAlgn="auto" latinLnBrk="0" hangingPunct="1">
                        <a:lnSpc>
                          <a:spcPct val="100000"/>
                        </a:lnSpc>
                        <a:spcBef>
                          <a:spcPts val="0"/>
                        </a:spcBef>
                        <a:spcAft>
                          <a:spcPts val="0"/>
                        </a:spcAft>
                        <a:buClrTx/>
                        <a:buSzTx/>
                        <a:buFontTx/>
                        <a:buNone/>
                        <a:tabLst/>
                        <a:defRPr/>
                      </a:pP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蘆竹</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光明</a:t>
                      </a:r>
                      <a:r>
                        <a:rPr lang="zh-TW"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路</a:t>
                      </a: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一段</a:t>
                      </a:r>
                      <a:r>
                        <a:rPr lang="en-US"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123</a:t>
                      </a:r>
                      <a:r>
                        <a:rPr lang="zh-TW" altLang="zh-TW" sz="1600" b="1" kern="100" dirty="0">
                          <a:solidFill>
                            <a:schemeClr val="tx1"/>
                          </a:solidFill>
                          <a:effectLst/>
                          <a:latin typeface="Microsoft YaHei" pitchFamily="34" charset="-122"/>
                          <a:ea typeface="Microsoft YaHei" pitchFamily="34" charset="-122"/>
                          <a:cs typeface="微軟正黑體" panose="020B0604030504040204" pitchFamily="34" charset="-120"/>
                        </a:rPr>
                        <a:t>號</a:t>
                      </a:r>
                      <a:endParaRPr lang="en-US" altLang="zh-TW" sz="1600" b="1" kern="100" dirty="0">
                        <a:solidFill>
                          <a:schemeClr val="tx1"/>
                        </a:solidFill>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03-</a:t>
                      </a:r>
                      <a:r>
                        <a:rPr lang="en-US" altLang="zh-TW" sz="1600" b="1" kern="100" dirty="0">
                          <a:effectLst/>
                          <a:latin typeface="Microsoft YaHei" pitchFamily="34" charset="-122"/>
                          <a:ea typeface="Microsoft YaHei" pitchFamily="34" charset="-122"/>
                          <a:cs typeface="Times New Roman" panose="02020603050405020304" pitchFamily="18" charset="0"/>
                        </a:rPr>
                        <a:t>311-</a:t>
                      </a:r>
                      <a:r>
                        <a:rPr lang="en-US" altLang="zh-TW" sz="1600" b="1" kern="100" dirty="0">
                          <a:effectLst/>
                          <a:latin typeface="Microsoft YaHei" pitchFamily="34" charset="-122"/>
                          <a:ea typeface="Microsoft YaHei" pitchFamily="34" charset="-122"/>
                          <a:cs typeface="Malgun Gothic Semilight" panose="020B0502040204020203" pitchFamily="34" charset="-120"/>
                        </a:rPr>
                        <a:t>4355</a:t>
                      </a:r>
                      <a:r>
                        <a:rPr lang="en-US" altLang="zh-TW" sz="1600" b="1" kern="100" dirty="0">
                          <a:effectLst/>
                          <a:latin typeface="Microsoft YaHei" pitchFamily="34" charset="-122"/>
                          <a:ea typeface="Microsoft YaHei" pitchFamily="34" charset="-122"/>
                          <a:cs typeface="Times New Roman" panose="02020603050405020304" pitchFamily="18" charset="0"/>
                        </a:rPr>
                        <a:t>#610</a:t>
                      </a:r>
                      <a:r>
                        <a:rPr lang="zh-TW" altLang="en-US" sz="1600" b="1" kern="100" dirty="0">
                          <a:effectLst/>
                          <a:latin typeface="Microsoft YaHei" pitchFamily="34" charset="-122"/>
                          <a:ea typeface="Microsoft YaHei" pitchFamily="34" charset="-122"/>
                          <a:cs typeface="Times New Roman" panose="02020603050405020304" pitchFamily="18" charset="0"/>
                        </a:rPr>
                        <a:t>、</a:t>
                      </a:r>
                      <a:r>
                        <a:rPr lang="en-US" altLang="zh-TW" sz="1600" b="1" kern="100" dirty="0">
                          <a:effectLst/>
                          <a:latin typeface="Microsoft YaHei" pitchFamily="34" charset="-122"/>
                          <a:ea typeface="Microsoft YaHei" pitchFamily="34" charset="-122"/>
                          <a:cs typeface="Times New Roman" panose="02020603050405020304" pitchFamily="18" charset="0"/>
                        </a:rPr>
                        <a:t>613 </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619483"/>
                  </a:ext>
                </a:extLst>
              </a:tr>
            </a:tbl>
          </a:graphicData>
        </a:graphic>
      </p:graphicFrame>
    </p:spTree>
    <p:extLst>
      <p:ext uri="{BB962C8B-B14F-4D97-AF65-F5344CB8AC3E}">
        <p14:creationId xmlns:p14="http://schemas.microsoft.com/office/powerpoint/2010/main" val="31431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48302" y="180283"/>
            <a:ext cx="7484507" cy="1027702"/>
          </a:xfrm>
        </p:spPr>
        <p:txBody>
          <a:bodyPr>
            <a:normAutofit/>
          </a:bodyPr>
          <a:lstStyle/>
          <a:p>
            <a:r>
              <a:rPr lang="zh-TW" altLang="en-US" sz="5400" b="1" dirty="0">
                <a:effectLst>
                  <a:outerShdw blurRad="38100" dist="38100" dir="2700000" algn="tl">
                    <a:srgbClr val="000000">
                      <a:alpha val="43137"/>
                    </a:srgbClr>
                  </a:outerShdw>
                </a:effectLst>
              </a:rPr>
              <a:t>鑑定測驗內容</a:t>
            </a:r>
          </a:p>
        </p:txBody>
      </p:sp>
      <p:sp>
        <p:nvSpPr>
          <p:cNvPr id="3" name="文字版面配置區 2"/>
          <p:cNvSpPr>
            <a:spLocks noGrp="1"/>
          </p:cNvSpPr>
          <p:nvPr>
            <p:ph type="body" idx="1"/>
          </p:nvPr>
        </p:nvSpPr>
        <p:spPr>
          <a:xfrm>
            <a:off x="1845940" y="1242511"/>
            <a:ext cx="3717036" cy="617934"/>
          </a:xfrm>
        </p:spPr>
        <p:txBody>
          <a:bodyPr>
            <a:noAutofit/>
          </a:bodyPr>
          <a:lstStyle/>
          <a:p>
            <a:r>
              <a:rPr lang="zh-TW" altLang="en-US" sz="4400" dirty="0">
                <a:effectLst>
                  <a:outerShdw blurRad="38100" dist="38100" dir="2700000" algn="tl">
                    <a:srgbClr val="000000">
                      <a:alpha val="43137"/>
                    </a:srgbClr>
                  </a:outerShdw>
                </a:effectLst>
              </a:rPr>
              <a:t>性向測驗</a:t>
            </a:r>
          </a:p>
        </p:txBody>
      </p:sp>
      <p:sp>
        <p:nvSpPr>
          <p:cNvPr id="4" name="內容版面配置區 3"/>
          <p:cNvSpPr>
            <a:spLocks noGrp="1"/>
          </p:cNvSpPr>
          <p:nvPr>
            <p:ph sz="half" idx="2"/>
          </p:nvPr>
        </p:nvSpPr>
        <p:spPr>
          <a:xfrm>
            <a:off x="981844" y="1923521"/>
            <a:ext cx="4270452" cy="2942114"/>
          </a:xfrm>
        </p:spPr>
        <p:txBody>
          <a:bodyPr>
            <a:noAutofit/>
          </a:bodyPr>
          <a:lstStyle/>
          <a:p>
            <a:pPr>
              <a:lnSpc>
                <a:spcPct val="100000"/>
              </a:lnSpc>
              <a:spcBef>
                <a:spcPts val="0"/>
              </a:spcBef>
              <a:buFont typeface="Wingdings" panose="05000000000000000000" pitchFamily="2" charset="2"/>
              <a:buChar char="ü"/>
            </a:pPr>
            <a:r>
              <a:rPr lang="zh-TW" altLang="en-US" sz="2800" dirty="0"/>
              <a:t>標準化測驗</a:t>
            </a:r>
            <a:endParaRPr lang="en-US" altLang="zh-TW" sz="2800" dirty="0"/>
          </a:p>
          <a:p>
            <a:pPr>
              <a:lnSpc>
                <a:spcPct val="100000"/>
              </a:lnSpc>
              <a:spcBef>
                <a:spcPts val="0"/>
              </a:spcBef>
              <a:buFont typeface="Wingdings" panose="05000000000000000000" pitchFamily="2" charset="2"/>
              <a:buChar char="ü"/>
            </a:pPr>
            <a:r>
              <a:rPr lang="zh-TW" altLang="en-US" sz="2800" dirty="0"/>
              <a:t>性向指個體在學習某種事物之前，對學習該事物所具有的潛在能力。</a:t>
            </a:r>
            <a:endParaRPr lang="en-US" altLang="zh-TW" sz="2800" dirty="0"/>
          </a:p>
          <a:p>
            <a:pPr>
              <a:lnSpc>
                <a:spcPct val="100000"/>
              </a:lnSpc>
              <a:spcBef>
                <a:spcPts val="0"/>
              </a:spcBef>
              <a:buFont typeface="Wingdings" panose="05000000000000000000" pitchFamily="2" charset="2"/>
              <a:buChar char="ü"/>
            </a:pPr>
            <a:r>
              <a:rPr lang="zh-TW" altLang="en-US" sz="2800" dirty="0">
                <a:latin typeface="華康仿宋體W6" panose="02010609010101010101" pitchFamily="49" charset="-120"/>
                <a:ea typeface="華康仿宋體W6" panose="02010609010101010101" pitchFamily="49" charset="-120"/>
              </a:rPr>
              <a:t>「</a:t>
            </a:r>
            <a:r>
              <a:rPr lang="zh-TW" altLang="zh-TW" sz="2800" dirty="0"/>
              <a:t>性向測驗」泛指用來測量個體潛在能力的測驗</a:t>
            </a:r>
            <a:endParaRPr lang="en-US" altLang="zh-TW" sz="2800" dirty="0"/>
          </a:p>
          <a:p>
            <a:pPr>
              <a:lnSpc>
                <a:spcPct val="100000"/>
              </a:lnSpc>
              <a:spcBef>
                <a:spcPts val="0"/>
              </a:spcBef>
              <a:buFont typeface="Wingdings" panose="05000000000000000000" pitchFamily="2" charset="2"/>
              <a:buChar char="ü"/>
            </a:pPr>
            <a:r>
              <a:rPr lang="zh-TW" altLang="en-US" sz="2800" dirty="0"/>
              <a:t>例如英語性向測驗：測驗語感</a:t>
            </a:r>
            <a:r>
              <a:rPr lang="en-US" altLang="zh-TW" sz="2800" dirty="0"/>
              <a:t>(</a:t>
            </a:r>
            <a:r>
              <a:rPr lang="zh-TW" altLang="en-US" sz="2800" dirty="0"/>
              <a:t>語料可能非英語</a:t>
            </a:r>
            <a:r>
              <a:rPr lang="en-US" altLang="zh-TW" sz="2800" dirty="0"/>
              <a:t>)</a:t>
            </a:r>
            <a:endParaRPr lang="zh-TW" altLang="en-US" sz="2800" dirty="0"/>
          </a:p>
        </p:txBody>
      </p:sp>
      <p:sp>
        <p:nvSpPr>
          <p:cNvPr id="5" name="文字版面配置區 4"/>
          <p:cNvSpPr>
            <a:spLocks noGrp="1"/>
          </p:cNvSpPr>
          <p:nvPr>
            <p:ph type="body" sz="quarter" idx="3"/>
          </p:nvPr>
        </p:nvSpPr>
        <p:spPr>
          <a:xfrm>
            <a:off x="7390556" y="1243451"/>
            <a:ext cx="3717036" cy="617934"/>
          </a:xfrm>
        </p:spPr>
        <p:txBody>
          <a:bodyPr>
            <a:noAutofit/>
          </a:bodyPr>
          <a:lstStyle/>
          <a:p>
            <a:r>
              <a:rPr lang="zh-TW" altLang="en-US" sz="4400" dirty="0">
                <a:solidFill>
                  <a:srgbClr val="C00000"/>
                </a:solidFill>
                <a:effectLst>
                  <a:outerShdw blurRad="38100" dist="38100" dir="2700000" algn="tl">
                    <a:srgbClr val="000000">
                      <a:alpha val="43137"/>
                    </a:srgbClr>
                  </a:outerShdw>
                </a:effectLst>
              </a:rPr>
              <a:t>實作評量</a:t>
            </a:r>
          </a:p>
        </p:txBody>
      </p:sp>
      <p:sp>
        <p:nvSpPr>
          <p:cNvPr id="6" name="內容版面配置區 5"/>
          <p:cNvSpPr>
            <a:spLocks noGrp="1"/>
          </p:cNvSpPr>
          <p:nvPr>
            <p:ph sz="quarter" idx="4"/>
          </p:nvPr>
        </p:nvSpPr>
        <p:spPr>
          <a:xfrm>
            <a:off x="5562976" y="1943209"/>
            <a:ext cx="6076052" cy="2664295"/>
          </a:xfrm>
        </p:spPr>
        <p:txBody>
          <a:bodyPr>
            <a:noAutofit/>
          </a:bodyPr>
          <a:lstStyle/>
          <a:p>
            <a:pPr>
              <a:lnSpc>
                <a:spcPct val="100000"/>
              </a:lnSpc>
              <a:spcBef>
                <a:spcPts val="0"/>
              </a:spcBef>
              <a:buFont typeface="Wingdings" panose="05000000000000000000" pitchFamily="2" charset="2"/>
              <a:buChar char="ü"/>
            </a:pPr>
            <a:r>
              <a:rPr lang="zh-TW" altLang="en-US" sz="2800" dirty="0">
                <a:solidFill>
                  <a:srgbClr val="C00000"/>
                </a:solidFill>
              </a:rPr>
              <a:t>模擬生活情境可能遭遇的事件作為評量作業或活動，學生須從相關的問題中，透過實際操作，利用學過的知識或技能解決問題，以觀察、評量學生是否真正具備高層次思考和問題解決的能力。</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488" y="4607504"/>
            <a:ext cx="3534905" cy="1989848"/>
          </a:xfrm>
          <a:prstGeom prst="rect">
            <a:avLst/>
          </a:prstGeom>
          <a:effectLst>
            <a:softEdge rad="63500"/>
          </a:effectLst>
        </p:spPr>
      </p:pic>
      <p:sp>
        <p:nvSpPr>
          <p:cNvPr id="8" name="投影片編號版面配置區 7"/>
          <p:cNvSpPr>
            <a:spLocks noGrp="1"/>
          </p:cNvSpPr>
          <p:nvPr>
            <p:ph type="sldNum" sz="quarter" idx="12"/>
          </p:nvPr>
        </p:nvSpPr>
        <p:spPr/>
        <p:txBody>
          <a:bodyPr/>
          <a:lstStyle/>
          <a:p>
            <a:pPr rtl="0"/>
            <a:fld id="{EB37DED6-D4C7-42EE-AB49-D2E39E64FDE4}" type="slidenum">
              <a:rPr lang="en-US" altLang="zh-TW" noProof="0" smtClean="0"/>
              <a:t>38</a:t>
            </a:fld>
            <a:endParaRPr lang="en-US" altLang="zh-TW" noProof="0" dirty="0"/>
          </a:p>
        </p:txBody>
      </p:sp>
    </p:spTree>
    <p:extLst>
      <p:ext uri="{BB962C8B-B14F-4D97-AF65-F5344CB8AC3E}">
        <p14:creationId xmlns:p14="http://schemas.microsoft.com/office/powerpoint/2010/main" val="345588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366220" y="-27384"/>
            <a:ext cx="3384376"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b="1" dirty="0"/>
              <a:t>鑑定結果公告</a:t>
            </a:r>
          </a:p>
        </p:txBody>
      </p:sp>
      <p:graphicFrame>
        <p:nvGraphicFramePr>
          <p:cNvPr id="5" name="內容版面配置區 3"/>
          <p:cNvGraphicFramePr>
            <a:graphicFrameLocks noGrp="1"/>
          </p:cNvGraphicFramePr>
          <p:nvPr>
            <p:ph sz="quarter" idx="1"/>
            <p:extLst>
              <p:ext uri="{D42A27DB-BD31-4B8C-83A1-F6EECF244321}">
                <p14:modId xmlns:p14="http://schemas.microsoft.com/office/powerpoint/2010/main" val="1637383141"/>
              </p:ext>
            </p:extLst>
          </p:nvPr>
        </p:nvGraphicFramePr>
        <p:xfrm>
          <a:off x="728153" y="968199"/>
          <a:ext cx="10405155" cy="4691626"/>
        </p:xfrm>
        <a:graphic>
          <a:graphicData uri="http://schemas.openxmlformats.org/drawingml/2006/table">
            <a:tbl>
              <a:tblPr firstRow="1" bandRow="1">
                <a:tableStyleId>{5C22544A-7EE6-4342-B048-85BDC9FD1C3A}</a:tableStyleId>
              </a:tblPr>
              <a:tblGrid>
                <a:gridCol w="2964856">
                  <a:extLst>
                    <a:ext uri="{9D8B030D-6E8A-4147-A177-3AD203B41FA5}">
                      <a16:colId xmlns:a16="http://schemas.microsoft.com/office/drawing/2014/main" val="20000"/>
                    </a:ext>
                  </a:extLst>
                </a:gridCol>
                <a:gridCol w="3346467">
                  <a:extLst>
                    <a:ext uri="{9D8B030D-6E8A-4147-A177-3AD203B41FA5}">
                      <a16:colId xmlns:a16="http://schemas.microsoft.com/office/drawing/2014/main" val="20001"/>
                    </a:ext>
                  </a:extLst>
                </a:gridCol>
                <a:gridCol w="4093832">
                  <a:extLst>
                    <a:ext uri="{9D8B030D-6E8A-4147-A177-3AD203B41FA5}">
                      <a16:colId xmlns:a16="http://schemas.microsoft.com/office/drawing/2014/main" val="20002"/>
                    </a:ext>
                  </a:extLst>
                </a:gridCol>
              </a:tblGrid>
              <a:tr h="382294">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時間</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478749">
                <a:tc>
                  <a:txBody>
                    <a:bodyPr/>
                    <a:lstStyle/>
                    <a:p>
                      <a:pPr algn="ctr"/>
                      <a:r>
                        <a:rPr lang="zh-TW" altLang="en-US" sz="2400" b="1" dirty="0">
                          <a:solidFill>
                            <a:srgbClr val="FF0000"/>
                          </a:solidFill>
                          <a:latin typeface="Microsoft YaHei" pitchFamily="34" charset="-122"/>
                          <a:ea typeface="Microsoft YaHei" pitchFamily="34" charset="-122"/>
                        </a:rPr>
                        <a:t>管道一</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書面審查</a:t>
                      </a:r>
                      <a:r>
                        <a:rPr lang="en-US" altLang="zh-TW" sz="2100" dirty="0">
                          <a:solidFill>
                            <a:srgbClr val="002060"/>
                          </a:solidFill>
                          <a:latin typeface="Microsoft YaHei" pitchFamily="34" charset="-122"/>
                          <a:ea typeface="Microsoft YaHei" pitchFamily="34" charset="-122"/>
                        </a:rPr>
                        <a:t>)</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a:txBody>
                    <a:bodyPr/>
                    <a:lstStyle/>
                    <a:p>
                      <a:pPr algn="ctr"/>
                      <a:r>
                        <a:rPr lang="en-US" altLang="zh-TW" sz="2100" dirty="0">
                          <a:solidFill>
                            <a:srgbClr val="002060"/>
                          </a:solidFill>
                          <a:latin typeface="Microsoft YaHei" pitchFamily="34" charset="-122"/>
                          <a:ea typeface="Microsoft YaHei" pitchFamily="34" charset="-122"/>
                        </a:rPr>
                        <a:t>2</a:t>
                      </a:r>
                      <a:r>
                        <a:rPr lang="zh-TW" altLang="en-US" sz="2100" dirty="0">
                          <a:solidFill>
                            <a:srgbClr val="002060"/>
                          </a:solidFill>
                          <a:latin typeface="Microsoft YaHei" pitchFamily="34" charset="-122"/>
                          <a:ea typeface="Microsoft YaHei" pitchFamily="34" charset="-122"/>
                        </a:rPr>
                        <a:t>月</a:t>
                      </a:r>
                      <a:r>
                        <a:rPr lang="en-US" altLang="zh-TW" sz="2100" dirty="0">
                          <a:solidFill>
                            <a:srgbClr val="002060"/>
                          </a:solidFill>
                          <a:latin typeface="Microsoft YaHei" pitchFamily="34" charset="-122"/>
                          <a:ea typeface="Microsoft YaHei" pitchFamily="34" charset="-122"/>
                        </a:rPr>
                        <a:t>25</a:t>
                      </a:r>
                      <a:r>
                        <a:rPr lang="zh-TW" altLang="en-US" sz="2100" dirty="0">
                          <a:solidFill>
                            <a:srgbClr val="002060"/>
                          </a:solidFill>
                          <a:latin typeface="Microsoft YaHei" pitchFamily="34" charset="-122"/>
                          <a:ea typeface="Microsoft YaHei" pitchFamily="34" charset="-122"/>
                        </a:rPr>
                        <a:t>日</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五</a:t>
                      </a:r>
                      <a:r>
                        <a:rPr lang="en-US" altLang="zh-TW" sz="2100" dirty="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a:t>
                      </a:r>
                      <a:r>
                        <a:rPr lang="en-US" altLang="zh-TW" sz="2100" dirty="0">
                          <a:solidFill>
                            <a:srgbClr val="002060"/>
                          </a:solidFill>
                          <a:latin typeface="Microsoft YaHei" pitchFamily="34" charset="-122"/>
                          <a:ea typeface="Microsoft YaHei" pitchFamily="34" charset="-122"/>
                        </a:rPr>
                        <a:t>00</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rowSpan="3">
                  <a:txBody>
                    <a:bodyPr/>
                    <a:lstStyle/>
                    <a:p>
                      <a:pPr algn="just"/>
                      <a:r>
                        <a:rPr lang="zh-TW" altLang="en-US" sz="2400" b="0" i="0" u="none" strike="noStrike" kern="1200" baseline="0" dirty="0">
                          <a:solidFill>
                            <a:srgbClr val="002060"/>
                          </a:solidFill>
                          <a:latin typeface="Microsoft YaHei" pitchFamily="34" charset="-122"/>
                          <a:ea typeface="Microsoft YaHei" pitchFamily="34" charset="-122"/>
                          <a:cs typeface="+mn-cs"/>
                        </a:rPr>
                        <a:t>公告於本市政府教育局、資優中心及各承辦學校網站，</a:t>
                      </a:r>
                      <a:r>
                        <a:rPr lang="zh-TW" altLang="en-US" sz="2400" b="0" i="0" u="none" strike="noStrike" kern="1200" baseline="0" dirty="0">
                          <a:solidFill>
                            <a:srgbClr val="FF0000"/>
                          </a:solidFill>
                          <a:latin typeface="Microsoft YaHei" pitchFamily="34" charset="-122"/>
                          <a:ea typeface="Microsoft YaHei" pitchFamily="34" charset="-122"/>
                          <a:cs typeface="+mn-cs"/>
                        </a:rPr>
                        <a:t>考生自行之至桃園市資賦優異鑑定報名系統</a:t>
                      </a:r>
                      <a:r>
                        <a:rPr lang="zh-TW" altLang="en-US" sz="2400" b="1" i="0" u="none" strike="noStrike" kern="1200" baseline="0" dirty="0">
                          <a:solidFill>
                            <a:srgbClr val="FF0000"/>
                          </a:solidFill>
                          <a:latin typeface="Microsoft YaHei" pitchFamily="34" charset="-122"/>
                          <a:ea typeface="Microsoft YaHei" pitchFamily="34" charset="-122"/>
                          <a:cs typeface="+mn-cs"/>
                        </a:rPr>
                        <a:t>下載</a:t>
                      </a:r>
                      <a:r>
                        <a:rPr lang="zh-TW" altLang="en-US" sz="2400" b="1" u="none" kern="1200" dirty="0">
                          <a:solidFill>
                            <a:srgbClr val="FF0000"/>
                          </a:solidFill>
                          <a:latin typeface="Microsoft YaHei" pitchFamily="34" charset="-122"/>
                          <a:ea typeface="Microsoft YaHei" pitchFamily="34" charset="-122"/>
                          <a:cs typeface="+mn-cs"/>
                        </a:rPr>
                        <a:t>結果通知單。</a:t>
                      </a:r>
                    </a:p>
                  </a:txBody>
                  <a:tcPr marL="68580" marR="68580" marT="34290" marB="34290" anchor="ctr"/>
                </a:tc>
                <a:extLst>
                  <a:ext uri="{0D108BD9-81ED-4DB2-BD59-A6C34878D82A}">
                    <a16:rowId xmlns:a16="http://schemas.microsoft.com/office/drawing/2014/main" val="10001"/>
                  </a:ext>
                </a:extLst>
              </a:tr>
              <a:tr h="932831">
                <a:tc rowSpan="2">
                  <a:txBody>
                    <a:bodyPr/>
                    <a:lstStyle/>
                    <a:p>
                      <a:pPr algn="ctr"/>
                      <a:r>
                        <a:rPr lang="zh-TW" altLang="en-US" sz="2400" b="1" kern="1200" dirty="0">
                          <a:solidFill>
                            <a:srgbClr val="FF0000"/>
                          </a:solidFill>
                          <a:latin typeface="Microsoft YaHei" pitchFamily="34" charset="-122"/>
                          <a:ea typeface="Microsoft YaHei" pitchFamily="34" charset="-122"/>
                          <a:cs typeface="+mn-cs"/>
                        </a:rPr>
                        <a:t>管道二</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測驗方式</a:t>
                      </a:r>
                      <a:r>
                        <a:rPr lang="en-US" altLang="zh-TW" sz="2100" dirty="0">
                          <a:solidFill>
                            <a:srgbClr val="002060"/>
                          </a:solidFill>
                          <a:latin typeface="Microsoft YaHei" pitchFamily="34" charset="-122"/>
                          <a:ea typeface="Microsoft YaHei" pitchFamily="34" charset="-122"/>
                        </a:rPr>
                        <a:t>)</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a:txBody>
                    <a:bodyPr/>
                    <a:lstStyle/>
                    <a:p>
                      <a:pPr algn="ctr"/>
                      <a:r>
                        <a:rPr lang="zh-TW" altLang="en-US" sz="2100" dirty="0">
                          <a:solidFill>
                            <a:srgbClr val="002060"/>
                          </a:solidFill>
                          <a:latin typeface="Microsoft YaHei" pitchFamily="34" charset="-122"/>
                          <a:ea typeface="Microsoft YaHei" pitchFamily="34" charset="-122"/>
                        </a:rPr>
                        <a:t>初選</a:t>
                      </a:r>
                      <a:endParaRPr lang="en-US" altLang="zh-TW" sz="2100" dirty="0">
                        <a:solidFill>
                          <a:srgbClr val="002060"/>
                        </a:solidFill>
                        <a:latin typeface="Microsoft YaHei" pitchFamily="34" charset="-122"/>
                        <a:ea typeface="Microsoft YaHei" pitchFamily="34" charset="-122"/>
                      </a:endParaRPr>
                    </a:p>
                    <a:p>
                      <a:pPr algn="ctr"/>
                      <a:r>
                        <a:rPr lang="en-US" altLang="zh-TW" sz="2100" dirty="0">
                          <a:solidFill>
                            <a:srgbClr val="002060"/>
                          </a:solidFill>
                          <a:latin typeface="Microsoft YaHei" pitchFamily="34" charset="-122"/>
                          <a:ea typeface="Microsoft YaHei" pitchFamily="34" charset="-122"/>
                        </a:rPr>
                        <a:t>3</a:t>
                      </a:r>
                      <a:r>
                        <a:rPr lang="zh-TW" altLang="en-US" sz="2100" dirty="0">
                          <a:solidFill>
                            <a:srgbClr val="002060"/>
                          </a:solidFill>
                          <a:latin typeface="Microsoft YaHei" pitchFamily="34" charset="-122"/>
                          <a:ea typeface="Microsoft YaHei" pitchFamily="34" charset="-122"/>
                        </a:rPr>
                        <a:t>月</a:t>
                      </a:r>
                      <a:r>
                        <a:rPr lang="en-US" altLang="zh-TW" sz="2100" dirty="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四</a:t>
                      </a:r>
                      <a:r>
                        <a:rPr lang="en-US" altLang="zh-TW" sz="2100" dirty="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a:t>
                      </a:r>
                      <a:r>
                        <a:rPr lang="en-US" altLang="zh-TW" sz="2100" dirty="0">
                          <a:solidFill>
                            <a:srgbClr val="002060"/>
                          </a:solidFill>
                          <a:latin typeface="Microsoft YaHei" pitchFamily="34" charset="-122"/>
                          <a:ea typeface="Microsoft YaHei" pitchFamily="34" charset="-122"/>
                        </a:rPr>
                        <a:t>00</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152313314"/>
                  </a:ext>
                </a:extLst>
              </a:tr>
              <a:tr h="660601">
                <a:tc vMerge="1">
                  <a:txBody>
                    <a:bodyPr/>
                    <a:lstStyle/>
                    <a:p>
                      <a:endParaRPr lang="zh-TW" altLang="en-US" dirty="0"/>
                    </a:p>
                  </a:txBody>
                  <a:tcPr marL="68580" marR="68580" marT="34290" marB="34290" anchor="ctr"/>
                </a:tc>
                <a:tc>
                  <a:txBody>
                    <a:bodyPr/>
                    <a:lstStyle/>
                    <a:p>
                      <a:pPr algn="ctr"/>
                      <a:r>
                        <a:rPr lang="zh-TW" altLang="en-US" sz="2100" kern="1200" dirty="0">
                          <a:solidFill>
                            <a:srgbClr val="002060"/>
                          </a:solidFill>
                          <a:latin typeface="Microsoft YaHei" pitchFamily="34" charset="-122"/>
                          <a:ea typeface="Microsoft YaHei" pitchFamily="34" charset="-122"/>
                          <a:cs typeface="+mn-cs"/>
                        </a:rPr>
                        <a:t>複選</a:t>
                      </a:r>
                      <a:endParaRPr lang="en-US" altLang="zh-TW" sz="2100" kern="1200" dirty="0">
                        <a:solidFill>
                          <a:srgbClr val="002060"/>
                        </a:solidFill>
                        <a:latin typeface="Microsoft YaHei" pitchFamily="34" charset="-122"/>
                        <a:ea typeface="Microsoft YaHei"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kern="1200" dirty="0">
                          <a:solidFill>
                            <a:srgbClr val="002060"/>
                          </a:solidFill>
                          <a:latin typeface="Microsoft YaHei" pitchFamily="34" charset="-122"/>
                          <a:ea typeface="Microsoft YaHei" pitchFamily="34" charset="-122"/>
                          <a:cs typeface="+mn-cs"/>
                        </a:rPr>
                        <a:t>   </a:t>
                      </a:r>
                      <a:r>
                        <a:rPr lang="en-US" altLang="zh-TW" sz="2100" kern="1200" dirty="0">
                          <a:solidFill>
                            <a:srgbClr val="002060"/>
                          </a:solidFill>
                          <a:latin typeface="Microsoft YaHei" pitchFamily="34" charset="-122"/>
                          <a:ea typeface="Microsoft YaHei" pitchFamily="34" charset="-122"/>
                          <a:cs typeface="+mn-cs"/>
                        </a:rPr>
                        <a:t>5</a:t>
                      </a:r>
                      <a:r>
                        <a:rPr lang="zh-TW" altLang="en-US" sz="2100" kern="1200" dirty="0">
                          <a:solidFill>
                            <a:srgbClr val="002060"/>
                          </a:solidFill>
                          <a:latin typeface="Microsoft YaHei" pitchFamily="34" charset="-122"/>
                          <a:ea typeface="Microsoft YaHei" pitchFamily="34" charset="-122"/>
                          <a:cs typeface="+mn-cs"/>
                        </a:rPr>
                        <a:t>月</a:t>
                      </a:r>
                      <a:r>
                        <a:rPr lang="en-US" altLang="zh-TW" sz="2100" kern="1200" dirty="0">
                          <a:solidFill>
                            <a:srgbClr val="002060"/>
                          </a:solidFill>
                          <a:latin typeface="Microsoft YaHei" pitchFamily="34" charset="-122"/>
                          <a:ea typeface="Microsoft YaHei" pitchFamily="34" charset="-122"/>
                          <a:cs typeface="+mn-cs"/>
                        </a:rPr>
                        <a:t>18</a:t>
                      </a:r>
                      <a:r>
                        <a:rPr lang="zh-TW" altLang="en-US" sz="2100" kern="1200" dirty="0">
                          <a:solidFill>
                            <a:srgbClr val="002060"/>
                          </a:solidFill>
                          <a:latin typeface="Microsoft YaHei" pitchFamily="34" charset="-122"/>
                          <a:ea typeface="Microsoft YaHei" pitchFamily="34" charset="-122"/>
                          <a:cs typeface="+mn-cs"/>
                        </a:rPr>
                        <a:t>日</a:t>
                      </a:r>
                      <a:r>
                        <a:rPr lang="en-US" altLang="zh-TW" sz="2100" kern="1200" dirty="0">
                          <a:solidFill>
                            <a:srgbClr val="002060"/>
                          </a:solidFill>
                          <a:latin typeface="Microsoft YaHei" pitchFamily="34" charset="-122"/>
                          <a:ea typeface="Microsoft YaHei" pitchFamily="34" charset="-122"/>
                          <a:cs typeface="+mn-cs"/>
                        </a:rPr>
                        <a:t>(</a:t>
                      </a:r>
                      <a:r>
                        <a:rPr lang="zh-TW" altLang="en-US" sz="2100" kern="1200" dirty="0">
                          <a:solidFill>
                            <a:srgbClr val="002060"/>
                          </a:solidFill>
                          <a:latin typeface="Microsoft YaHei" pitchFamily="34" charset="-122"/>
                          <a:ea typeface="Microsoft YaHei" pitchFamily="34" charset="-122"/>
                          <a:cs typeface="+mn-cs"/>
                        </a:rPr>
                        <a:t>三</a:t>
                      </a:r>
                      <a:r>
                        <a:rPr lang="en-US" altLang="zh-TW" sz="2100" kern="1200" dirty="0">
                          <a:solidFill>
                            <a:srgbClr val="002060"/>
                          </a:solidFill>
                          <a:latin typeface="Microsoft YaHei" pitchFamily="34" charset="-122"/>
                          <a:ea typeface="Microsoft YaHei" pitchFamily="34" charset="-122"/>
                          <a:cs typeface="+mn-cs"/>
                        </a:rPr>
                        <a:t>)17</a:t>
                      </a:r>
                      <a:r>
                        <a:rPr lang="zh-TW" altLang="en-US" sz="2100" kern="1200" dirty="0">
                          <a:solidFill>
                            <a:srgbClr val="002060"/>
                          </a:solidFill>
                          <a:latin typeface="Microsoft YaHei" pitchFamily="34" charset="-122"/>
                          <a:ea typeface="Microsoft YaHei" pitchFamily="34" charset="-122"/>
                          <a:cs typeface="+mn-cs"/>
                        </a:rPr>
                        <a:t>：</a:t>
                      </a:r>
                      <a:r>
                        <a:rPr lang="en-US" altLang="zh-TW" sz="2100" kern="1200" dirty="0">
                          <a:solidFill>
                            <a:srgbClr val="002060"/>
                          </a:solidFill>
                          <a:latin typeface="Microsoft YaHei" pitchFamily="34" charset="-122"/>
                          <a:ea typeface="Microsoft YaHei" pitchFamily="34" charset="-122"/>
                          <a:cs typeface="+mn-cs"/>
                        </a:rPr>
                        <a:t>00</a:t>
                      </a:r>
                      <a:endParaRPr lang="zh-TW" altLang="en-US" dirty="0">
                        <a:latin typeface="Microsoft YaHei" pitchFamily="34" charset="-122"/>
                        <a:ea typeface="Microsoft YaHei" pitchFamily="34" charset="-122"/>
                      </a:endParaRPr>
                    </a:p>
                  </a:txBody>
                  <a:tcPr marL="68580" marR="68580" marT="34290" marB="34290" anchor="ctr"/>
                </a:tc>
                <a:tc vMerge="1">
                  <a:txBody>
                    <a:bodyPr/>
                    <a:lstStyle/>
                    <a:p>
                      <a:pPr algn="ctr"/>
                      <a:endParaRPr lang="zh-TW" altLang="en-US" sz="2800" dirty="0"/>
                    </a:p>
                  </a:txBody>
                  <a:tcPr anchor="ctr"/>
                </a:tc>
                <a:extLst>
                  <a:ext uri="{0D108BD9-81ED-4DB2-BD59-A6C34878D82A}">
                    <a16:rowId xmlns:a16="http://schemas.microsoft.com/office/drawing/2014/main" val="10002"/>
                  </a:ext>
                </a:extLst>
              </a:tr>
              <a:tr h="1056397">
                <a:tc rowSpan="2">
                  <a:txBody>
                    <a:bodyPr/>
                    <a:lstStyle/>
                    <a:p>
                      <a:pPr algn="ctr"/>
                      <a:r>
                        <a:rPr lang="zh-TW" altLang="en-US" sz="2700" b="1" kern="1200" dirty="0">
                          <a:solidFill>
                            <a:srgbClr val="002060"/>
                          </a:solidFill>
                          <a:latin typeface="Microsoft YaHei" pitchFamily="34" charset="-122"/>
                          <a:ea typeface="Microsoft YaHei" pitchFamily="34" charset="-122"/>
                          <a:cs typeface="+mn-cs"/>
                        </a:rPr>
                        <a:t>複查</a:t>
                      </a:r>
                    </a:p>
                  </a:txBody>
                  <a:tcPr marL="68580" marR="68580" marT="34290" marB="34290" anchor="ctr"/>
                </a:tc>
                <a:tc>
                  <a:txBody>
                    <a:bodyPr/>
                    <a:lstStyle/>
                    <a:p>
                      <a:pPr algn="ctr"/>
                      <a:r>
                        <a:rPr lang="zh-TW" altLang="en-US" sz="2100" dirty="0">
                          <a:solidFill>
                            <a:srgbClr val="002060"/>
                          </a:solidFill>
                          <a:latin typeface="Microsoft YaHei" pitchFamily="34" charset="-122"/>
                          <a:ea typeface="Microsoft YaHei" pitchFamily="34" charset="-122"/>
                        </a:rPr>
                        <a:t>初選</a:t>
                      </a:r>
                      <a:r>
                        <a:rPr lang="en-US" altLang="zh-TW" sz="2100" dirty="0">
                          <a:solidFill>
                            <a:srgbClr val="002060"/>
                          </a:solidFill>
                          <a:latin typeface="Microsoft YaHei" pitchFamily="34" charset="-122"/>
                          <a:ea typeface="Microsoft YaHei" pitchFamily="34" charset="-122"/>
                        </a:rPr>
                        <a:t>:3</a:t>
                      </a:r>
                      <a:r>
                        <a:rPr lang="zh-TW" altLang="en-US" sz="2100" dirty="0">
                          <a:solidFill>
                            <a:srgbClr val="002060"/>
                          </a:solidFill>
                          <a:latin typeface="Microsoft YaHei" pitchFamily="34" charset="-122"/>
                          <a:ea typeface="Microsoft YaHei" pitchFamily="34" charset="-122"/>
                        </a:rPr>
                        <a:t>月</a:t>
                      </a:r>
                      <a:r>
                        <a:rPr lang="en-US" altLang="zh-TW" sz="2100" dirty="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日</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四</a:t>
                      </a:r>
                      <a:r>
                        <a:rPr lang="en-US" altLang="zh-TW" sz="2100" dirty="0">
                          <a:solidFill>
                            <a:srgbClr val="002060"/>
                          </a:solidFill>
                          <a:latin typeface="Microsoft YaHei" pitchFamily="34" charset="-122"/>
                          <a:ea typeface="Microsoft YaHei" pitchFamily="34" charset="-122"/>
                        </a:rPr>
                        <a:t>)17:00</a:t>
                      </a:r>
                    </a:p>
                    <a:p>
                      <a:pPr algn="ctr"/>
                      <a:r>
                        <a:rPr lang="zh-TW" altLang="en-US" sz="2100" dirty="0">
                          <a:solidFill>
                            <a:srgbClr val="002060"/>
                          </a:solidFill>
                          <a:latin typeface="Microsoft YaHei" pitchFamily="34" charset="-122"/>
                          <a:ea typeface="Microsoft YaHei" pitchFamily="34" charset="-122"/>
                        </a:rPr>
                        <a:t>至</a:t>
                      </a:r>
                      <a:r>
                        <a:rPr lang="en-US" altLang="zh-TW" sz="2100" dirty="0">
                          <a:solidFill>
                            <a:srgbClr val="002060"/>
                          </a:solidFill>
                          <a:latin typeface="Microsoft YaHei" pitchFamily="34" charset="-122"/>
                          <a:ea typeface="Microsoft YaHei" pitchFamily="34" charset="-122"/>
                        </a:rPr>
                        <a:t>3</a:t>
                      </a:r>
                      <a:r>
                        <a:rPr lang="zh-TW" altLang="en-US" sz="2100" dirty="0">
                          <a:solidFill>
                            <a:srgbClr val="002060"/>
                          </a:solidFill>
                          <a:latin typeface="Microsoft YaHei" pitchFamily="34" charset="-122"/>
                          <a:ea typeface="Microsoft YaHei" pitchFamily="34" charset="-122"/>
                        </a:rPr>
                        <a:t>月</a:t>
                      </a:r>
                      <a:r>
                        <a:rPr lang="en-US" altLang="zh-TW" sz="2100" dirty="0">
                          <a:solidFill>
                            <a:srgbClr val="002060"/>
                          </a:solidFill>
                          <a:latin typeface="Microsoft YaHei" pitchFamily="34" charset="-122"/>
                          <a:ea typeface="Microsoft YaHei" pitchFamily="34" charset="-122"/>
                        </a:rPr>
                        <a:t>18</a:t>
                      </a:r>
                      <a:r>
                        <a:rPr lang="zh-TW" altLang="en-US" sz="2100" dirty="0">
                          <a:solidFill>
                            <a:srgbClr val="002060"/>
                          </a:solidFill>
                          <a:latin typeface="Microsoft YaHei" pitchFamily="34" charset="-122"/>
                          <a:ea typeface="Microsoft YaHei" pitchFamily="34" charset="-122"/>
                        </a:rPr>
                        <a:t>日</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五</a:t>
                      </a:r>
                      <a:r>
                        <a:rPr lang="en-US" altLang="zh-TW" sz="2100" dirty="0">
                          <a:solidFill>
                            <a:srgbClr val="002060"/>
                          </a:solidFill>
                          <a:latin typeface="Microsoft YaHei" pitchFamily="34" charset="-122"/>
                          <a:ea typeface="Microsoft YaHei" pitchFamily="34" charset="-122"/>
                        </a:rPr>
                        <a:t>)16:00</a:t>
                      </a:r>
                    </a:p>
                    <a:p>
                      <a:pPr algn="ctr"/>
                      <a:r>
                        <a:rPr lang="zh-TW" altLang="en-US" sz="1800" b="1" i="0" u="none" strike="noStrike" kern="1200" baseline="0" dirty="0">
                          <a:solidFill>
                            <a:srgbClr val="FF0000"/>
                          </a:solidFill>
                          <a:latin typeface="Microsoft YaHei" pitchFamily="34" charset="-122"/>
                          <a:ea typeface="Microsoft YaHei" pitchFamily="34" charset="-122"/>
                          <a:cs typeface="+mn-cs"/>
                        </a:rPr>
                        <a:t>逾時不予受理</a:t>
                      </a:r>
                    </a:p>
                  </a:txBody>
                  <a:tcPr marL="68580" marR="68580" marT="34290" marB="34290" anchor="ctr"/>
                </a:tc>
                <a:tc rowSpan="2">
                  <a:txBody>
                    <a:bodyPr/>
                    <a:lstStyle/>
                    <a:p>
                      <a:pPr algn="l">
                        <a:lnSpc>
                          <a:spcPts val="2800"/>
                        </a:lnSpc>
                        <a:spcBef>
                          <a:spcPts val="600"/>
                        </a:spcBef>
                      </a:pPr>
                      <a:r>
                        <a:rPr lang="zh-TW" altLang="en-US" sz="2400" kern="1200" dirty="0">
                          <a:solidFill>
                            <a:srgbClr val="002060"/>
                          </a:solidFill>
                          <a:latin typeface="Microsoft YaHei" pitchFamily="34" charset="-122"/>
                          <a:ea typeface="Microsoft YaHei" pitchFamily="34" charset="-122"/>
                          <a:cs typeface="+mn-cs"/>
                        </a:rPr>
                        <a:t>請至</a:t>
                      </a:r>
                      <a:r>
                        <a:rPr lang="zh-TW" altLang="en-US" sz="2400" kern="1200" dirty="0">
                          <a:solidFill>
                            <a:srgbClr val="FF0000"/>
                          </a:solidFill>
                          <a:latin typeface="Microsoft YaHei" pitchFamily="34" charset="-122"/>
                          <a:ea typeface="Microsoft YaHei" pitchFamily="34" charset="-122"/>
                          <a:cs typeface="+mn-cs"/>
                        </a:rPr>
                        <a:t>桃園市資賦優異鑑定報名系統線上</a:t>
                      </a:r>
                      <a:r>
                        <a:rPr lang="zh-TW" altLang="en-US" sz="2400" kern="1200" dirty="0">
                          <a:solidFill>
                            <a:srgbClr val="002060"/>
                          </a:solidFill>
                          <a:latin typeface="Microsoft YaHei" pitchFamily="34" charset="-122"/>
                          <a:ea typeface="Microsoft YaHei" pitchFamily="34" charset="-122"/>
                          <a:cs typeface="+mn-cs"/>
                        </a:rPr>
                        <a:t>填妥</a:t>
                      </a:r>
                      <a:r>
                        <a:rPr lang="zh-TW" altLang="en-US" sz="2400" kern="1200" dirty="0">
                          <a:solidFill>
                            <a:srgbClr val="FF0000"/>
                          </a:solidFill>
                          <a:latin typeface="Microsoft YaHei" pitchFamily="34" charset="-122"/>
                          <a:ea typeface="Microsoft YaHei" pitchFamily="34" charset="-122"/>
                          <a:cs typeface="+mn-cs"/>
                        </a:rPr>
                        <a:t>成績複查申請表</a:t>
                      </a:r>
                      <a:r>
                        <a:rPr lang="zh-TW" altLang="en-US" sz="2400" kern="1200" dirty="0">
                          <a:solidFill>
                            <a:srgbClr val="002060"/>
                          </a:solidFill>
                          <a:latin typeface="Microsoft YaHei" pitchFamily="34" charset="-122"/>
                          <a:ea typeface="Microsoft YaHei" pitchFamily="34" charset="-122"/>
                          <a:cs typeface="+mn-cs"/>
                        </a:rPr>
                        <a:t>及線上繳費。</a:t>
                      </a:r>
                      <a:endParaRPr lang="en-US" altLang="zh-TW" sz="2400" kern="1200" dirty="0">
                        <a:solidFill>
                          <a:srgbClr val="002060"/>
                        </a:solidFill>
                        <a:latin typeface="Microsoft YaHei" pitchFamily="34" charset="-122"/>
                        <a:ea typeface="Microsoft YaHei" pitchFamily="34" charset="-122"/>
                        <a:cs typeface="+mn-cs"/>
                      </a:endParaRPr>
                    </a:p>
                    <a:p>
                      <a:pPr algn="l">
                        <a:lnSpc>
                          <a:spcPts val="2800"/>
                        </a:lnSpc>
                        <a:spcBef>
                          <a:spcPts val="600"/>
                        </a:spcBef>
                      </a:pPr>
                      <a:r>
                        <a:rPr lang="zh-TW" altLang="en-US" sz="2400" kern="1200" dirty="0">
                          <a:solidFill>
                            <a:srgbClr val="002060"/>
                          </a:solidFill>
                          <a:latin typeface="Microsoft YaHei" pitchFamily="34" charset="-122"/>
                          <a:ea typeface="Microsoft YaHei" pitchFamily="34" charset="-122"/>
                          <a:cs typeface="+mn-cs"/>
                        </a:rPr>
                        <a:t>複查費：每科新臺幣</a:t>
                      </a:r>
                      <a:r>
                        <a:rPr lang="en-US" altLang="zh-TW" sz="2400" kern="1200" dirty="0">
                          <a:solidFill>
                            <a:srgbClr val="002060"/>
                          </a:solidFill>
                          <a:latin typeface="Microsoft YaHei" pitchFamily="34" charset="-122"/>
                          <a:ea typeface="Microsoft YaHei" pitchFamily="34" charset="-122"/>
                          <a:cs typeface="+mn-cs"/>
                        </a:rPr>
                        <a:t>100</a:t>
                      </a:r>
                      <a:r>
                        <a:rPr lang="zh-TW" altLang="en-US" sz="2400" kern="1200" dirty="0">
                          <a:solidFill>
                            <a:srgbClr val="002060"/>
                          </a:solidFill>
                          <a:latin typeface="Microsoft YaHei" pitchFamily="34" charset="-122"/>
                          <a:ea typeface="Microsoft YaHei" pitchFamily="34" charset="-122"/>
                          <a:cs typeface="+mn-cs"/>
                        </a:rPr>
                        <a:t>元整。</a:t>
                      </a:r>
                      <a:r>
                        <a:rPr lang="zh-TW" altLang="en-US" sz="2100" dirty="0">
                          <a:solidFill>
                            <a:srgbClr val="002060"/>
                          </a:solidFill>
                          <a:latin typeface="Microsoft YaHei" pitchFamily="34" charset="-122"/>
                          <a:ea typeface="Microsoft YaHei" pitchFamily="34" charset="-122"/>
                        </a:rPr>
                        <a:t>　　</a:t>
                      </a:r>
                    </a:p>
                  </a:txBody>
                  <a:tcPr marL="68580" marR="68580" marT="34290" marB="34290" anchor="ctr"/>
                </a:tc>
                <a:extLst>
                  <a:ext uri="{0D108BD9-81ED-4DB2-BD59-A6C34878D82A}">
                    <a16:rowId xmlns:a16="http://schemas.microsoft.com/office/drawing/2014/main" val="10003"/>
                  </a:ext>
                </a:extLst>
              </a:tr>
              <a:tr h="1126369">
                <a:tc vMerge="1">
                  <a:txBody>
                    <a:bodyPr/>
                    <a:lstStyle/>
                    <a:p>
                      <a:endParaRPr lang="zh-TW" altLang="en-US"/>
                    </a:p>
                  </a:txBody>
                  <a:tcPr/>
                </a:tc>
                <a:tc>
                  <a:txBody>
                    <a:bodyPr/>
                    <a:lstStyle/>
                    <a:p>
                      <a:pPr algn="ctr"/>
                      <a:r>
                        <a:rPr lang="zh-TW" altLang="en-US" sz="2100" dirty="0">
                          <a:solidFill>
                            <a:srgbClr val="002060"/>
                          </a:solidFill>
                          <a:latin typeface="Microsoft YaHei" pitchFamily="34" charset="-122"/>
                          <a:ea typeface="Microsoft YaHei" pitchFamily="34" charset="-122"/>
                        </a:rPr>
                        <a:t>複選</a:t>
                      </a:r>
                      <a:r>
                        <a:rPr lang="en-US" altLang="zh-TW" sz="2100" dirty="0">
                          <a:solidFill>
                            <a:srgbClr val="002060"/>
                          </a:solidFill>
                          <a:latin typeface="Microsoft YaHei" pitchFamily="34" charset="-122"/>
                          <a:ea typeface="Microsoft YaHei" pitchFamily="34" charset="-122"/>
                        </a:rPr>
                        <a:t>:5</a:t>
                      </a:r>
                      <a:r>
                        <a:rPr lang="zh-TW" altLang="en-US" sz="2100" dirty="0">
                          <a:solidFill>
                            <a:srgbClr val="002060"/>
                          </a:solidFill>
                          <a:latin typeface="Microsoft YaHei" pitchFamily="34" charset="-122"/>
                          <a:ea typeface="Microsoft YaHei" pitchFamily="34" charset="-122"/>
                        </a:rPr>
                        <a:t>月</a:t>
                      </a:r>
                      <a:r>
                        <a:rPr lang="en-US" altLang="zh-TW" sz="2100" dirty="0">
                          <a:solidFill>
                            <a:srgbClr val="002060"/>
                          </a:solidFill>
                          <a:latin typeface="Microsoft YaHei" pitchFamily="34" charset="-122"/>
                          <a:ea typeface="Microsoft YaHei" pitchFamily="34" charset="-122"/>
                        </a:rPr>
                        <a:t>18</a:t>
                      </a:r>
                      <a:r>
                        <a:rPr lang="zh-TW" altLang="en-US" sz="2100" dirty="0">
                          <a:solidFill>
                            <a:srgbClr val="002060"/>
                          </a:solidFill>
                          <a:latin typeface="Microsoft YaHei" pitchFamily="34" charset="-122"/>
                          <a:ea typeface="Microsoft YaHei" pitchFamily="34" charset="-122"/>
                        </a:rPr>
                        <a:t>日</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三</a:t>
                      </a:r>
                      <a:r>
                        <a:rPr lang="en-US" altLang="zh-TW" sz="2100" dirty="0">
                          <a:solidFill>
                            <a:srgbClr val="002060"/>
                          </a:solidFill>
                          <a:latin typeface="Microsoft YaHei" pitchFamily="34" charset="-122"/>
                          <a:ea typeface="Microsoft YaHei" pitchFamily="34" charset="-122"/>
                        </a:rPr>
                        <a:t>)17:00</a:t>
                      </a:r>
                    </a:p>
                    <a:p>
                      <a:pPr algn="ctr"/>
                      <a:r>
                        <a:rPr lang="zh-TW" altLang="en-US" sz="2100" dirty="0">
                          <a:solidFill>
                            <a:srgbClr val="002060"/>
                          </a:solidFill>
                          <a:latin typeface="Microsoft YaHei" pitchFamily="34" charset="-122"/>
                          <a:ea typeface="Microsoft YaHei" pitchFamily="34" charset="-122"/>
                        </a:rPr>
                        <a:t>至</a:t>
                      </a:r>
                      <a:r>
                        <a:rPr lang="en-US" altLang="zh-TW" sz="2100" dirty="0">
                          <a:solidFill>
                            <a:srgbClr val="002060"/>
                          </a:solidFill>
                          <a:latin typeface="Microsoft YaHei" pitchFamily="34" charset="-122"/>
                          <a:ea typeface="Microsoft YaHei" pitchFamily="34" charset="-122"/>
                        </a:rPr>
                        <a:t>5</a:t>
                      </a:r>
                      <a:r>
                        <a:rPr lang="zh-TW" altLang="en-US" sz="2100" dirty="0">
                          <a:solidFill>
                            <a:srgbClr val="002060"/>
                          </a:solidFill>
                          <a:latin typeface="Microsoft YaHei" pitchFamily="34" charset="-122"/>
                          <a:ea typeface="Microsoft YaHei" pitchFamily="34" charset="-122"/>
                        </a:rPr>
                        <a:t>月</a:t>
                      </a:r>
                      <a:r>
                        <a:rPr lang="en-US" altLang="zh-TW" sz="2100" dirty="0">
                          <a:solidFill>
                            <a:srgbClr val="002060"/>
                          </a:solidFill>
                          <a:latin typeface="Microsoft YaHei" pitchFamily="34" charset="-122"/>
                          <a:ea typeface="Microsoft YaHei" pitchFamily="34" charset="-122"/>
                        </a:rPr>
                        <a:t>19</a:t>
                      </a:r>
                      <a:r>
                        <a:rPr lang="zh-TW" altLang="en-US" sz="2100" dirty="0">
                          <a:solidFill>
                            <a:srgbClr val="002060"/>
                          </a:solidFill>
                          <a:latin typeface="Microsoft YaHei" pitchFamily="34" charset="-122"/>
                          <a:ea typeface="Microsoft YaHei" pitchFamily="34" charset="-122"/>
                        </a:rPr>
                        <a:t>日</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四</a:t>
                      </a:r>
                      <a:r>
                        <a:rPr lang="en-US" altLang="zh-TW" sz="2100" dirty="0">
                          <a:solidFill>
                            <a:srgbClr val="002060"/>
                          </a:solidFill>
                          <a:latin typeface="Microsoft YaHei" pitchFamily="34" charset="-122"/>
                          <a:ea typeface="Microsoft YaHei" pitchFamily="34" charset="-122"/>
                        </a:rPr>
                        <a:t>)16:00</a:t>
                      </a:r>
                    </a:p>
                    <a:p>
                      <a:pPr algn="ctr"/>
                      <a:r>
                        <a:rPr lang="zh-TW" altLang="en-US" sz="1800" b="1" i="0" u="none" strike="noStrike" kern="1200" baseline="0" dirty="0">
                          <a:solidFill>
                            <a:srgbClr val="FF0000"/>
                          </a:solidFill>
                          <a:latin typeface="Microsoft YaHei" pitchFamily="34" charset="-122"/>
                          <a:ea typeface="Microsoft YaHei" pitchFamily="34" charset="-122"/>
                          <a:cs typeface="+mn-cs"/>
                        </a:rPr>
                        <a:t>逾時不予受理</a:t>
                      </a: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3650789199"/>
                  </a:ext>
                </a:extLst>
              </a:tr>
            </a:tbl>
          </a:graphicData>
        </a:graphic>
      </p:graphicFrame>
      <p:sp>
        <p:nvSpPr>
          <p:cNvPr id="6" name="文字方塊 5"/>
          <p:cNvSpPr txBox="1"/>
          <p:nvPr/>
        </p:nvSpPr>
        <p:spPr>
          <a:xfrm>
            <a:off x="699920" y="5761930"/>
            <a:ext cx="10433388" cy="830997"/>
          </a:xfrm>
          <a:prstGeom prst="rect">
            <a:avLst/>
          </a:prstGeom>
          <a:solidFill>
            <a:schemeClr val="accent2">
              <a:lumMod val="40000"/>
              <a:lumOff val="60000"/>
            </a:schemeClr>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注意事項：測驗結果</a:t>
            </a:r>
            <a:r>
              <a:rPr lang="zh-TW" altLang="en-US" sz="2100" b="1" dirty="0">
                <a:solidFill>
                  <a:srgbClr val="FF0000"/>
                </a:solidFill>
                <a:latin typeface="微軟正黑體" panose="020B0604030504040204" pitchFamily="34" charset="-120"/>
                <a:ea typeface="微軟正黑體" panose="020B0604030504040204" pitchFamily="34" charset="-120"/>
              </a:rPr>
              <a:t>複查僅限對分數合計之複核</a:t>
            </a:r>
            <a:r>
              <a:rPr lang="zh-TW" altLang="en-US" dirty="0">
                <a:latin typeface="微軟正黑體" panose="020B0604030504040204" pitchFamily="34" charset="-120"/>
                <a:ea typeface="微軟正黑體" panose="020B0604030504040204" pitchFamily="34" charset="-120"/>
              </a:rPr>
              <a:t>，並以壹次為限，不得要求影印及重閱，家長於成績複查時不得要求告知閱卷委員姓名或其他有關資料。</a:t>
            </a:r>
          </a:p>
        </p:txBody>
      </p:sp>
      <p:sp>
        <p:nvSpPr>
          <p:cNvPr id="7" name="Text Box 2"/>
          <p:cNvSpPr txBox="1">
            <a:spLocks noChangeArrowheads="1"/>
          </p:cNvSpPr>
          <p:nvPr/>
        </p:nvSpPr>
        <p:spPr bwMode="auto">
          <a:xfrm>
            <a:off x="776656" y="1381000"/>
            <a:ext cx="10380436" cy="2129987"/>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dirty="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39</a:t>
            </a:fld>
            <a:endParaRPr lang="zh-TW" altLang="en-US" noProof="0" dirty="0"/>
          </a:p>
        </p:txBody>
      </p:sp>
    </p:spTree>
    <p:extLst>
      <p:ext uri="{BB962C8B-B14F-4D97-AF65-F5344CB8AC3E}">
        <p14:creationId xmlns:p14="http://schemas.microsoft.com/office/powerpoint/2010/main" val="14756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p:cNvGrpSpPr>
            <a:grpSpLocks/>
          </p:cNvGrpSpPr>
          <p:nvPr/>
        </p:nvGrpSpPr>
        <p:grpSpPr bwMode="auto">
          <a:xfrm>
            <a:off x="5233244" y="260648"/>
            <a:ext cx="6599685" cy="6073712"/>
            <a:chOff x="1123546" y="1167871"/>
            <a:chExt cx="3555735" cy="3373565"/>
          </a:xfrm>
        </p:grpSpPr>
        <p:sp>
          <p:nvSpPr>
            <p:cNvPr id="5" name="椭圆 68"/>
            <p:cNvSpPr/>
            <p:nvPr/>
          </p:nvSpPr>
          <p:spPr>
            <a:xfrm>
              <a:off x="2245778" y="2245804"/>
              <a:ext cx="1422262" cy="1422023"/>
            </a:xfrm>
            <a:prstGeom prst="ellipse">
              <a:avLst/>
            </a:prstGeom>
            <a:solidFill>
              <a:srgbClr val="1817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6" name="饼形 69"/>
            <p:cNvSpPr/>
            <p:nvPr/>
          </p:nvSpPr>
          <p:spPr>
            <a:xfrm>
              <a:off x="2311019" y="2315926"/>
              <a:ext cx="1283623" cy="1285039"/>
            </a:xfrm>
            <a:prstGeom prst="pie">
              <a:avLst>
                <a:gd name="adj1" fmla="val 13976623"/>
                <a:gd name="adj2" fmla="val 18470393"/>
              </a:avLst>
            </a:prstGeom>
            <a:solidFill>
              <a:srgbClr val="8F4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7" name="同心圆 70"/>
            <p:cNvSpPr/>
            <p:nvPr/>
          </p:nvSpPr>
          <p:spPr>
            <a:xfrm>
              <a:off x="1449833" y="1436947"/>
              <a:ext cx="2997841" cy="2997337"/>
            </a:xfrm>
            <a:prstGeom prst="donut">
              <a:avLst>
                <a:gd name="adj" fmla="val 14969"/>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799">
                <a:solidFill>
                  <a:srgbClr val="FFFFFF"/>
                </a:solidFill>
                <a:latin typeface="Bauhaus 93" pitchFamily="82" charset="0"/>
              </a:endParaRPr>
            </a:p>
          </p:txBody>
        </p:sp>
        <p:sp>
          <p:nvSpPr>
            <p:cNvPr id="13" name="饼形 76"/>
            <p:cNvSpPr/>
            <p:nvPr/>
          </p:nvSpPr>
          <p:spPr>
            <a:xfrm rot="17135272">
              <a:off x="2313574" y="2315003"/>
              <a:ext cx="1285039" cy="1283623"/>
            </a:xfrm>
            <a:prstGeom prst="pie">
              <a:avLst>
                <a:gd name="adj1" fmla="val 14051560"/>
                <a:gd name="adj2" fmla="val 18470393"/>
              </a:avLst>
            </a:pr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4" name="饼形 77"/>
            <p:cNvSpPr/>
            <p:nvPr/>
          </p:nvSpPr>
          <p:spPr>
            <a:xfrm rot="12866106">
              <a:off x="2314281" y="2314296"/>
              <a:ext cx="1283623" cy="1285039"/>
            </a:xfrm>
            <a:prstGeom prst="pie">
              <a:avLst>
                <a:gd name="adj1" fmla="val 14065946"/>
                <a:gd name="adj2" fmla="val 18388487"/>
              </a:avLst>
            </a:prstGeom>
            <a:solidFill>
              <a:srgbClr val="4FA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5" name="饼形 78"/>
            <p:cNvSpPr/>
            <p:nvPr/>
          </p:nvSpPr>
          <p:spPr>
            <a:xfrm rot="8458927">
              <a:off x="2312650" y="2312664"/>
              <a:ext cx="1285255" cy="1283409"/>
            </a:xfrm>
            <a:prstGeom prst="pie">
              <a:avLst>
                <a:gd name="adj1" fmla="val 14065946"/>
                <a:gd name="adj2" fmla="val 18470393"/>
              </a:avLst>
            </a:prstGeom>
            <a:solidFill>
              <a:srgbClr val="DCC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6" name="饼形 79"/>
            <p:cNvSpPr/>
            <p:nvPr/>
          </p:nvSpPr>
          <p:spPr>
            <a:xfrm rot="4097678">
              <a:off x="2310312" y="2315003"/>
              <a:ext cx="1285039" cy="1283623"/>
            </a:xfrm>
            <a:prstGeom prst="pie">
              <a:avLst>
                <a:gd name="adj1" fmla="val 14348587"/>
                <a:gd name="adj2" fmla="val 18470393"/>
              </a:avLst>
            </a:pr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7" name="TextBox 54"/>
            <p:cNvSpPr txBox="1">
              <a:spLocks noChangeArrowheads="1"/>
            </p:cNvSpPr>
            <p:nvPr/>
          </p:nvSpPr>
          <p:spPr bwMode="auto">
            <a:xfrm>
              <a:off x="2826639" y="2373599"/>
              <a:ext cx="278198" cy="3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999" b="1" dirty="0">
                  <a:solidFill>
                    <a:srgbClr val="EAE7D4"/>
                  </a:solidFill>
                  <a:latin typeface="Broadway" pitchFamily="82" charset="0"/>
                </a:rPr>
                <a:t>1</a:t>
              </a:r>
              <a:endParaRPr lang="zh-CN" altLang="en-US" sz="3999" b="1" dirty="0">
                <a:solidFill>
                  <a:srgbClr val="EAE7D4"/>
                </a:solidFill>
                <a:latin typeface="Broadway" pitchFamily="82" charset="0"/>
              </a:endParaRPr>
            </a:p>
          </p:txBody>
        </p:sp>
        <p:sp>
          <p:nvSpPr>
            <p:cNvPr id="18" name="TextBox 69"/>
            <p:cNvSpPr txBox="1">
              <a:spLocks noChangeArrowheads="1"/>
            </p:cNvSpPr>
            <p:nvPr/>
          </p:nvSpPr>
          <p:spPr bwMode="auto">
            <a:xfrm>
              <a:off x="3193746" y="2629021"/>
              <a:ext cx="278198" cy="3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999" b="1" dirty="0">
                  <a:solidFill>
                    <a:srgbClr val="EAE7D4"/>
                  </a:solidFill>
                  <a:latin typeface="Broadway" pitchFamily="82" charset="0"/>
                </a:rPr>
                <a:t>2</a:t>
              </a:r>
              <a:endParaRPr lang="zh-CN" altLang="en-US" sz="3999" b="1" dirty="0">
                <a:solidFill>
                  <a:srgbClr val="EAE7D4"/>
                </a:solidFill>
                <a:latin typeface="Broadway" pitchFamily="82" charset="0"/>
              </a:endParaRPr>
            </a:p>
          </p:txBody>
        </p:sp>
        <p:sp>
          <p:nvSpPr>
            <p:cNvPr id="19" name="TextBox 70"/>
            <p:cNvSpPr txBox="1">
              <a:spLocks noChangeArrowheads="1"/>
            </p:cNvSpPr>
            <p:nvPr/>
          </p:nvSpPr>
          <p:spPr bwMode="auto">
            <a:xfrm>
              <a:off x="3043353" y="3055699"/>
              <a:ext cx="278198" cy="3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999" b="1" dirty="0">
                  <a:solidFill>
                    <a:srgbClr val="EAE7D4"/>
                  </a:solidFill>
                  <a:latin typeface="Broadway" pitchFamily="82" charset="0"/>
                </a:rPr>
                <a:t>3</a:t>
              </a:r>
              <a:endParaRPr lang="zh-CN" altLang="en-US" sz="3999" b="1" dirty="0">
                <a:solidFill>
                  <a:srgbClr val="EAE7D4"/>
                </a:solidFill>
                <a:latin typeface="Broadway" pitchFamily="82" charset="0"/>
              </a:endParaRPr>
            </a:p>
          </p:txBody>
        </p:sp>
        <p:sp>
          <p:nvSpPr>
            <p:cNvPr id="20" name="TextBox 71"/>
            <p:cNvSpPr txBox="1">
              <a:spLocks noChangeArrowheads="1"/>
            </p:cNvSpPr>
            <p:nvPr/>
          </p:nvSpPr>
          <p:spPr bwMode="auto">
            <a:xfrm>
              <a:off x="2583345" y="3055078"/>
              <a:ext cx="278198" cy="3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999" b="1" dirty="0">
                  <a:solidFill>
                    <a:srgbClr val="EAE7D4"/>
                  </a:solidFill>
                  <a:latin typeface="Broadway" pitchFamily="82" charset="0"/>
                </a:rPr>
                <a:t>4</a:t>
              </a:r>
              <a:endParaRPr lang="zh-CN" altLang="en-US" sz="3999" b="1" dirty="0">
                <a:solidFill>
                  <a:srgbClr val="EAE7D4"/>
                </a:solidFill>
                <a:latin typeface="Broadway" pitchFamily="82" charset="0"/>
              </a:endParaRPr>
            </a:p>
          </p:txBody>
        </p:sp>
        <p:sp>
          <p:nvSpPr>
            <p:cNvPr id="21" name="TextBox 72"/>
            <p:cNvSpPr txBox="1">
              <a:spLocks noChangeArrowheads="1"/>
            </p:cNvSpPr>
            <p:nvPr/>
          </p:nvSpPr>
          <p:spPr bwMode="auto">
            <a:xfrm>
              <a:off x="2427041" y="2626218"/>
              <a:ext cx="278198" cy="3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999" b="1" dirty="0">
                  <a:solidFill>
                    <a:srgbClr val="EAE7D4"/>
                  </a:solidFill>
                  <a:latin typeface="Broadway" pitchFamily="82" charset="0"/>
                </a:rPr>
                <a:t>5</a:t>
              </a:r>
              <a:endParaRPr lang="zh-CN" altLang="en-US" sz="3999" b="1" dirty="0">
                <a:solidFill>
                  <a:srgbClr val="EAE7D4"/>
                </a:solidFill>
                <a:latin typeface="Broadway" pitchFamily="82" charset="0"/>
              </a:endParaRPr>
            </a:p>
          </p:txBody>
        </p:sp>
        <p:grpSp>
          <p:nvGrpSpPr>
            <p:cNvPr id="22" name="组合 26"/>
            <p:cNvGrpSpPr>
              <a:grpSpLocks/>
            </p:cNvGrpSpPr>
            <p:nvPr/>
          </p:nvGrpSpPr>
          <p:grpSpPr bwMode="auto">
            <a:xfrm>
              <a:off x="2479945" y="1167871"/>
              <a:ext cx="991999" cy="1038794"/>
              <a:chOff x="3958691" y="1194598"/>
              <a:chExt cx="1354092" cy="1417991"/>
            </a:xfrm>
          </p:grpSpPr>
          <p:sp>
            <p:nvSpPr>
              <p:cNvPr id="40" name="等腰三角形 39"/>
              <p:cNvSpPr/>
              <p:nvPr/>
            </p:nvSpPr>
            <p:spPr>
              <a:xfrm flipV="1">
                <a:off x="4502887" y="2133989"/>
                <a:ext cx="224864" cy="478600"/>
              </a:xfrm>
              <a:prstGeom prst="triangle">
                <a:avLst/>
              </a:prstGeom>
              <a:solidFill>
                <a:srgbClr val="8F4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41" name="矩形 40"/>
              <p:cNvSpPr/>
              <p:nvPr/>
            </p:nvSpPr>
            <p:spPr>
              <a:xfrm>
                <a:off x="3958691" y="1194598"/>
                <a:ext cx="1354092" cy="1119701"/>
              </a:xfrm>
              <a:prstGeom prst="rect">
                <a:avLst/>
              </a:prstGeom>
              <a:solidFill>
                <a:srgbClr val="8F4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grpSp>
          <p:nvGrpSpPr>
            <p:cNvPr id="23" name="组合 29"/>
            <p:cNvGrpSpPr>
              <a:grpSpLocks/>
            </p:cNvGrpSpPr>
            <p:nvPr/>
          </p:nvGrpSpPr>
          <p:grpSpPr bwMode="auto">
            <a:xfrm rot="-4210447">
              <a:off x="1238602" y="1891778"/>
              <a:ext cx="918688" cy="1148800"/>
              <a:chOff x="4077358" y="1013549"/>
              <a:chExt cx="1254021" cy="1571581"/>
            </a:xfrm>
          </p:grpSpPr>
          <p:sp>
            <p:nvSpPr>
              <p:cNvPr id="38" name="等腰三角形 37"/>
              <p:cNvSpPr/>
              <p:nvPr/>
            </p:nvSpPr>
            <p:spPr>
              <a:xfrm flipV="1">
                <a:off x="4534263" y="2105404"/>
                <a:ext cx="224826" cy="479726"/>
              </a:xfrm>
              <a:prstGeom prst="triangle">
                <a:avLst/>
              </a:pr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39" name="矩形 38"/>
              <p:cNvSpPr/>
              <p:nvPr/>
            </p:nvSpPr>
            <p:spPr>
              <a:xfrm>
                <a:off x="4077358" y="1013549"/>
                <a:ext cx="1254021" cy="1280097"/>
              </a:xfrm>
              <a:prstGeom prst="rect">
                <a:avLst/>
              </a:pr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grpSp>
          <p:nvGrpSpPr>
            <p:cNvPr id="24" name="组合 33"/>
            <p:cNvGrpSpPr>
              <a:grpSpLocks/>
            </p:cNvGrpSpPr>
            <p:nvPr/>
          </p:nvGrpSpPr>
          <p:grpSpPr bwMode="auto">
            <a:xfrm rot="-8722964">
              <a:off x="1797968" y="3484033"/>
              <a:ext cx="819150" cy="1011238"/>
              <a:chOff x="4072174" y="1194038"/>
              <a:chExt cx="1120149" cy="1380382"/>
            </a:xfrm>
          </p:grpSpPr>
          <p:sp>
            <p:nvSpPr>
              <p:cNvPr id="36" name="等腰三角形 35"/>
              <p:cNvSpPr/>
              <p:nvPr/>
            </p:nvSpPr>
            <p:spPr>
              <a:xfrm flipV="1">
                <a:off x="4564441" y="2102053"/>
                <a:ext cx="220805" cy="478601"/>
              </a:xfrm>
              <a:prstGeom prst="triangle">
                <a:avLst/>
              </a:prstGeom>
              <a:solidFill>
                <a:srgbClr val="4FA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37" name="矩形 36"/>
              <p:cNvSpPr/>
              <p:nvPr/>
            </p:nvSpPr>
            <p:spPr>
              <a:xfrm>
                <a:off x="4086490" y="1209711"/>
                <a:ext cx="1124103" cy="1117480"/>
              </a:xfrm>
              <a:prstGeom prst="rect">
                <a:avLst/>
              </a:prstGeom>
              <a:solidFill>
                <a:srgbClr val="4FA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grpSp>
          <p:nvGrpSpPr>
            <p:cNvPr id="25" name="组合 37"/>
            <p:cNvGrpSpPr>
              <a:grpSpLocks/>
            </p:cNvGrpSpPr>
            <p:nvPr/>
          </p:nvGrpSpPr>
          <p:grpSpPr bwMode="auto">
            <a:xfrm rot="8868437">
              <a:off x="3178202" y="3455181"/>
              <a:ext cx="1090189" cy="1020190"/>
              <a:chOff x="3783323" y="1207860"/>
              <a:chExt cx="1488123" cy="1392066"/>
            </a:xfrm>
          </p:grpSpPr>
          <p:sp>
            <p:nvSpPr>
              <p:cNvPr id="34" name="等腰三角形 33"/>
              <p:cNvSpPr/>
              <p:nvPr/>
            </p:nvSpPr>
            <p:spPr>
              <a:xfrm flipV="1">
                <a:off x="4569976" y="2121509"/>
                <a:ext cx="222638" cy="47841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35" name="矩形 34"/>
              <p:cNvSpPr/>
              <p:nvPr/>
            </p:nvSpPr>
            <p:spPr>
              <a:xfrm>
                <a:off x="3783323" y="1207860"/>
                <a:ext cx="1488123" cy="112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grpSp>
          <p:nvGrpSpPr>
            <p:cNvPr id="26" name="组合 45"/>
            <p:cNvGrpSpPr>
              <a:grpSpLocks/>
            </p:cNvGrpSpPr>
            <p:nvPr/>
          </p:nvGrpSpPr>
          <p:grpSpPr bwMode="auto">
            <a:xfrm rot="4210447" flipH="1">
              <a:off x="3755356" y="2055283"/>
              <a:ext cx="820737" cy="1027113"/>
              <a:chOff x="4066793" y="1197453"/>
              <a:chExt cx="1120317" cy="1402686"/>
            </a:xfrm>
          </p:grpSpPr>
          <p:sp>
            <p:nvSpPr>
              <p:cNvPr id="32" name="等腰三角形 31"/>
              <p:cNvSpPr/>
              <p:nvPr/>
            </p:nvSpPr>
            <p:spPr>
              <a:xfrm flipV="1">
                <a:off x="4485991" y="2107290"/>
                <a:ext cx="222601" cy="481126"/>
              </a:xfrm>
              <a:prstGeom prst="triangle">
                <a:avLst/>
              </a:pr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33" name="矩形 32"/>
              <p:cNvSpPr/>
              <p:nvPr/>
            </p:nvSpPr>
            <p:spPr>
              <a:xfrm>
                <a:off x="4076670" y="1203250"/>
                <a:ext cx="1124134" cy="1120401"/>
              </a:xfrm>
              <a:prstGeom prst="rect">
                <a:avLst/>
              </a:pr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sp>
          <p:nvSpPr>
            <p:cNvPr id="27" name="矩形 12"/>
            <p:cNvSpPr>
              <a:spLocks noChangeArrowheads="1"/>
            </p:cNvSpPr>
            <p:nvPr/>
          </p:nvSpPr>
          <p:spPr bwMode="auto">
            <a:xfrm>
              <a:off x="2529488" y="1331729"/>
              <a:ext cx="907590" cy="52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799" b="1" dirty="0">
                  <a:solidFill>
                    <a:schemeClr val="bg1"/>
                  </a:solidFill>
                  <a:latin typeface="Century Gothic" pitchFamily="34" charset="0"/>
                </a:rPr>
                <a:t>一般能力優異</a:t>
              </a:r>
              <a:endParaRPr lang="zh-CN" altLang="en-US" sz="2799" b="1" dirty="0">
                <a:solidFill>
                  <a:schemeClr val="bg1"/>
                </a:solidFill>
                <a:latin typeface="Century Gothic" pitchFamily="34" charset="0"/>
              </a:endParaRPr>
            </a:p>
          </p:txBody>
        </p:sp>
        <p:sp>
          <p:nvSpPr>
            <p:cNvPr id="28" name="矩形 12"/>
            <p:cNvSpPr>
              <a:spLocks noChangeArrowheads="1"/>
            </p:cNvSpPr>
            <p:nvPr/>
          </p:nvSpPr>
          <p:spPr bwMode="auto">
            <a:xfrm>
              <a:off x="3792332" y="2302886"/>
              <a:ext cx="876851" cy="52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799" b="1" dirty="0">
                  <a:solidFill>
                    <a:schemeClr val="bg1"/>
                  </a:solidFill>
                  <a:latin typeface="Century Gothic" pitchFamily="34" charset="0"/>
                </a:rPr>
                <a:t>學術性向優異</a:t>
              </a:r>
              <a:endParaRPr lang="zh-CN" altLang="en-US" sz="2799" b="1" dirty="0">
                <a:solidFill>
                  <a:schemeClr val="bg1"/>
                </a:solidFill>
                <a:latin typeface="Century Gothic" pitchFamily="34" charset="0"/>
              </a:endParaRPr>
            </a:p>
          </p:txBody>
        </p:sp>
        <p:sp>
          <p:nvSpPr>
            <p:cNvPr id="29" name="矩形 12"/>
            <p:cNvSpPr>
              <a:spLocks noChangeArrowheads="1"/>
            </p:cNvSpPr>
            <p:nvPr/>
          </p:nvSpPr>
          <p:spPr bwMode="auto">
            <a:xfrm>
              <a:off x="3178471" y="3806540"/>
              <a:ext cx="1227722" cy="7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3999" b="1" dirty="0">
                  <a:solidFill>
                    <a:srgbClr val="FFFF00"/>
                  </a:solidFill>
                  <a:effectLst>
                    <a:outerShdw blurRad="38100" dist="38100" dir="2700000" algn="tl">
                      <a:srgbClr val="000000">
                        <a:alpha val="43137"/>
                      </a:srgbClr>
                    </a:outerShdw>
                  </a:effectLst>
                  <a:latin typeface="Century Gothic" pitchFamily="34" charset="0"/>
                </a:rPr>
                <a:t>創造能力</a:t>
              </a:r>
              <a:endParaRPr lang="en-US" altLang="zh-TW" sz="3999" b="1" dirty="0">
                <a:solidFill>
                  <a:srgbClr val="FFFF00"/>
                </a:solidFill>
                <a:effectLst>
                  <a:outerShdw blurRad="38100" dist="38100" dir="2700000" algn="tl">
                    <a:srgbClr val="000000">
                      <a:alpha val="43137"/>
                    </a:srgbClr>
                  </a:outerShdw>
                </a:effectLst>
                <a:latin typeface="Century Gothic" pitchFamily="34" charset="0"/>
              </a:endParaRPr>
            </a:p>
            <a:p>
              <a:pPr algn="ctr"/>
              <a:r>
                <a:rPr lang="zh-TW" altLang="en-US" sz="3999" b="1" dirty="0">
                  <a:solidFill>
                    <a:srgbClr val="FFFF00"/>
                  </a:solidFill>
                  <a:effectLst>
                    <a:outerShdw blurRad="38100" dist="38100" dir="2700000" algn="tl">
                      <a:srgbClr val="000000">
                        <a:alpha val="43137"/>
                      </a:srgbClr>
                    </a:outerShdw>
                  </a:effectLst>
                  <a:latin typeface="Century Gothic" pitchFamily="34" charset="0"/>
                </a:rPr>
                <a:t>優異</a:t>
              </a:r>
              <a:endParaRPr lang="zh-CN" altLang="en-US" sz="3999" b="1" dirty="0">
                <a:solidFill>
                  <a:srgbClr val="FFFF00"/>
                </a:solidFill>
                <a:effectLst>
                  <a:outerShdw blurRad="38100" dist="38100" dir="2700000" algn="tl">
                    <a:srgbClr val="000000">
                      <a:alpha val="43137"/>
                    </a:srgbClr>
                  </a:outerShdw>
                </a:effectLst>
                <a:latin typeface="Century Gothic" pitchFamily="34" charset="0"/>
              </a:endParaRPr>
            </a:p>
          </p:txBody>
        </p:sp>
        <p:sp>
          <p:nvSpPr>
            <p:cNvPr id="30" name="矩形 12"/>
            <p:cNvSpPr>
              <a:spLocks noChangeArrowheads="1"/>
            </p:cNvSpPr>
            <p:nvPr/>
          </p:nvSpPr>
          <p:spPr bwMode="auto">
            <a:xfrm>
              <a:off x="1716560" y="3845251"/>
              <a:ext cx="893627" cy="52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799" b="1" dirty="0">
                  <a:solidFill>
                    <a:schemeClr val="bg1"/>
                  </a:solidFill>
                  <a:latin typeface="Century Gothic" pitchFamily="34" charset="0"/>
                </a:rPr>
                <a:t>領導才能優異</a:t>
              </a:r>
              <a:endParaRPr lang="zh-CN" altLang="en-US" sz="2799" b="1" dirty="0">
                <a:solidFill>
                  <a:schemeClr val="bg1"/>
                </a:solidFill>
                <a:latin typeface="Century Gothic" pitchFamily="34" charset="0"/>
              </a:endParaRPr>
            </a:p>
          </p:txBody>
        </p:sp>
        <p:sp>
          <p:nvSpPr>
            <p:cNvPr id="31" name="矩形 12"/>
            <p:cNvSpPr>
              <a:spLocks noChangeArrowheads="1"/>
            </p:cNvSpPr>
            <p:nvPr/>
          </p:nvSpPr>
          <p:spPr bwMode="auto">
            <a:xfrm>
              <a:off x="1132704" y="2073789"/>
              <a:ext cx="945719" cy="76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2799" b="1" dirty="0">
                  <a:solidFill>
                    <a:schemeClr val="bg1"/>
                  </a:solidFill>
                  <a:latin typeface="Century Gothic" pitchFamily="34" charset="0"/>
                </a:rPr>
                <a:t>視覺及表演藝術能力優異</a:t>
              </a:r>
              <a:endParaRPr lang="zh-CN" altLang="en-US" sz="2799" b="1" dirty="0">
                <a:solidFill>
                  <a:schemeClr val="bg1"/>
                </a:solidFill>
                <a:latin typeface="Century Gothic" pitchFamily="34" charset="0"/>
              </a:endParaRPr>
            </a:p>
          </p:txBody>
        </p:sp>
      </p:grpSp>
      <p:sp>
        <p:nvSpPr>
          <p:cNvPr id="42" name="标题 1"/>
          <p:cNvSpPr txBox="1">
            <a:spLocks/>
          </p:cNvSpPr>
          <p:nvPr/>
        </p:nvSpPr>
        <p:spPr>
          <a:xfrm>
            <a:off x="817703" y="445682"/>
            <a:ext cx="4198246" cy="656127"/>
          </a:xfrm>
          <a:prstGeom prst="rect">
            <a:avLst/>
          </a:prstGeom>
        </p:spPr>
        <p:txBody>
          <a:bodyPr vert="horz" lIns="91416" tIns="45708" rIns="91416" bIns="45708" rtlCol="0" anchor="b">
            <a:normAutofit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細明體" panose="02020509000000000000" pitchFamily="49" charset="-120"/>
                <a:ea typeface="細明體" panose="02020509000000000000" pitchFamily="49" charset="-120"/>
                <a:cs typeface="+mj-cs"/>
              </a:defRPr>
            </a:lvl1pPr>
          </a:lstStyle>
          <a:p>
            <a:r>
              <a:rPr lang="zh-TW" altLang="en-US" sz="4399"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美國的資優分類</a:t>
            </a:r>
            <a:endParaRPr lang="zh-CN" altLang="en-US" sz="4399" dirty="0">
              <a:solidFill>
                <a:srgbClr val="FF0000"/>
              </a:solidFill>
              <a:effectLst>
                <a:outerShdw blurRad="38100" dist="38100" dir="2700000" algn="tl">
                  <a:srgbClr val="000000">
                    <a:alpha val="43137"/>
                  </a:srgbClr>
                </a:outerShdw>
              </a:effectLst>
            </a:endParaRPr>
          </a:p>
        </p:txBody>
      </p:sp>
      <p:sp>
        <p:nvSpPr>
          <p:cNvPr id="43" name="矩形 42"/>
          <p:cNvSpPr/>
          <p:nvPr/>
        </p:nvSpPr>
        <p:spPr>
          <a:xfrm>
            <a:off x="831579" y="1099308"/>
            <a:ext cx="4512293" cy="5452775"/>
          </a:xfrm>
          <a:prstGeom prst="rect">
            <a:avLst/>
          </a:prstGeom>
        </p:spPr>
        <p:txBody>
          <a:bodyPr wrap="square">
            <a:spAutoFit/>
          </a:bodyPr>
          <a:lstStyle/>
          <a:p>
            <a:pPr marL="457200" indent="-457200">
              <a:lnSpc>
                <a:spcPts val="3800"/>
              </a:lnSpc>
              <a:buFont typeface="Wingdings" panose="05000000000000000000" pitchFamily="2" charset="2"/>
              <a:buChar char="l"/>
              <a:defRPr/>
            </a:pPr>
            <a:r>
              <a:rPr lang="en-US" altLang="zh-TW" sz="3199" dirty="0">
                <a:latin typeface="+mj-ea"/>
                <a:ea typeface="+mj-ea"/>
              </a:rPr>
              <a:t>1975 </a:t>
            </a:r>
            <a:r>
              <a:rPr lang="zh-TW" altLang="en-US" sz="3199" dirty="0">
                <a:latin typeface="+mj-ea"/>
                <a:ea typeface="+mj-ea"/>
              </a:rPr>
              <a:t>年將資優教育對象界定為五類。</a:t>
            </a:r>
            <a:endParaRPr lang="en-US" altLang="zh-TW" sz="3199" dirty="0">
              <a:latin typeface="+mj-ea"/>
              <a:ea typeface="+mj-ea"/>
            </a:endParaRPr>
          </a:p>
          <a:p>
            <a:pPr marL="457200" indent="-457200">
              <a:lnSpc>
                <a:spcPts val="3800"/>
              </a:lnSpc>
              <a:buFont typeface="Wingdings" panose="05000000000000000000" pitchFamily="2" charset="2"/>
              <a:buChar char="l"/>
              <a:defRPr/>
            </a:pPr>
            <a:r>
              <a:rPr lang="en-US" altLang="zh-TW" sz="3199" dirty="0">
                <a:latin typeface="微軟正黑體" pitchFamily="34" charset="-120"/>
              </a:rPr>
              <a:t>1988 </a:t>
            </a:r>
            <a:r>
              <a:rPr lang="zh-TW" altLang="en-US" sz="3199" dirty="0">
                <a:latin typeface="微軟正黑體" pitchFamily="34" charset="-120"/>
              </a:rPr>
              <a:t>年頒布之資優教育法案以「</a:t>
            </a:r>
            <a:r>
              <a:rPr lang="zh-TW" altLang="en-US" sz="3199" b="1" dirty="0">
                <a:solidFill>
                  <a:srgbClr val="C00000"/>
                </a:solidFill>
                <a:effectLst>
                  <a:outerShdw blurRad="38100" dist="38100" dir="2700000" algn="tl">
                    <a:srgbClr val="000000">
                      <a:alpha val="43137"/>
                    </a:srgbClr>
                  </a:outerShdw>
                </a:effectLst>
                <a:latin typeface="微軟正黑體" pitchFamily="34" charset="-120"/>
              </a:rPr>
              <a:t>特殊才能」</a:t>
            </a:r>
            <a:r>
              <a:rPr lang="en-US" altLang="zh-TW" sz="3199" dirty="0">
                <a:latin typeface="微軟正黑體" pitchFamily="34" charset="-120"/>
              </a:rPr>
              <a:t>(exceptional talent) </a:t>
            </a:r>
            <a:r>
              <a:rPr lang="zh-TW" altLang="en-US" sz="3199" dirty="0">
                <a:latin typeface="微軟正黑體" pitchFamily="34" charset="-120"/>
              </a:rPr>
              <a:t>一詞代替「</a:t>
            </a:r>
            <a:r>
              <a:rPr lang="zh-TW" altLang="en-US" sz="3199" b="1" dirty="0">
                <a:solidFill>
                  <a:srgbClr val="C00000"/>
                </a:solidFill>
                <a:effectLst>
                  <a:outerShdw blurRad="38100" dist="38100" dir="2700000" algn="tl">
                    <a:srgbClr val="000000">
                      <a:alpha val="43137"/>
                    </a:srgbClr>
                  </a:outerShdw>
                </a:effectLst>
                <a:latin typeface="微軟正黑體" pitchFamily="34" charset="-120"/>
              </a:rPr>
              <a:t>資優</a:t>
            </a:r>
            <a:r>
              <a:rPr lang="zh-TW" altLang="en-US" sz="3199" dirty="0">
                <a:latin typeface="微軟正黑體" pitchFamily="34" charset="-120"/>
              </a:rPr>
              <a:t>」</a:t>
            </a:r>
            <a:r>
              <a:rPr lang="en-US" altLang="zh-TW" sz="3199" dirty="0">
                <a:latin typeface="微軟正黑體" pitchFamily="34" charset="-120"/>
              </a:rPr>
              <a:t>(giftedness)</a:t>
            </a:r>
            <a:r>
              <a:rPr lang="zh-TW" altLang="en-US" sz="3199" dirty="0">
                <a:latin typeface="微軟正黑體" pitchFamily="34" charset="-120"/>
              </a:rPr>
              <a:t>，期望改變傳統以高智商鑑定資優的觀念，重視兒童在各領域的實際表現。 </a:t>
            </a:r>
          </a:p>
        </p:txBody>
      </p:sp>
    </p:spTree>
    <p:extLst>
      <p:ext uri="{BB962C8B-B14F-4D97-AF65-F5344CB8AC3E}">
        <p14:creationId xmlns:p14="http://schemas.microsoft.com/office/powerpoint/2010/main" val="41644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91025" y="1485290"/>
            <a:ext cx="8155468" cy="1223817"/>
          </a:xfrm>
        </p:spPr>
        <p:txBody>
          <a:bodyPr>
            <a:noAutofit/>
          </a:bodyPr>
          <a:lstStyle/>
          <a:p>
            <a:pPr>
              <a:lnSpc>
                <a:spcPct val="150000"/>
              </a:lnSpc>
              <a:buNone/>
            </a:pPr>
            <a:r>
              <a:rPr lang="zh-TW" altLang="en-US" sz="2199" dirty="0">
                <a:latin typeface="標楷體" pitchFamily="65" charset="-120"/>
                <a:ea typeface="標楷體" pitchFamily="65" charset="-120"/>
              </a:rPr>
              <a:t>  </a:t>
            </a:r>
            <a:endParaRPr lang="zh-TW" altLang="zh-TW" dirty="0"/>
          </a:p>
          <a:p>
            <a:pPr>
              <a:lnSpc>
                <a:spcPct val="150000"/>
              </a:lnSpc>
              <a:buNone/>
            </a:pPr>
            <a:endParaRPr lang="zh-TW" altLang="en-US" sz="2199" dirty="0">
              <a:latin typeface="標楷體" pitchFamily="65" charset="-120"/>
              <a:ea typeface="標楷體" pitchFamily="65" charset="-120"/>
            </a:endParaRPr>
          </a:p>
          <a:p>
            <a:pPr>
              <a:lnSpc>
                <a:spcPct val="150000"/>
              </a:lnSpc>
            </a:pPr>
            <a:endParaRPr lang="zh-TW" altLang="en-US" sz="2199" dirty="0">
              <a:latin typeface="標楷體" pitchFamily="65" charset="-120"/>
              <a:ea typeface="標楷體" pitchFamily="65" charset="-120"/>
            </a:endParaRPr>
          </a:p>
        </p:txBody>
      </p:sp>
      <p:sp>
        <p:nvSpPr>
          <p:cNvPr id="11" name="內容版面配置區 2"/>
          <p:cNvSpPr txBox="1">
            <a:spLocks/>
          </p:cNvSpPr>
          <p:nvPr/>
        </p:nvSpPr>
        <p:spPr>
          <a:xfrm>
            <a:off x="765819" y="1268760"/>
            <a:ext cx="10508845" cy="5472608"/>
          </a:xfrm>
          <a:prstGeom prst="rect">
            <a:avLst/>
          </a:prstGeom>
        </p:spPr>
        <p:txBody>
          <a:bodyPr vert="horz" lIns="91416" tIns="45708" rIns="91416" bIns="45708" rtlCol="0">
            <a:noAutofit/>
          </a:bodyPr>
          <a:lstStyle/>
          <a:p>
            <a:pPr>
              <a:lnSpc>
                <a:spcPts val="3600"/>
              </a:lnSpc>
            </a:pPr>
            <a:r>
              <a:rPr lang="zh-TW" altLang="en-US" sz="2800" dirty="0">
                <a:solidFill>
                  <a:schemeClr val="tx2"/>
                </a:solidFill>
                <a:latin typeface="微軟正黑體" panose="020B0604030504040204" pitchFamily="34" charset="-120"/>
                <a:ea typeface="微軟正黑體" panose="020B0604030504040204" pitchFamily="34" charset="-120"/>
              </a:rPr>
              <a:t>一、依測驗倫理規範，家長或學生不得要求公布測驗工具、答案、施測人員資料，以確保測驗工具與鑑定過程之客觀性及保密原則。</a:t>
            </a:r>
          </a:p>
          <a:p>
            <a:pPr>
              <a:lnSpc>
                <a:spcPts val="3600"/>
              </a:lnSpc>
            </a:pPr>
            <a:r>
              <a:rPr lang="zh-TW" altLang="en-US" sz="2800" dirty="0">
                <a:solidFill>
                  <a:schemeClr val="tx2"/>
                </a:solidFill>
                <a:latin typeface="微軟正黑體" panose="020B0604030504040204" pitchFamily="34" charset="-120"/>
              </a:rPr>
              <a:t>二、學生應據實切結個人健康狀況並於規定時間</a:t>
            </a:r>
            <a:r>
              <a:rPr lang="zh-TW" altLang="en-US" sz="2800" dirty="0">
                <a:solidFill>
                  <a:srgbClr val="C00000"/>
                </a:solidFill>
                <a:latin typeface="微軟正黑體" panose="020B0604030504040204" pitchFamily="34" charset="-120"/>
              </a:rPr>
              <a:t>線上填寫</a:t>
            </a:r>
            <a:r>
              <a:rPr lang="zh-TW" altLang="en-US" sz="2800" dirty="0">
                <a:solidFill>
                  <a:schemeClr val="tx2"/>
                </a:solidFill>
                <a:latin typeface="微軟正黑體" panose="020B0604030504040204" pitchFamily="34" charset="-120"/>
              </a:rPr>
              <a:t>健康聲明切結書</a:t>
            </a:r>
            <a:r>
              <a:rPr lang="en-US" altLang="zh-TW" sz="2800" dirty="0">
                <a:solidFill>
                  <a:schemeClr val="tx2"/>
                </a:solidFill>
                <a:latin typeface="微軟正黑體" panose="020B0604030504040204" pitchFamily="34" charset="-120"/>
              </a:rPr>
              <a:t>(</a:t>
            </a:r>
            <a:r>
              <a:rPr lang="zh-TW" altLang="en-US" sz="2800" dirty="0">
                <a:solidFill>
                  <a:schemeClr val="tx2"/>
                </a:solidFill>
                <a:latin typeface="微軟正黑體" panose="020B0604030504040204" pitchFamily="34" charset="-120"/>
              </a:rPr>
              <a:t>簡章附件十二</a:t>
            </a:r>
            <a:r>
              <a:rPr lang="en-US" altLang="zh-TW" sz="2800" dirty="0">
                <a:solidFill>
                  <a:schemeClr val="tx2"/>
                </a:solidFill>
                <a:latin typeface="微軟正黑體" panose="020B0604030504040204" pitchFamily="34" charset="-120"/>
              </a:rPr>
              <a:t>)</a:t>
            </a:r>
            <a:r>
              <a:rPr lang="zh-TW" altLang="en-US" sz="2800" dirty="0">
                <a:solidFill>
                  <a:schemeClr val="tx2"/>
                </a:solidFill>
                <a:latin typeface="微軟正黑體" panose="020B0604030504040204" pitchFamily="34" charset="-120"/>
              </a:rPr>
              <a:t>，確認其非屬中央流行疫情指揮中心公告之「具感染風險民眾追蹤管理機制」中居家隔離、居家檢疫及自主健康管理被限制不得外出者，違反者取消其通過資格。</a:t>
            </a:r>
          </a:p>
          <a:p>
            <a:pPr>
              <a:lnSpc>
                <a:spcPts val="3600"/>
              </a:lnSpc>
            </a:pPr>
            <a:r>
              <a:rPr lang="zh-TW" altLang="en-US" sz="2800" dirty="0">
                <a:solidFill>
                  <a:schemeClr val="tx2"/>
                </a:solidFill>
                <a:latin typeface="微軟正黑體" panose="020B0604030504040204" pitchFamily="34" charset="-120"/>
              </a:rPr>
              <a:t>三、在</a:t>
            </a:r>
            <a:r>
              <a:rPr lang="zh-TW" altLang="en-US" sz="2800" dirty="0">
                <a:solidFill>
                  <a:schemeClr val="tx2"/>
                </a:solidFill>
                <a:latin typeface="微軟正黑體" panose="020B0604030504040204" pitchFamily="34" charset="-120"/>
                <a:ea typeface="微軟正黑體" panose="020B0604030504040204" pitchFamily="34" charset="-120"/>
              </a:rPr>
              <a:t>鑑定過程中，如發生任何爭議事項，由鑑定小組審議。</a:t>
            </a:r>
          </a:p>
          <a:p>
            <a:pPr>
              <a:lnSpc>
                <a:spcPts val="3600"/>
              </a:lnSpc>
            </a:pPr>
            <a:r>
              <a:rPr lang="zh-TW" altLang="en-US" sz="2800" dirty="0">
                <a:solidFill>
                  <a:schemeClr val="tx2"/>
                </a:solidFill>
                <a:latin typeface="微軟正黑體" panose="020B0604030504040204" pitchFamily="34" charset="-120"/>
                <a:ea typeface="微軟正黑體" panose="020B0604030504040204" pitchFamily="34" charset="-120"/>
              </a:rPr>
              <a:t>四、本簡章公告於桃園市政府教育局網站（</a:t>
            </a:r>
            <a:r>
              <a:rPr lang="en-US" altLang="zh-TW" sz="2800" dirty="0">
                <a:solidFill>
                  <a:schemeClr val="tx2"/>
                </a:solidFill>
                <a:latin typeface="微軟正黑體" panose="020B0604030504040204" pitchFamily="34" charset="-120"/>
                <a:ea typeface="微軟正黑體" panose="020B0604030504040204" pitchFamily="34" charset="-120"/>
              </a:rPr>
              <a:t>https://www.tyc.edu.tw</a:t>
            </a:r>
            <a:r>
              <a:rPr lang="zh-TW" altLang="en-US" sz="2800" dirty="0">
                <a:solidFill>
                  <a:schemeClr val="tx2"/>
                </a:solidFill>
                <a:latin typeface="微軟正黑體" panose="020B0604030504040204" pitchFamily="34" charset="-120"/>
                <a:ea typeface="微軟正黑體" panose="020B0604030504040204" pitchFamily="34" charset="-120"/>
              </a:rPr>
              <a:t>）、本市資優中心網站及各承辦學校網站，請自行上網下載使用。</a:t>
            </a:r>
          </a:p>
          <a:p>
            <a:pPr>
              <a:lnSpc>
                <a:spcPts val="3600"/>
              </a:lnSpc>
            </a:pPr>
            <a:r>
              <a:rPr lang="zh-TW" altLang="en-US" sz="2800" dirty="0">
                <a:solidFill>
                  <a:schemeClr val="tx2"/>
                </a:solidFill>
                <a:latin typeface="微軟正黑體" panose="020B0604030504040204" pitchFamily="34" charset="-120"/>
                <a:ea typeface="微軟正黑體" panose="020B0604030504040204" pitchFamily="34" charset="-120"/>
              </a:rPr>
              <a:t>五、本簡章如有未盡事宜，依鑑定小組決議辦理。</a:t>
            </a:r>
          </a:p>
          <a:p>
            <a:pPr marL="342797" indent="-342797">
              <a:lnSpc>
                <a:spcPct val="150000"/>
              </a:lnSpc>
              <a:spcBef>
                <a:spcPct val="20000"/>
              </a:spcBef>
              <a:defRPr/>
            </a:pPr>
            <a:endParaRPr lang="en-US" altLang="zh-TW" sz="2599"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defRPr/>
            </a:pPr>
            <a:endParaRPr lang="en-US" altLang="zh-TW" sz="2599"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2599"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2599" dirty="0">
              <a:solidFill>
                <a:schemeClr val="bg2">
                  <a:lumMod val="10000"/>
                </a:schemeClr>
              </a:solidFill>
              <a:latin typeface="標楷體" pitchFamily="65" charset="-120"/>
              <a:ea typeface="標楷體" pitchFamily="65" charset="-120"/>
            </a:endParaRPr>
          </a:p>
        </p:txBody>
      </p:sp>
      <p:sp>
        <p:nvSpPr>
          <p:cNvPr id="5" name="標題 1"/>
          <p:cNvSpPr txBox="1">
            <a:spLocks/>
          </p:cNvSpPr>
          <p:nvPr/>
        </p:nvSpPr>
        <p:spPr>
          <a:xfrm>
            <a:off x="914161" y="399149"/>
            <a:ext cx="2296033" cy="891549"/>
          </a:xfrm>
          <a:prstGeom prst="rect">
            <a:avLst/>
          </a:prstGeom>
          <a:solidFill>
            <a:schemeClr val="tx1"/>
          </a:solidFill>
          <a:ln>
            <a:solidFill>
              <a:srgbClr val="C00000"/>
            </a:solidFill>
          </a:ln>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dist"/>
            <a:r>
              <a:rPr lang="zh-TW" altLang="en-US" sz="5398" b="1" dirty="0">
                <a:solidFill>
                  <a:schemeClr val="bg1"/>
                </a:solidFill>
              </a:rPr>
              <a:t>附則</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40</a:t>
            </a:fld>
            <a:endParaRPr lang="zh-TW" altLang="en-US" noProof="0" dirty="0"/>
          </a:p>
        </p:txBody>
      </p:sp>
    </p:spTree>
    <p:extLst>
      <p:ext uri="{BB962C8B-B14F-4D97-AF65-F5344CB8AC3E}">
        <p14:creationId xmlns:p14="http://schemas.microsoft.com/office/powerpoint/2010/main" val="30740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3812" y="1321296"/>
            <a:ext cx="10831158" cy="3037812"/>
          </a:xfrm>
        </p:spPr>
        <p:txBody>
          <a:bodyPr>
            <a:noAutofit/>
          </a:bodyPr>
          <a:lstStyle/>
          <a:p>
            <a:pPr algn="just">
              <a:lnSpc>
                <a:spcPts val="4000"/>
              </a:lnSpc>
              <a:spcBef>
                <a:spcPts val="0"/>
              </a:spcBef>
              <a:buFont typeface="Wingdings" panose="05000000000000000000" pitchFamily="2" charset="2"/>
              <a:buChar char="l"/>
            </a:pPr>
            <a:r>
              <a:rPr lang="zh-TW" altLang="en-US" sz="3199" dirty="0">
                <a:solidFill>
                  <a:schemeClr val="tx2"/>
                </a:solidFill>
              </a:rPr>
              <a:t>國小端：</a:t>
            </a:r>
            <a:endParaRPr lang="en-US" altLang="zh-TW" sz="3199" dirty="0">
              <a:solidFill>
                <a:schemeClr val="tx2"/>
              </a:solidFill>
            </a:endParaRPr>
          </a:p>
          <a:p>
            <a:pPr marL="637984" indent="-457063" algn="just">
              <a:lnSpc>
                <a:spcPts val="4000"/>
              </a:lnSpc>
              <a:spcBef>
                <a:spcPts val="0"/>
              </a:spcBef>
              <a:buFont typeface="Wingdings" panose="05000000000000000000" pitchFamily="2" charset="2"/>
              <a:buChar char="ü"/>
            </a:pPr>
            <a:r>
              <a:rPr lang="zh-TW" altLang="en-US" sz="3199" dirty="0">
                <a:solidFill>
                  <a:schemeClr val="tx2"/>
                </a:solidFill>
              </a:rPr>
              <a:t>本市各國小將鑑定簡章公告</a:t>
            </a:r>
            <a:r>
              <a:rPr lang="zh-TW" altLang="en-US" sz="3199" b="1" dirty="0">
                <a:solidFill>
                  <a:srgbClr val="002060"/>
                </a:solidFill>
              </a:rPr>
              <a:t>學校網站</a:t>
            </a:r>
            <a:r>
              <a:rPr lang="zh-TW" altLang="en-US" sz="3199" dirty="0">
                <a:solidFill>
                  <a:schemeClr val="tx2"/>
                </a:solidFill>
              </a:rPr>
              <a:t>首頁，公告週知並</a:t>
            </a:r>
            <a:r>
              <a:rPr lang="zh-TW" altLang="en-US" sz="3199" b="1" dirty="0">
                <a:solidFill>
                  <a:srgbClr val="FF0000"/>
                </a:solidFill>
              </a:rPr>
              <a:t>加強校內宣導</a:t>
            </a:r>
            <a:r>
              <a:rPr lang="zh-TW" altLang="en-US" sz="3199" dirty="0">
                <a:solidFill>
                  <a:schemeClr val="tx2"/>
                </a:solidFill>
              </a:rPr>
              <a:t>，尤請六年級導師轉達相關訊息 </a:t>
            </a:r>
            <a:r>
              <a:rPr lang="en-US" altLang="zh-TW" sz="3199" b="1" dirty="0">
                <a:solidFill>
                  <a:srgbClr val="002060"/>
                </a:solidFill>
              </a:rPr>
              <a:t>(</a:t>
            </a:r>
            <a:r>
              <a:rPr lang="zh-TW" altLang="en-US" sz="3199" b="1" dirty="0">
                <a:solidFill>
                  <a:srgbClr val="002060"/>
                </a:solidFill>
              </a:rPr>
              <a:t>提供摺頁及紅布條</a:t>
            </a:r>
            <a:r>
              <a:rPr lang="en-US" altLang="zh-TW" sz="3199" b="1" dirty="0">
                <a:solidFill>
                  <a:srgbClr val="002060"/>
                </a:solidFill>
              </a:rPr>
              <a:t>)</a:t>
            </a:r>
            <a:r>
              <a:rPr lang="zh-TW" altLang="en-US" sz="3199" dirty="0">
                <a:solidFill>
                  <a:schemeClr val="tx2"/>
                </a:solidFill>
              </a:rPr>
              <a:t> 。</a:t>
            </a:r>
            <a:endParaRPr lang="en-US" altLang="zh-TW" sz="3199" b="1" dirty="0">
              <a:solidFill>
                <a:srgbClr val="002060"/>
              </a:solidFill>
            </a:endParaRPr>
          </a:p>
          <a:p>
            <a:pPr marL="637984" indent="-457063" algn="just">
              <a:lnSpc>
                <a:spcPts val="4000"/>
              </a:lnSpc>
              <a:spcBef>
                <a:spcPts val="0"/>
              </a:spcBef>
              <a:buFont typeface="Wingdings" panose="05000000000000000000" pitchFamily="2" charset="2"/>
              <a:buChar char="ü"/>
            </a:pPr>
            <a:r>
              <a:rPr lang="zh-TW" altLang="en-US" sz="3199" dirty="0">
                <a:solidFill>
                  <a:schemeClr val="tx2"/>
                </a:solidFill>
              </a:rPr>
              <a:t>發放</a:t>
            </a:r>
            <a:r>
              <a:rPr lang="zh-TW" altLang="en-US" sz="3199" b="1" dirty="0">
                <a:solidFill>
                  <a:srgbClr val="FF0000"/>
                </a:solidFill>
              </a:rPr>
              <a:t>宣導摺頁</a:t>
            </a:r>
            <a:r>
              <a:rPr lang="zh-TW" altLang="en-US" sz="3199" dirty="0">
                <a:solidFill>
                  <a:schemeClr val="tx2"/>
                </a:solidFill>
              </a:rPr>
              <a:t>給本市各國小六年級學生，家長撕下回條頁務必繳交給導師，由各校</a:t>
            </a:r>
            <a:r>
              <a:rPr lang="zh-TW" altLang="en-US" sz="3199" b="1" dirty="0">
                <a:solidFill>
                  <a:srgbClr val="FF0000"/>
                </a:solidFill>
              </a:rPr>
              <a:t>確實統一回收及保管家長簽名摺頁回條，並統計回收數量回報予承辦學校</a:t>
            </a:r>
            <a:r>
              <a:rPr lang="en-US" altLang="zh-TW" sz="3199" b="1" dirty="0">
                <a:solidFill>
                  <a:srgbClr val="FF0000"/>
                </a:solidFill>
              </a:rPr>
              <a:t>(</a:t>
            </a:r>
            <a:r>
              <a:rPr lang="zh-TW" altLang="en-US" sz="3199" b="1" dirty="0">
                <a:solidFill>
                  <a:srgbClr val="FF0000"/>
                </a:solidFill>
              </a:rPr>
              <a:t>內壢國中</a:t>
            </a:r>
            <a:r>
              <a:rPr lang="en-US" altLang="zh-TW" sz="3199" b="1" dirty="0">
                <a:solidFill>
                  <a:srgbClr val="FF0000"/>
                </a:solidFill>
              </a:rPr>
              <a:t>)</a:t>
            </a:r>
            <a:r>
              <a:rPr lang="zh-TW" altLang="en-US" sz="3199" dirty="0">
                <a:solidFill>
                  <a:schemeClr val="tx2"/>
                </a:solidFill>
              </a:rPr>
              <a:t>，</a:t>
            </a:r>
            <a:r>
              <a:rPr lang="zh-TW" altLang="en-US" sz="3199" b="1" dirty="0">
                <a:solidFill>
                  <a:srgbClr val="002060"/>
                </a:solidFill>
              </a:rPr>
              <a:t>以減少日後報名爭議</a:t>
            </a:r>
            <a:r>
              <a:rPr lang="zh-TW" altLang="en-US" sz="3199" dirty="0">
                <a:solidFill>
                  <a:schemeClr val="tx2"/>
                </a:solidFill>
              </a:rPr>
              <a:t>。</a:t>
            </a:r>
            <a:endParaRPr lang="en-US" altLang="zh-TW" sz="3199" dirty="0">
              <a:solidFill>
                <a:schemeClr val="tx2"/>
              </a:solidFill>
            </a:endParaRPr>
          </a:p>
          <a:p>
            <a:pPr marL="637984" indent="-457063" algn="just">
              <a:lnSpc>
                <a:spcPts val="4000"/>
              </a:lnSpc>
              <a:spcBef>
                <a:spcPts val="0"/>
              </a:spcBef>
              <a:buFont typeface="Wingdings" panose="05000000000000000000" pitchFamily="2" charset="2"/>
              <a:buChar char="ü"/>
            </a:pPr>
            <a:r>
              <a:rPr lang="zh-TW" altLang="en-US" sz="3199" dirty="0">
                <a:solidFill>
                  <a:schemeClr val="tx2"/>
                </a:solidFill>
              </a:rPr>
              <a:t>考生之鑑定結果通知單請原就讀國小提醒學生及家長至本市資優報名系統</a:t>
            </a:r>
            <a:r>
              <a:rPr lang="zh-TW" altLang="en-US" sz="3199" b="1" dirty="0">
                <a:solidFill>
                  <a:srgbClr val="FF0000"/>
                </a:solidFill>
              </a:rPr>
              <a:t>下載</a:t>
            </a:r>
            <a:r>
              <a:rPr lang="zh-TW" altLang="en-US" sz="3199" dirty="0">
                <a:solidFill>
                  <a:schemeClr val="tx2"/>
                </a:solidFill>
              </a:rPr>
              <a:t>。</a:t>
            </a:r>
          </a:p>
        </p:txBody>
      </p:sp>
      <p:sp>
        <p:nvSpPr>
          <p:cNvPr id="4" name="標題 1">
            <a:extLst>
              <a:ext uri="{FF2B5EF4-FFF2-40B4-BE49-F238E27FC236}">
                <a16:creationId xmlns:a16="http://schemas.microsoft.com/office/drawing/2014/main" id="{84943C10-869D-4132-96BB-0D7D7EF1C713}"/>
              </a:ext>
            </a:extLst>
          </p:cNvPr>
          <p:cNvSpPr txBox="1">
            <a:spLocks/>
          </p:cNvSpPr>
          <p:nvPr/>
        </p:nvSpPr>
        <p:spPr>
          <a:xfrm>
            <a:off x="1125860" y="429746"/>
            <a:ext cx="3390903" cy="891549"/>
          </a:xfrm>
          <a:prstGeom prst="rect">
            <a:avLst/>
          </a:prstGeom>
          <a:solidFill>
            <a:schemeClr val="tx1"/>
          </a:solidFill>
          <a:ln>
            <a:solidFill>
              <a:srgbClr val="C00000"/>
            </a:solidFill>
          </a:ln>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5398" b="1" dirty="0">
                <a:solidFill>
                  <a:schemeClr val="bg1"/>
                </a:solidFill>
              </a:rPr>
              <a:t>小提醒</a:t>
            </a:r>
          </a:p>
        </p:txBody>
      </p:sp>
    </p:spTree>
    <p:extLst>
      <p:ext uri="{BB962C8B-B14F-4D97-AF65-F5344CB8AC3E}">
        <p14:creationId xmlns:p14="http://schemas.microsoft.com/office/powerpoint/2010/main" val="2985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125860" y="429746"/>
            <a:ext cx="3390903" cy="891549"/>
          </a:xfrm>
          <a:solidFill>
            <a:schemeClr val="tx1"/>
          </a:solidFill>
          <a:ln>
            <a:solidFill>
              <a:srgbClr val="C00000"/>
            </a:solidFill>
          </a:ln>
        </p:spPr>
        <p:txBody>
          <a:bodyPr>
            <a:noAutofit/>
          </a:bodyPr>
          <a:lstStyle/>
          <a:p>
            <a:pPr algn="dist"/>
            <a:r>
              <a:rPr lang="zh-TW" altLang="en-US" sz="5398" b="1" dirty="0">
                <a:solidFill>
                  <a:schemeClr val="bg1"/>
                </a:solidFill>
              </a:rPr>
              <a:t>小提醒</a:t>
            </a:r>
          </a:p>
        </p:txBody>
      </p:sp>
      <p:sp>
        <p:nvSpPr>
          <p:cNvPr id="11" name="內容版面配置區 2"/>
          <p:cNvSpPr txBox="1">
            <a:spLocks/>
          </p:cNvSpPr>
          <p:nvPr/>
        </p:nvSpPr>
        <p:spPr>
          <a:xfrm>
            <a:off x="981844" y="1556792"/>
            <a:ext cx="10292820" cy="4608512"/>
          </a:xfrm>
          <a:prstGeom prst="rect">
            <a:avLst/>
          </a:prstGeom>
        </p:spPr>
        <p:txBody>
          <a:bodyPr vert="horz" lIns="91416" tIns="45708" rIns="91416" bIns="45708" rtlCol="0">
            <a:noAutofit/>
          </a:bodyPr>
          <a:lstStyle/>
          <a:p>
            <a:pPr algn="just">
              <a:lnSpc>
                <a:spcPts val="4400"/>
              </a:lnSpc>
              <a:buFontTx/>
              <a:buNone/>
            </a:pPr>
            <a:r>
              <a:rPr lang="en-US" altLang="zh-TW" sz="3600" dirty="0">
                <a:solidFill>
                  <a:schemeClr val="tx2"/>
                </a:solidFill>
                <a:latin typeface="微軟正黑體" panose="020B0604030504040204" pitchFamily="34" charset="-120"/>
                <a:ea typeface="微軟正黑體" panose="020B0604030504040204" pitchFamily="34" charset="-120"/>
              </a:rPr>
              <a:t>1.</a:t>
            </a:r>
            <a:r>
              <a:rPr lang="zh-TW" altLang="en-US" sz="3600" dirty="0">
                <a:solidFill>
                  <a:schemeClr val="tx2"/>
                </a:solidFill>
                <a:latin typeface="微軟正黑體" panose="020B0604030504040204" pitchFamily="34" charset="-120"/>
                <a:ea typeface="微軟正黑體" panose="020B0604030504040204" pitchFamily="34" charset="-120"/>
              </a:rPr>
              <a:t>請家長務必詳閱簡章內容</a:t>
            </a:r>
            <a:r>
              <a:rPr lang="en-US" altLang="zh-TW" sz="3600" b="1" dirty="0">
                <a:solidFill>
                  <a:srgbClr val="FF0000"/>
                </a:solidFill>
              </a:rPr>
              <a:t>(</a:t>
            </a:r>
            <a:r>
              <a:rPr lang="zh-TW" altLang="en-US" sz="3600" b="1" dirty="0">
                <a:solidFill>
                  <a:srgbClr val="FF0000"/>
                </a:solidFill>
              </a:rPr>
              <a:t>報名方式改線上、報     名表件、鑑定時程與地點、鑑定場注意事項</a:t>
            </a:r>
            <a:r>
              <a:rPr lang="en-US" altLang="zh-TW" sz="3600" b="1" dirty="0">
                <a:solidFill>
                  <a:srgbClr val="FF0000"/>
                </a:solidFill>
              </a:rPr>
              <a:t>) </a:t>
            </a:r>
            <a:r>
              <a:rPr lang="zh-TW" altLang="en-US" sz="3600" dirty="0">
                <a:solidFill>
                  <a:schemeClr val="tx2"/>
                </a:solidFill>
                <a:latin typeface="微軟正黑體" panose="020B0604030504040204" pitchFamily="34" charset="-120"/>
                <a:ea typeface="微軟正黑體" panose="020B0604030504040204" pitchFamily="34" charset="-120"/>
              </a:rPr>
              <a:t>，以維護學生權益。</a:t>
            </a:r>
          </a:p>
          <a:p>
            <a:pPr algn="just">
              <a:lnSpc>
                <a:spcPts val="4400"/>
              </a:lnSpc>
              <a:buFontTx/>
              <a:buNone/>
            </a:pPr>
            <a:r>
              <a:rPr lang="en-US" altLang="zh-TW" sz="3600" dirty="0">
                <a:solidFill>
                  <a:schemeClr val="tx2"/>
                </a:solidFill>
                <a:latin typeface="微軟正黑體" panose="020B0604030504040204" pitchFamily="34" charset="-120"/>
                <a:ea typeface="微軟正黑體" panose="020B0604030504040204" pitchFamily="34" charset="-120"/>
              </a:rPr>
              <a:t>2.</a:t>
            </a:r>
            <a:r>
              <a:rPr lang="zh-TW" altLang="en-US" sz="3600" dirty="0">
                <a:solidFill>
                  <a:schemeClr val="tx2"/>
                </a:solidFill>
                <a:latin typeface="微軟正黑體" panose="020B0604030504040204" pitchFamily="34" charset="-120"/>
                <a:ea typeface="微軟正黑體" panose="020B0604030504040204" pitchFamily="34" charset="-120"/>
              </a:rPr>
              <a:t>請攜帶鑑定證、足資證明身分證件</a:t>
            </a:r>
            <a:r>
              <a:rPr lang="en-US" altLang="zh-TW" sz="3600" dirty="0">
                <a:solidFill>
                  <a:schemeClr val="tx2"/>
                </a:solidFill>
                <a:latin typeface="微軟正黑體" panose="020B0604030504040204" pitchFamily="34" charset="-120"/>
                <a:ea typeface="微軟正黑體" panose="020B0604030504040204" pitchFamily="34" charset="-120"/>
              </a:rPr>
              <a:t>(</a:t>
            </a:r>
            <a:r>
              <a:rPr lang="zh-TW" altLang="en-US" sz="3600" dirty="0">
                <a:solidFill>
                  <a:schemeClr val="tx2"/>
                </a:solidFill>
                <a:latin typeface="微軟正黑體" panose="020B0604030504040204" pitchFamily="34" charset="-120"/>
                <a:ea typeface="微軟正黑體" panose="020B0604030504040204" pitchFamily="34" charset="-120"/>
              </a:rPr>
              <a:t>身分證、健保卡或桃樂卡</a:t>
            </a:r>
            <a:r>
              <a:rPr lang="en-US" altLang="zh-TW" sz="3600" dirty="0">
                <a:solidFill>
                  <a:schemeClr val="tx2"/>
                </a:solidFill>
                <a:latin typeface="微軟正黑體" panose="020B0604030504040204" pitchFamily="34" charset="-120"/>
                <a:ea typeface="微軟正黑體" panose="020B0604030504040204" pitchFamily="34" charset="-120"/>
              </a:rPr>
              <a:t>)</a:t>
            </a:r>
            <a:r>
              <a:rPr lang="zh-TW" altLang="en-US" sz="3600" dirty="0">
                <a:solidFill>
                  <a:schemeClr val="tx2"/>
                </a:solidFill>
                <a:latin typeface="微軟正黑體" panose="020B0604030504040204" pitchFamily="34" charset="-120"/>
                <a:ea typeface="微軟正黑體" panose="020B0604030504040204" pitchFamily="34" charset="-120"/>
              </a:rPr>
              <a:t>、</a:t>
            </a:r>
            <a:r>
              <a:rPr lang="en-US" altLang="zh-TW" sz="3600" dirty="0">
                <a:solidFill>
                  <a:schemeClr val="tx2"/>
                </a:solidFill>
                <a:latin typeface="微軟正黑體" panose="020B0604030504040204" pitchFamily="34" charset="-120"/>
              </a:rPr>
              <a:t>2B</a:t>
            </a:r>
            <a:r>
              <a:rPr lang="zh-TW" altLang="en-US" sz="3600" dirty="0">
                <a:solidFill>
                  <a:schemeClr val="tx2"/>
                </a:solidFill>
                <a:latin typeface="微軟正黑體" panose="020B0604030504040204" pitchFamily="34" charset="-120"/>
              </a:rPr>
              <a:t>鉛筆、藍</a:t>
            </a:r>
            <a:r>
              <a:rPr lang="en-US" altLang="zh-TW" sz="3600" dirty="0">
                <a:solidFill>
                  <a:schemeClr val="tx2"/>
                </a:solidFill>
                <a:latin typeface="微軟正黑體" panose="020B0604030504040204" pitchFamily="34" charset="-120"/>
              </a:rPr>
              <a:t>(</a:t>
            </a:r>
            <a:r>
              <a:rPr lang="zh-TW" altLang="en-US" sz="3600" dirty="0">
                <a:solidFill>
                  <a:schemeClr val="tx2"/>
                </a:solidFill>
                <a:latin typeface="微軟正黑體" panose="020B0604030504040204" pitchFamily="34" charset="-120"/>
              </a:rPr>
              <a:t>黑</a:t>
            </a:r>
            <a:r>
              <a:rPr lang="en-US" altLang="zh-TW" sz="3600" dirty="0">
                <a:solidFill>
                  <a:schemeClr val="tx2"/>
                </a:solidFill>
                <a:latin typeface="微軟正黑體" panose="020B0604030504040204" pitchFamily="34" charset="-120"/>
              </a:rPr>
              <a:t>)</a:t>
            </a:r>
            <a:r>
              <a:rPr lang="zh-TW" altLang="en-US" sz="3600" dirty="0">
                <a:solidFill>
                  <a:schemeClr val="tx2"/>
                </a:solidFill>
                <a:latin typeface="微軟正黑體" panose="020B0604030504040204" pitchFamily="34" charset="-120"/>
              </a:rPr>
              <a:t>筆、橡皮擦、直尺及修正帶應考。</a:t>
            </a:r>
            <a:endParaRPr lang="en-US" altLang="zh-TW" sz="3600" dirty="0">
              <a:solidFill>
                <a:schemeClr val="tx2"/>
              </a:solidFill>
              <a:latin typeface="微軟正黑體" panose="020B0604030504040204" pitchFamily="34" charset="-120"/>
              <a:ea typeface="微軟正黑體" panose="020B0604030504040204" pitchFamily="34" charset="-120"/>
            </a:endParaRPr>
          </a:p>
          <a:p>
            <a:pPr algn="just">
              <a:lnSpc>
                <a:spcPts val="4400"/>
              </a:lnSpc>
              <a:buFontTx/>
              <a:buNone/>
            </a:pPr>
            <a:r>
              <a:rPr lang="en-US" altLang="zh-TW" sz="3600" dirty="0">
                <a:solidFill>
                  <a:schemeClr val="tx2"/>
                </a:solidFill>
                <a:latin typeface="微軟正黑體" panose="020B0604030504040204" pitchFamily="34" charset="-120"/>
                <a:ea typeface="微軟正黑體" panose="020B0604030504040204" pitchFamily="34" charset="-120"/>
              </a:rPr>
              <a:t>3.</a:t>
            </a:r>
            <a:r>
              <a:rPr lang="zh-TW" altLang="en-US" sz="3600" dirty="0">
                <a:solidFill>
                  <a:schemeClr val="tx2"/>
                </a:solidFill>
                <a:latin typeface="微軟正黑體" panose="020B0604030504040204" pitchFamily="34" charset="-120"/>
                <a:ea typeface="微軟正黑體" panose="020B0604030504040204" pitchFamily="34" charset="-120"/>
              </a:rPr>
              <a:t>鑑定場學校不提供停車，且為落實防疫未開放家長入校陪考。</a:t>
            </a:r>
            <a:endParaRPr lang="zh-TW" altLang="en-US" sz="3400" b="1" dirty="0">
              <a:solidFill>
                <a:schemeClr val="tx2"/>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42</a:t>
            </a:fld>
            <a:endParaRPr lang="zh-TW" altLang="en-US" noProof="0" dirty="0"/>
          </a:p>
        </p:txBody>
      </p:sp>
    </p:spTree>
    <p:extLst>
      <p:ext uri="{BB962C8B-B14F-4D97-AF65-F5344CB8AC3E}">
        <p14:creationId xmlns:p14="http://schemas.microsoft.com/office/powerpoint/2010/main" val="12328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49996" y="1484784"/>
            <a:ext cx="5976665" cy="1150074"/>
          </a:xfrm>
        </p:spPr>
        <p:txBody>
          <a:bodyPr>
            <a:noAutofit/>
          </a:bodyPr>
          <a:lstStyle/>
          <a:p>
            <a:pPr algn="ctr"/>
            <a:r>
              <a:rPr lang="zh-TW" altLang="en-US" sz="9600" b="1" dirty="0">
                <a:solidFill>
                  <a:srgbClr val="FFC000"/>
                </a:solidFill>
                <a:effectLst>
                  <a:outerShdw blurRad="38100" dist="38100" dir="2700000" algn="tl">
                    <a:srgbClr val="000000">
                      <a:alpha val="43137"/>
                    </a:srgbClr>
                  </a:outerShdw>
                </a:effectLst>
                <a:latin typeface="Arial"/>
                <a:ea typeface="+mj-ea"/>
              </a:rPr>
              <a:t>關於創造能力資賦優異</a:t>
            </a:r>
          </a:p>
        </p:txBody>
      </p:sp>
    </p:spTree>
    <p:extLst>
      <p:ext uri="{BB962C8B-B14F-4D97-AF65-F5344CB8AC3E}">
        <p14:creationId xmlns:p14="http://schemas.microsoft.com/office/powerpoint/2010/main" val="15455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884" y="476672"/>
            <a:ext cx="9131351" cy="728208"/>
          </a:xfrm>
        </p:spPr>
        <p:txBody>
          <a:bodyPr>
            <a:noAutofit/>
          </a:bodyPr>
          <a:lstStyle/>
          <a:p>
            <a:pPr algn="ctr"/>
            <a:r>
              <a:rPr lang="zh-TW" altLang="en-US" sz="4800" b="1" dirty="0">
                <a:effectLst>
                  <a:outerShdw blurRad="38100" dist="38100" dir="2700000" algn="tl">
                    <a:srgbClr val="000000">
                      <a:alpha val="43137"/>
                    </a:srgbClr>
                  </a:outerShdw>
                </a:effectLst>
                <a:latin typeface="微軟正黑體" pitchFamily="34" charset="-120"/>
                <a:ea typeface="微軟正黑體" pitchFamily="34" charset="-120"/>
              </a:rPr>
              <a:t>創造能力資賦優異學生鑑定</a:t>
            </a:r>
            <a:endParaRPr lang="zh-TW" altLang="en-US" sz="4800" b="1" dirty="0">
              <a:effectLst>
                <a:outerShdw blurRad="38100" dist="38100" dir="2700000" algn="tl">
                  <a:srgbClr val="000000">
                    <a:alpha val="43137"/>
                  </a:srgbClr>
                </a:outerShdw>
              </a:effectLst>
            </a:endParaRPr>
          </a:p>
        </p:txBody>
      </p:sp>
      <p:sp>
        <p:nvSpPr>
          <p:cNvPr id="4" name="內容版面配置區 3"/>
          <p:cNvSpPr>
            <a:spLocks noGrp="1"/>
          </p:cNvSpPr>
          <p:nvPr>
            <p:ph idx="1"/>
          </p:nvPr>
        </p:nvSpPr>
        <p:spPr>
          <a:xfrm>
            <a:off x="621804" y="1285010"/>
            <a:ext cx="11151127" cy="5394379"/>
          </a:xfrm>
        </p:spPr>
        <p:txBody>
          <a:bodyPr>
            <a:normAutofit/>
          </a:bodyPr>
          <a:lstStyle/>
          <a:p>
            <a:pPr>
              <a:spcBef>
                <a:spcPts val="0"/>
              </a:spcBef>
              <a:buNone/>
              <a:defRPr/>
            </a:pPr>
            <a:r>
              <a:rPr lang="zh-TW" altLang="en-US" sz="3200" b="1" dirty="0">
                <a:latin typeface="微軟正黑體" pitchFamily="34" charset="-120"/>
                <a:ea typeface="微軟正黑體" pitchFamily="34" charset="-120"/>
              </a:rPr>
              <a:t>目的：</a:t>
            </a:r>
            <a:r>
              <a:rPr lang="zh-TW" altLang="en-US" sz="3200" dirty="0">
                <a:latin typeface="微軟正黑體" pitchFamily="34" charset="-120"/>
                <a:ea typeface="微軟正黑體" pitchFamily="34" charset="-120"/>
              </a:rPr>
              <a:t>發掘具創造能力資賦優異潛質學生，以提供創造能力資賦優異學生適性教育，促進本市多元資優教育發展。</a:t>
            </a:r>
            <a:endParaRPr lang="en-US" altLang="zh-TW" sz="3200" dirty="0">
              <a:latin typeface="微軟正黑體" pitchFamily="34" charset="-120"/>
              <a:ea typeface="微軟正黑體" pitchFamily="34" charset="-120"/>
            </a:endParaRPr>
          </a:p>
          <a:p>
            <a:pPr>
              <a:spcBef>
                <a:spcPts val="0"/>
              </a:spcBef>
              <a:buNone/>
              <a:defRPr/>
            </a:pPr>
            <a:r>
              <a:rPr lang="zh-TW" altLang="en-US" sz="3200" b="1" dirty="0">
                <a:latin typeface="微軟正黑體" pitchFamily="34" charset="-120"/>
                <a:ea typeface="微軟正黑體" pitchFamily="34" charset="-120"/>
              </a:rPr>
              <a:t>辦理單位：</a:t>
            </a:r>
            <a:endParaRPr lang="en-US" altLang="zh-TW" sz="3200" b="1" dirty="0">
              <a:latin typeface="微軟正黑體" pitchFamily="34" charset="-120"/>
              <a:ea typeface="微軟正黑體" pitchFamily="34" charset="-120"/>
            </a:endParaRPr>
          </a:p>
          <a:p>
            <a:pPr indent="20632">
              <a:spcBef>
                <a:spcPts val="0"/>
              </a:spcBef>
              <a:buNone/>
              <a:defRPr/>
            </a:pPr>
            <a:r>
              <a:rPr lang="zh-TW" altLang="en-US" sz="3200" dirty="0">
                <a:latin typeface="微軟正黑體" pitchFamily="34" charset="-120"/>
                <a:ea typeface="微軟正黑體" pitchFamily="34" charset="-120"/>
              </a:rPr>
              <a:t>主辦單位：桃園市政府教育局。</a:t>
            </a:r>
          </a:p>
          <a:p>
            <a:pPr indent="20632">
              <a:spcBef>
                <a:spcPts val="0"/>
              </a:spcBef>
              <a:buNone/>
              <a:defRPr/>
            </a:pPr>
            <a:r>
              <a:rPr lang="zh-TW" altLang="en-US" sz="3200" dirty="0">
                <a:latin typeface="微軟正黑體" pitchFamily="34" charset="-120"/>
                <a:ea typeface="微軟正黑體" pitchFamily="34" charset="-120"/>
              </a:rPr>
              <a:t>承辦單位：桃園市立經國國民中學。</a:t>
            </a:r>
          </a:p>
          <a:p>
            <a:pPr>
              <a:spcBef>
                <a:spcPts val="0"/>
              </a:spcBef>
              <a:buNone/>
              <a:defRPr/>
            </a:pPr>
            <a:r>
              <a:rPr lang="zh-TW" altLang="en-US" sz="3200" b="1" dirty="0">
                <a:latin typeface="微軟正黑體" pitchFamily="34" charset="-120"/>
                <a:ea typeface="微軟正黑體" pitchFamily="34" charset="-120"/>
              </a:rPr>
              <a:t>申請資格：</a:t>
            </a:r>
            <a:endParaRPr lang="en-US" altLang="zh-TW" sz="3200" b="1" dirty="0">
              <a:latin typeface="微軟正黑體" pitchFamily="34" charset="-120"/>
              <a:ea typeface="微軟正黑體" pitchFamily="34" charset="-120"/>
            </a:endParaRPr>
          </a:p>
          <a:p>
            <a:pPr>
              <a:spcBef>
                <a:spcPts val="0"/>
              </a:spcBef>
              <a:buNone/>
              <a:defRPr/>
            </a:pPr>
            <a:r>
              <a:rPr lang="en-US" altLang="zh-TW" sz="3200" dirty="0">
                <a:latin typeface="微軟正黑體" pitchFamily="34" charset="-120"/>
                <a:ea typeface="微軟正黑體" pitchFamily="34" charset="-120"/>
              </a:rPr>
              <a:t>1</a:t>
            </a:r>
            <a:r>
              <a:rPr lang="zh-TW" altLang="en-US" sz="3200" dirty="0">
                <a:latin typeface="微軟正黑體" pitchFamily="34" charset="-120"/>
                <a:ea typeface="微軟正黑體" pitchFamily="34" charset="-120"/>
              </a:rPr>
              <a:t>、就讀或設籍本市公私立</a:t>
            </a:r>
            <a:r>
              <a:rPr lang="zh-TW" altLang="en-US" sz="3200" u="sng" dirty="0">
                <a:solidFill>
                  <a:srgbClr val="FF0000"/>
                </a:solidFill>
                <a:latin typeface="微軟正黑體" pitchFamily="34" charset="-120"/>
                <a:ea typeface="微軟正黑體" pitchFamily="34" charset="-120"/>
              </a:rPr>
              <a:t>國民小學六年級學生</a:t>
            </a:r>
            <a:r>
              <a:rPr lang="zh-TW" altLang="en-US" sz="3200" dirty="0">
                <a:latin typeface="微軟正黑體" pitchFamily="34" charset="-120"/>
                <a:ea typeface="微軟正黑體" pitchFamily="34" charset="-120"/>
              </a:rPr>
              <a:t>。</a:t>
            </a:r>
          </a:p>
          <a:p>
            <a:pPr>
              <a:spcBef>
                <a:spcPts val="0"/>
              </a:spcBef>
              <a:buNone/>
              <a:defRPr/>
            </a:pPr>
            <a:r>
              <a:rPr lang="en-US" altLang="zh-TW" sz="3200" dirty="0">
                <a:latin typeface="微軟正黑體" pitchFamily="34" charset="-120"/>
                <a:ea typeface="微軟正黑體" pitchFamily="34" charset="-120"/>
              </a:rPr>
              <a:t>2</a:t>
            </a:r>
            <a:r>
              <a:rPr lang="zh-TW" altLang="en-US" sz="3200" dirty="0">
                <a:latin typeface="微軟正黑體" pitchFamily="34" charset="-120"/>
                <a:ea typeface="微軟正黑體" pitchFamily="34" charset="-120"/>
              </a:rPr>
              <a:t>、具有創造能力資賦優異特質 （如：敏覺、流暢、變通、獨創、精密、想像、挑戰、好奇、冒險等），經專家學者、指導教師、學生家長長期觀察</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觀察期間至少一學期</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推薦，檢附創造能力優異特質之具體資料。</a:t>
            </a:r>
          </a:p>
          <a:p>
            <a:endParaRPr lang="zh-TW" altLang="en-US" dirty="0"/>
          </a:p>
        </p:txBody>
      </p:sp>
    </p:spTree>
    <p:extLst>
      <p:ext uri="{BB962C8B-B14F-4D97-AF65-F5344CB8AC3E}">
        <p14:creationId xmlns:p14="http://schemas.microsoft.com/office/powerpoint/2010/main" val="332166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10"/>
          <p:cNvCxnSpPr/>
          <p:nvPr/>
        </p:nvCxnSpPr>
        <p:spPr>
          <a:xfrm>
            <a:off x="7204691" y="917647"/>
            <a:ext cx="3409062" cy="0"/>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11"/>
          <p:cNvCxnSpPr/>
          <p:nvPr/>
        </p:nvCxnSpPr>
        <p:spPr>
          <a:xfrm>
            <a:off x="3343425" y="914701"/>
            <a:ext cx="3829989" cy="1"/>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grpSp>
        <p:nvGrpSpPr>
          <p:cNvPr id="3" name="群組 2">
            <a:extLst>
              <a:ext uri="{FF2B5EF4-FFF2-40B4-BE49-F238E27FC236}">
                <a16:creationId xmlns:a16="http://schemas.microsoft.com/office/drawing/2014/main" id="{1B1D9DA0-E26B-4302-9B0A-65BA0CDF5F71}"/>
              </a:ext>
            </a:extLst>
          </p:cNvPr>
          <p:cNvGrpSpPr/>
          <p:nvPr/>
        </p:nvGrpSpPr>
        <p:grpSpPr>
          <a:xfrm>
            <a:off x="1912211" y="426496"/>
            <a:ext cx="7640489" cy="923330"/>
            <a:chOff x="1912211" y="426496"/>
            <a:chExt cx="7640489" cy="923330"/>
          </a:xfrm>
        </p:grpSpPr>
        <p:sp>
          <p:nvSpPr>
            <p:cNvPr id="7" name="TextBox 15"/>
            <p:cNvSpPr txBox="1">
              <a:spLocks noChangeArrowheads="1"/>
            </p:cNvSpPr>
            <p:nvPr/>
          </p:nvSpPr>
          <p:spPr bwMode="auto">
            <a:xfrm>
              <a:off x="3496234" y="426496"/>
              <a:ext cx="60564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5400" b="1" dirty="0">
                  <a:effectLst>
                    <a:outerShdw blurRad="53975" dist="22860" dir="5400000" algn="tl" rotWithShape="0">
                      <a:srgbClr val="000000">
                        <a:alpha val="55000"/>
                      </a:srgbClr>
                    </a:outerShdw>
                  </a:effectLst>
                  <a:latin typeface="Verdana"/>
                  <a:ea typeface="微軟正黑體"/>
                </a:rPr>
                <a:t>創造能力</a:t>
              </a:r>
              <a:r>
                <a:rPr lang="en-US" altLang="zh-TW" sz="5400" b="1" dirty="0">
                  <a:effectLst>
                    <a:outerShdw blurRad="53975" dist="22860" dir="5400000" algn="tl" rotWithShape="0">
                      <a:srgbClr val="000000">
                        <a:alpha val="55000"/>
                      </a:srgbClr>
                    </a:outerShdw>
                  </a:effectLst>
                  <a:latin typeface="Verdana"/>
                  <a:ea typeface="微軟正黑體"/>
                </a:rPr>
                <a:t>-</a:t>
              </a:r>
              <a:r>
                <a:rPr lang="zh-TW" altLang="en-US" sz="5400" b="1" dirty="0">
                  <a:effectLst>
                    <a:outerShdw blurRad="53975" dist="22860" dir="5400000" algn="tl" rotWithShape="0">
                      <a:srgbClr val="000000">
                        <a:alpha val="55000"/>
                      </a:srgbClr>
                    </a:outerShdw>
                  </a:effectLst>
                  <a:latin typeface="Verdana"/>
                  <a:ea typeface="微軟正黑體"/>
                </a:rPr>
                <a:t>五大層面</a:t>
              </a:r>
              <a:endParaRPr lang="zh-CN" altLang="en-US" sz="5400" b="1" i="1" dirty="0">
                <a:solidFill>
                  <a:srgbClr val="181715"/>
                </a:solidFill>
                <a:latin typeface="Century Gothic" pitchFamily="34" charset="0"/>
              </a:endParaRPr>
            </a:p>
          </p:txBody>
        </p:sp>
        <p:grpSp>
          <p:nvGrpSpPr>
            <p:cNvPr id="2" name="群組 1">
              <a:extLst>
                <a:ext uri="{FF2B5EF4-FFF2-40B4-BE49-F238E27FC236}">
                  <a16:creationId xmlns:a16="http://schemas.microsoft.com/office/drawing/2014/main" id="{BB937702-D2DB-493C-BC22-B8BEF5C80E41}"/>
                </a:ext>
              </a:extLst>
            </p:cNvPr>
            <p:cNvGrpSpPr/>
            <p:nvPr/>
          </p:nvGrpSpPr>
          <p:grpSpPr>
            <a:xfrm>
              <a:off x="1912211" y="513498"/>
              <a:ext cx="1625721" cy="731646"/>
              <a:chOff x="1822559" y="245266"/>
              <a:chExt cx="1625721" cy="731646"/>
            </a:xfrm>
          </p:grpSpPr>
          <p:sp>
            <p:nvSpPr>
              <p:cNvPr id="6" name="椭圆 12"/>
              <p:cNvSpPr/>
              <p:nvPr/>
            </p:nvSpPr>
            <p:spPr>
              <a:xfrm>
                <a:off x="1822559" y="245266"/>
                <a:ext cx="1625721" cy="731646"/>
              </a:xfrm>
              <a:prstGeom prst="ellipse">
                <a:avLst/>
              </a:prstGeom>
              <a:solidFill>
                <a:srgbClr val="1817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8" name="矩形 14"/>
              <p:cNvSpPr>
                <a:spLocks noChangeArrowheads="1"/>
              </p:cNvSpPr>
              <p:nvPr/>
            </p:nvSpPr>
            <p:spPr bwMode="auto">
              <a:xfrm>
                <a:off x="1968593" y="324789"/>
                <a:ext cx="1341685" cy="58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199" b="1" i="1" dirty="0">
                    <a:solidFill>
                      <a:srgbClr val="EAE7D4"/>
                    </a:solidFill>
                    <a:latin typeface="Century Gothic" pitchFamily="34" charset="0"/>
                  </a:rPr>
                  <a:t>I CAN</a:t>
                </a:r>
                <a:endParaRPr lang="zh-CN" altLang="en-US" sz="3199" dirty="0"/>
              </a:p>
            </p:txBody>
          </p:sp>
        </p:grpSp>
      </p:grpSp>
      <p:sp>
        <p:nvSpPr>
          <p:cNvPr id="9" name="Oval 5"/>
          <p:cNvSpPr>
            <a:spLocks noChangeArrowheads="1"/>
          </p:cNvSpPr>
          <p:nvPr/>
        </p:nvSpPr>
        <p:spPr bwMode="auto">
          <a:xfrm>
            <a:off x="5258420" y="2686264"/>
            <a:ext cx="1979484" cy="1979484"/>
          </a:xfrm>
          <a:prstGeom prst="ellipse">
            <a:avLst/>
          </a:prstGeom>
          <a:solidFill>
            <a:srgbClr val="4FA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0" name="Oval 10"/>
          <p:cNvSpPr>
            <a:spLocks noChangeArrowheads="1"/>
          </p:cNvSpPr>
          <p:nvPr/>
        </p:nvSpPr>
        <p:spPr bwMode="auto">
          <a:xfrm>
            <a:off x="2834467" y="2686264"/>
            <a:ext cx="1979484" cy="1979484"/>
          </a:xfrm>
          <a:prstGeom prst="ellipse">
            <a:avLst/>
          </a:prstGeom>
          <a:solidFill>
            <a:srgbClr val="DCC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1" name="Oval 16"/>
          <p:cNvSpPr>
            <a:spLocks noChangeArrowheads="1"/>
          </p:cNvSpPr>
          <p:nvPr/>
        </p:nvSpPr>
        <p:spPr bwMode="auto">
          <a:xfrm>
            <a:off x="419317" y="2686264"/>
            <a:ext cx="1979273" cy="1979484"/>
          </a:xfrm>
          <a:prstGeom prst="ellipse">
            <a:avLst/>
          </a:pr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2" name="Oval 16"/>
          <p:cNvSpPr>
            <a:spLocks noChangeArrowheads="1"/>
          </p:cNvSpPr>
          <p:nvPr/>
        </p:nvSpPr>
        <p:spPr bwMode="auto">
          <a:xfrm>
            <a:off x="7654417" y="2686264"/>
            <a:ext cx="1979484" cy="1979484"/>
          </a:xfrm>
          <a:prstGeom prst="ellipse">
            <a:avLst/>
          </a:pr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nvGrpSpPr>
          <p:cNvPr id="17" name="组合 72"/>
          <p:cNvGrpSpPr>
            <a:grpSpLocks/>
          </p:cNvGrpSpPr>
          <p:nvPr/>
        </p:nvGrpSpPr>
        <p:grpSpPr bwMode="auto">
          <a:xfrm flipV="1">
            <a:off x="3062323" y="2532355"/>
            <a:ext cx="1518403" cy="145439"/>
            <a:chOff x="2643174" y="1786720"/>
            <a:chExt cx="1643074" cy="500860"/>
          </a:xfrm>
        </p:grpSpPr>
        <p:cxnSp>
          <p:nvCxnSpPr>
            <p:cNvPr id="18" name="直接连接符 39"/>
            <p:cNvCxnSpPr/>
            <p:nvPr/>
          </p:nvCxnSpPr>
          <p:spPr>
            <a:xfrm rot="5400000">
              <a:off x="3180614" y="2034664"/>
              <a:ext cx="498381"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40"/>
            <p:cNvCxnSpPr/>
            <p:nvPr/>
          </p:nvCxnSpPr>
          <p:spPr>
            <a:xfrm>
              <a:off x="2643174" y="2285101"/>
              <a:ext cx="1643074" cy="247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组合 77"/>
          <p:cNvGrpSpPr>
            <a:grpSpLocks/>
          </p:cNvGrpSpPr>
          <p:nvPr/>
        </p:nvGrpSpPr>
        <p:grpSpPr bwMode="auto">
          <a:xfrm flipV="1">
            <a:off x="7884956" y="2532355"/>
            <a:ext cx="1518405" cy="118818"/>
            <a:chOff x="2643174" y="1786720"/>
            <a:chExt cx="1643074" cy="500860"/>
          </a:xfrm>
        </p:grpSpPr>
        <p:cxnSp>
          <p:nvCxnSpPr>
            <p:cNvPr id="21" name="直接连接符 46"/>
            <p:cNvCxnSpPr/>
            <p:nvPr/>
          </p:nvCxnSpPr>
          <p:spPr>
            <a:xfrm rot="5400000">
              <a:off x="3179376" y="2035905"/>
              <a:ext cx="500860" cy="249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47"/>
            <p:cNvCxnSpPr/>
            <p:nvPr/>
          </p:nvCxnSpPr>
          <p:spPr>
            <a:xfrm>
              <a:off x="2643174" y="2285076"/>
              <a:ext cx="1643074" cy="2504"/>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5" name="Oval 5"/>
          <p:cNvSpPr>
            <a:spLocks noChangeArrowheads="1"/>
          </p:cNvSpPr>
          <p:nvPr/>
        </p:nvSpPr>
        <p:spPr bwMode="auto">
          <a:xfrm>
            <a:off x="10027824" y="2686264"/>
            <a:ext cx="1979484" cy="1979484"/>
          </a:xfrm>
          <a:prstGeom prst="ellipse">
            <a:avLst/>
          </a:prstGeom>
          <a:solidFill>
            <a:srgbClr val="8F4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40" name="TextBox 15"/>
          <p:cNvSpPr txBox="1">
            <a:spLocks noChangeArrowheads="1"/>
          </p:cNvSpPr>
          <p:nvPr/>
        </p:nvSpPr>
        <p:spPr bwMode="auto">
          <a:xfrm>
            <a:off x="909939" y="4973288"/>
            <a:ext cx="993867"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3D2A"/>
                </a:solidFill>
                <a:latin typeface="+mj-ea"/>
                <a:ea typeface="+mj-ea"/>
              </a:rPr>
              <a:t>敏覺力</a:t>
            </a:r>
            <a:endParaRPr lang="zh-CN" altLang="en-US" sz="1999" b="1" dirty="0">
              <a:solidFill>
                <a:srgbClr val="DC3D2A"/>
              </a:solidFill>
              <a:latin typeface="+mj-ea"/>
              <a:ea typeface="+mj-ea"/>
            </a:endParaRPr>
          </a:p>
        </p:txBody>
      </p:sp>
      <p:sp>
        <p:nvSpPr>
          <p:cNvPr id="41" name="矩形 40"/>
          <p:cNvSpPr/>
          <p:nvPr/>
        </p:nvSpPr>
        <p:spPr>
          <a:xfrm>
            <a:off x="-1" y="5311662"/>
            <a:ext cx="3287448" cy="1374377"/>
          </a:xfrm>
          <a:prstGeom prst="rect">
            <a:avLst/>
          </a:prstGeom>
          <a:solidFill>
            <a:schemeClr val="bg1"/>
          </a:solidFill>
        </p:spPr>
        <p:txBody>
          <a:bodyPr wrap="square">
            <a:spAutoFit/>
          </a:bodyPr>
          <a:lstStyle/>
          <a:p>
            <a:pPr>
              <a:lnSpc>
                <a:spcPts val="2499"/>
              </a:lnSpc>
              <a:defRPr/>
            </a:pPr>
            <a:r>
              <a:rPr lang="en-US" altLang="zh-TW" sz="1999" kern="0" dirty="0">
                <a:latin typeface="+mj-ea"/>
                <a:ea typeface="+mj-ea"/>
              </a:rPr>
              <a:t>1.</a:t>
            </a:r>
            <a:r>
              <a:rPr lang="zh-TW" altLang="en-US" sz="1999" kern="0" dirty="0">
                <a:latin typeface="+mj-ea"/>
                <a:ea typeface="+mj-ea"/>
              </a:rPr>
              <a:t>一個人能夠敏於覺察事物，具有發現缺漏、需求、不尋常及未完成部分的能力。</a:t>
            </a:r>
          </a:p>
          <a:p>
            <a:pPr>
              <a:lnSpc>
                <a:spcPts val="2499"/>
              </a:lnSpc>
              <a:defRPr/>
            </a:pPr>
            <a:r>
              <a:rPr lang="en-US" altLang="zh-TW" sz="1999" kern="0" dirty="0">
                <a:latin typeface="+mj-ea"/>
                <a:ea typeface="+mj-ea"/>
              </a:rPr>
              <a:t>2.</a:t>
            </a:r>
            <a:r>
              <a:rPr lang="zh-TW" altLang="en-US" sz="1999" kern="0" dirty="0">
                <a:latin typeface="+mj-ea"/>
                <a:ea typeface="+mj-ea"/>
              </a:rPr>
              <a:t>對問題或事務的敏感</a:t>
            </a:r>
          </a:p>
        </p:txBody>
      </p:sp>
      <p:grpSp>
        <p:nvGrpSpPr>
          <p:cNvPr id="42" name="组合 35"/>
          <p:cNvGrpSpPr>
            <a:grpSpLocks/>
          </p:cNvGrpSpPr>
          <p:nvPr/>
        </p:nvGrpSpPr>
        <p:grpSpPr bwMode="auto">
          <a:xfrm>
            <a:off x="647251" y="4708690"/>
            <a:ext cx="1518402" cy="240831"/>
            <a:chOff x="414338" y="4430713"/>
            <a:chExt cx="1643062" cy="500062"/>
          </a:xfrm>
        </p:grpSpPr>
        <p:cxnSp>
          <p:nvCxnSpPr>
            <p:cNvPr id="43"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51" name="TextBox 15"/>
          <p:cNvSpPr txBox="1">
            <a:spLocks noChangeArrowheads="1"/>
          </p:cNvSpPr>
          <p:nvPr/>
        </p:nvSpPr>
        <p:spPr bwMode="auto">
          <a:xfrm>
            <a:off x="3349949" y="1331474"/>
            <a:ext cx="1055348"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C12A"/>
                </a:solidFill>
                <a:latin typeface="+mj-ea"/>
                <a:ea typeface="+mj-ea"/>
              </a:rPr>
              <a:t>流暢力</a:t>
            </a:r>
            <a:endParaRPr lang="zh-CN" altLang="en-US" sz="1999" b="1" dirty="0">
              <a:solidFill>
                <a:srgbClr val="DCC12A"/>
              </a:solidFill>
              <a:latin typeface="+mj-ea"/>
              <a:ea typeface="+mj-ea"/>
            </a:endParaRPr>
          </a:p>
        </p:txBody>
      </p:sp>
      <p:sp>
        <p:nvSpPr>
          <p:cNvPr id="53" name="TextBox 15"/>
          <p:cNvSpPr txBox="1">
            <a:spLocks noChangeArrowheads="1"/>
          </p:cNvSpPr>
          <p:nvPr/>
        </p:nvSpPr>
        <p:spPr bwMode="auto">
          <a:xfrm>
            <a:off x="5756835" y="4945073"/>
            <a:ext cx="959574"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4FA331"/>
                </a:solidFill>
                <a:latin typeface="+mj-ea"/>
                <a:ea typeface="+mj-ea"/>
              </a:rPr>
              <a:t>變通力</a:t>
            </a:r>
            <a:endParaRPr lang="zh-CN" altLang="en-US" sz="1999" b="1" dirty="0">
              <a:solidFill>
                <a:srgbClr val="4FA331"/>
              </a:solidFill>
              <a:latin typeface="+mj-ea"/>
              <a:ea typeface="+mj-ea"/>
            </a:endParaRPr>
          </a:p>
        </p:txBody>
      </p:sp>
      <p:sp>
        <p:nvSpPr>
          <p:cNvPr id="55" name="TextBox 15"/>
          <p:cNvSpPr txBox="1">
            <a:spLocks noChangeArrowheads="1"/>
          </p:cNvSpPr>
          <p:nvPr/>
        </p:nvSpPr>
        <p:spPr bwMode="auto">
          <a:xfrm>
            <a:off x="8136759" y="1349130"/>
            <a:ext cx="947981"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309EBA"/>
                </a:solidFill>
                <a:latin typeface="+mj-ea"/>
                <a:ea typeface="+mj-ea"/>
              </a:rPr>
              <a:t>獨創力</a:t>
            </a:r>
            <a:endParaRPr lang="zh-CN" altLang="en-US" sz="1999" b="1" dirty="0">
              <a:solidFill>
                <a:srgbClr val="309EBA"/>
              </a:solidFill>
              <a:latin typeface="+mj-ea"/>
              <a:ea typeface="+mj-ea"/>
            </a:endParaRPr>
          </a:p>
        </p:txBody>
      </p:sp>
      <p:sp>
        <p:nvSpPr>
          <p:cNvPr id="57" name="TextBox 15"/>
          <p:cNvSpPr txBox="1">
            <a:spLocks noChangeArrowheads="1"/>
          </p:cNvSpPr>
          <p:nvPr/>
        </p:nvSpPr>
        <p:spPr bwMode="auto">
          <a:xfrm>
            <a:off x="10558303" y="4935902"/>
            <a:ext cx="983530"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8F4695"/>
                </a:solidFill>
                <a:latin typeface="+mj-ea"/>
                <a:ea typeface="+mj-ea"/>
              </a:rPr>
              <a:t>精進力</a:t>
            </a:r>
            <a:endParaRPr lang="zh-CN" altLang="en-US" sz="1999" b="1" dirty="0">
              <a:solidFill>
                <a:srgbClr val="8F4695"/>
              </a:solidFill>
              <a:latin typeface="+mj-ea"/>
              <a:ea typeface="+mj-ea"/>
            </a:endParaRPr>
          </a:p>
        </p:txBody>
      </p:sp>
      <p:sp>
        <p:nvSpPr>
          <p:cNvPr id="59" name="TextBox 67"/>
          <p:cNvSpPr txBox="1">
            <a:spLocks noChangeArrowheads="1"/>
          </p:cNvSpPr>
          <p:nvPr/>
        </p:nvSpPr>
        <p:spPr bwMode="auto">
          <a:xfrm>
            <a:off x="480599"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敏覺力</a:t>
            </a:r>
            <a:endParaRPr lang="zh-CN" altLang="en-US" sz="2399" b="1" dirty="0">
              <a:solidFill>
                <a:srgbClr val="EAE7D4"/>
              </a:solidFill>
              <a:latin typeface="Century Gothic" pitchFamily="34" charset="0"/>
            </a:endParaRPr>
          </a:p>
        </p:txBody>
      </p:sp>
      <p:grpSp>
        <p:nvGrpSpPr>
          <p:cNvPr id="70" name="组合 54"/>
          <p:cNvGrpSpPr>
            <a:grpSpLocks/>
          </p:cNvGrpSpPr>
          <p:nvPr/>
        </p:nvGrpSpPr>
        <p:grpSpPr bwMode="auto">
          <a:xfrm>
            <a:off x="7212927" y="2635833"/>
            <a:ext cx="2860609" cy="1087794"/>
            <a:chOff x="2339976" y="2854325"/>
            <a:chExt cx="2247710" cy="854075"/>
          </a:xfrm>
        </p:grpSpPr>
        <p:sp>
          <p:nvSpPr>
            <p:cNvPr id="71"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72"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73"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86" name="群組 85"/>
          <p:cNvGrpSpPr/>
          <p:nvPr/>
        </p:nvGrpSpPr>
        <p:grpSpPr>
          <a:xfrm>
            <a:off x="9591481" y="3654822"/>
            <a:ext cx="2860483" cy="1039754"/>
            <a:chOff x="6678188" y="4766797"/>
            <a:chExt cx="2861228" cy="1040025"/>
          </a:xfrm>
        </p:grpSpPr>
        <p:sp>
          <p:nvSpPr>
            <p:cNvPr id="75"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76"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77"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1" name="群組 90"/>
          <p:cNvGrpSpPr/>
          <p:nvPr/>
        </p:nvGrpSpPr>
        <p:grpSpPr>
          <a:xfrm>
            <a:off x="4811657" y="3648951"/>
            <a:ext cx="2860483" cy="1039754"/>
            <a:chOff x="6678188" y="4766797"/>
            <a:chExt cx="2861228" cy="1040025"/>
          </a:xfrm>
        </p:grpSpPr>
        <p:sp>
          <p:nvSpPr>
            <p:cNvPr id="92"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3"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4"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5" name="群組 94"/>
          <p:cNvGrpSpPr/>
          <p:nvPr/>
        </p:nvGrpSpPr>
        <p:grpSpPr>
          <a:xfrm>
            <a:off x="-18513" y="3664119"/>
            <a:ext cx="2860483" cy="1039754"/>
            <a:chOff x="6678188" y="4766797"/>
            <a:chExt cx="2861228" cy="1040025"/>
          </a:xfrm>
        </p:grpSpPr>
        <p:sp>
          <p:nvSpPr>
            <p:cNvPr id="96"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7"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8"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9" name="组合 54"/>
          <p:cNvGrpSpPr>
            <a:grpSpLocks/>
          </p:cNvGrpSpPr>
          <p:nvPr/>
        </p:nvGrpSpPr>
        <p:grpSpPr bwMode="auto">
          <a:xfrm>
            <a:off x="2405493" y="2633521"/>
            <a:ext cx="2860609" cy="1087794"/>
            <a:chOff x="2339976" y="2854325"/>
            <a:chExt cx="2247710" cy="854075"/>
          </a:xfrm>
        </p:grpSpPr>
        <p:sp>
          <p:nvSpPr>
            <p:cNvPr id="100"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101"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102"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sp>
        <p:nvSpPr>
          <p:cNvPr id="103" name="TextBox 67"/>
          <p:cNvSpPr txBox="1">
            <a:spLocks noChangeArrowheads="1"/>
          </p:cNvSpPr>
          <p:nvPr/>
        </p:nvSpPr>
        <p:spPr bwMode="auto">
          <a:xfrm>
            <a:off x="2910046"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流暢力</a:t>
            </a:r>
            <a:endParaRPr lang="zh-CN" altLang="en-US" sz="2399" b="1" dirty="0">
              <a:solidFill>
                <a:srgbClr val="EAE7D4"/>
              </a:solidFill>
              <a:latin typeface="Century Gothic" pitchFamily="34" charset="0"/>
            </a:endParaRPr>
          </a:p>
        </p:txBody>
      </p:sp>
      <p:sp>
        <p:nvSpPr>
          <p:cNvPr id="104" name="TextBox 67"/>
          <p:cNvSpPr txBox="1">
            <a:spLocks noChangeArrowheads="1"/>
          </p:cNvSpPr>
          <p:nvPr/>
        </p:nvSpPr>
        <p:spPr bwMode="auto">
          <a:xfrm>
            <a:off x="5300251"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變通力</a:t>
            </a:r>
            <a:endParaRPr lang="zh-CN" altLang="en-US" sz="2399" b="1" dirty="0">
              <a:solidFill>
                <a:srgbClr val="EAE7D4"/>
              </a:solidFill>
              <a:latin typeface="Century Gothic" pitchFamily="34" charset="0"/>
            </a:endParaRPr>
          </a:p>
        </p:txBody>
      </p:sp>
      <p:sp>
        <p:nvSpPr>
          <p:cNvPr id="105" name="TextBox 67"/>
          <p:cNvSpPr txBox="1">
            <a:spLocks noChangeArrowheads="1"/>
          </p:cNvSpPr>
          <p:nvPr/>
        </p:nvSpPr>
        <p:spPr bwMode="auto">
          <a:xfrm>
            <a:off x="7708010"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獨創力</a:t>
            </a:r>
            <a:endParaRPr lang="zh-CN" altLang="en-US" sz="2399" b="1" dirty="0">
              <a:solidFill>
                <a:srgbClr val="EAE7D4"/>
              </a:solidFill>
              <a:latin typeface="Century Gothic" pitchFamily="34" charset="0"/>
            </a:endParaRPr>
          </a:p>
        </p:txBody>
      </p:sp>
      <p:sp>
        <p:nvSpPr>
          <p:cNvPr id="106" name="TextBox 67"/>
          <p:cNvSpPr txBox="1">
            <a:spLocks noChangeArrowheads="1"/>
          </p:cNvSpPr>
          <p:nvPr/>
        </p:nvSpPr>
        <p:spPr bwMode="auto">
          <a:xfrm>
            <a:off x="10038462"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精進力</a:t>
            </a:r>
            <a:endParaRPr lang="zh-CN" altLang="en-US" sz="2399" b="1" dirty="0">
              <a:solidFill>
                <a:srgbClr val="EAE7D4"/>
              </a:solidFill>
              <a:latin typeface="Century Gothic" pitchFamily="34" charset="0"/>
            </a:endParaRPr>
          </a:p>
        </p:txBody>
      </p:sp>
      <p:sp>
        <p:nvSpPr>
          <p:cNvPr id="108" name="矩形 107"/>
          <p:cNvSpPr/>
          <p:nvPr/>
        </p:nvSpPr>
        <p:spPr>
          <a:xfrm>
            <a:off x="2004635" y="1714695"/>
            <a:ext cx="3783757" cy="746164"/>
          </a:xfrm>
          <a:prstGeom prst="rect">
            <a:avLst/>
          </a:prstGeom>
          <a:solidFill>
            <a:schemeClr val="bg1"/>
          </a:solidFill>
        </p:spPr>
        <p:txBody>
          <a:bodyPr wrap="square">
            <a:spAutoFit/>
          </a:bodyPr>
          <a:lstStyle/>
          <a:p>
            <a:pPr>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能想出很多可能性答案的能力</a:t>
            </a:r>
          </a:p>
          <a:p>
            <a:pPr>
              <a:spcBef>
                <a:spcPts val="250"/>
              </a:spcBef>
              <a:buClr>
                <a:srgbClr val="F07F09"/>
              </a:buClr>
              <a:buSzPct val="80000"/>
              <a:defRPr/>
            </a:pPr>
            <a:r>
              <a:rPr lang="en-US" altLang="zh-TW" sz="1999" dirty="0">
                <a:solidFill>
                  <a:prstClr val="black"/>
                </a:solidFill>
                <a:latin typeface="Verdana"/>
                <a:ea typeface="微軟正黑體"/>
              </a:rPr>
              <a:t>2.</a:t>
            </a:r>
            <a:r>
              <a:rPr lang="zh-TW" altLang="zh-TW" sz="1999" dirty="0">
                <a:solidFill>
                  <a:prstClr val="black"/>
                </a:solidFill>
                <a:latin typeface="Verdana"/>
                <a:ea typeface="微軟正黑體"/>
              </a:rPr>
              <a:t>點子的源源不斷</a:t>
            </a:r>
          </a:p>
        </p:txBody>
      </p:sp>
      <p:grpSp>
        <p:nvGrpSpPr>
          <p:cNvPr id="109" name="组合 35"/>
          <p:cNvGrpSpPr>
            <a:grpSpLocks/>
          </p:cNvGrpSpPr>
          <p:nvPr/>
        </p:nvGrpSpPr>
        <p:grpSpPr bwMode="auto">
          <a:xfrm>
            <a:off x="5527518" y="4700705"/>
            <a:ext cx="1518402" cy="240831"/>
            <a:chOff x="414338" y="4430713"/>
            <a:chExt cx="1643062" cy="500062"/>
          </a:xfrm>
        </p:grpSpPr>
        <p:cxnSp>
          <p:nvCxnSpPr>
            <p:cNvPr id="110"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2" name="组合 35"/>
          <p:cNvGrpSpPr>
            <a:grpSpLocks/>
          </p:cNvGrpSpPr>
          <p:nvPr/>
        </p:nvGrpSpPr>
        <p:grpSpPr bwMode="auto">
          <a:xfrm>
            <a:off x="10324277" y="4708690"/>
            <a:ext cx="1518402" cy="240831"/>
            <a:chOff x="414338" y="4430713"/>
            <a:chExt cx="1643062" cy="500062"/>
          </a:xfrm>
        </p:grpSpPr>
        <p:cxnSp>
          <p:nvCxnSpPr>
            <p:cNvPr id="113"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15" name="矩形 114"/>
          <p:cNvSpPr/>
          <p:nvPr/>
        </p:nvSpPr>
        <p:spPr>
          <a:xfrm>
            <a:off x="4987052" y="5307957"/>
            <a:ext cx="2740558" cy="707702"/>
          </a:xfrm>
          <a:prstGeom prst="rect">
            <a:avLst/>
          </a:prstGeom>
          <a:solidFill>
            <a:schemeClr val="bg1"/>
          </a:solidFill>
        </p:spPr>
        <p:txBody>
          <a:bodyPr wrap="square">
            <a:spAutoFit/>
          </a:bodyPr>
          <a:lstStyle/>
          <a:p>
            <a:pPr marL="265033" indent="-265033">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擴大思考類別，突破思考限制的能</a:t>
            </a:r>
            <a:r>
              <a:rPr lang="zh-TW" altLang="en-US" sz="1999" dirty="0">
                <a:solidFill>
                  <a:prstClr val="black"/>
                </a:solidFill>
                <a:latin typeface="Verdana"/>
                <a:ea typeface="微軟正黑體"/>
              </a:rPr>
              <a:t>力</a:t>
            </a:r>
            <a:endParaRPr lang="en-US" altLang="zh-TW" sz="1999" dirty="0">
              <a:solidFill>
                <a:prstClr val="black"/>
              </a:solidFill>
              <a:latin typeface="Verdana"/>
              <a:ea typeface="微軟正黑體"/>
            </a:endParaRPr>
          </a:p>
        </p:txBody>
      </p:sp>
      <p:sp>
        <p:nvSpPr>
          <p:cNvPr id="116" name="矩形 115"/>
          <p:cNvSpPr/>
          <p:nvPr/>
        </p:nvSpPr>
        <p:spPr>
          <a:xfrm>
            <a:off x="6605565" y="1699387"/>
            <a:ext cx="4506953" cy="746164"/>
          </a:xfrm>
          <a:prstGeom prst="rect">
            <a:avLst/>
          </a:prstGeom>
          <a:solidFill>
            <a:schemeClr val="bg1"/>
          </a:solidFill>
        </p:spPr>
        <p:txBody>
          <a:bodyPr wrap="square">
            <a:spAutoFit/>
          </a:bodyPr>
          <a:lstStyle/>
          <a:p>
            <a:pPr>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能想出與眾不同、新穎、獨特的能力</a:t>
            </a:r>
          </a:p>
          <a:p>
            <a:pPr>
              <a:spcBef>
                <a:spcPts val="250"/>
              </a:spcBef>
              <a:buClr>
                <a:srgbClr val="F07F09"/>
              </a:buClr>
              <a:buSzPct val="80000"/>
              <a:defRPr/>
            </a:pPr>
            <a:r>
              <a:rPr lang="en-US" altLang="zh-TW" sz="1999" dirty="0">
                <a:solidFill>
                  <a:prstClr val="black"/>
                </a:solidFill>
                <a:latin typeface="Verdana"/>
                <a:ea typeface="微軟正黑體"/>
              </a:rPr>
              <a:t>2.</a:t>
            </a:r>
            <a:r>
              <a:rPr lang="zh-TW" altLang="zh-TW" sz="1999" dirty="0">
                <a:solidFill>
                  <a:prstClr val="black"/>
                </a:solidFill>
                <a:latin typeface="Verdana"/>
                <a:ea typeface="微軟正黑體"/>
              </a:rPr>
              <a:t>能想出不尋常的答案</a:t>
            </a:r>
          </a:p>
        </p:txBody>
      </p:sp>
      <p:sp>
        <p:nvSpPr>
          <p:cNvPr id="117" name="矩形 116"/>
          <p:cNvSpPr/>
          <p:nvPr/>
        </p:nvSpPr>
        <p:spPr>
          <a:xfrm>
            <a:off x="9680945" y="5291148"/>
            <a:ext cx="2428686" cy="1322581"/>
          </a:xfrm>
          <a:prstGeom prst="rect">
            <a:avLst/>
          </a:prstGeom>
          <a:solidFill>
            <a:schemeClr val="bg1"/>
          </a:solidFill>
        </p:spPr>
        <p:txBody>
          <a:bodyPr wrap="square">
            <a:spAutoFit/>
          </a:bodyPr>
          <a:lstStyle/>
          <a:p>
            <a:pPr>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在原來的構想中，增加新觀念和組成相關概</a:t>
            </a:r>
            <a:r>
              <a:rPr lang="en-US" altLang="zh-TW" sz="1999" dirty="0">
                <a:solidFill>
                  <a:prstClr val="black"/>
                </a:solidFill>
                <a:latin typeface="Verdana"/>
                <a:ea typeface="微軟正黑體"/>
              </a:rPr>
              <a:t>	</a:t>
            </a:r>
            <a:r>
              <a:rPr lang="zh-TW" altLang="zh-TW" sz="1999" dirty="0">
                <a:solidFill>
                  <a:prstClr val="black"/>
                </a:solidFill>
                <a:latin typeface="Verdana"/>
                <a:ea typeface="微軟正黑體"/>
              </a:rPr>
              <a:t>念群的能力。</a:t>
            </a:r>
          </a:p>
        </p:txBody>
      </p:sp>
    </p:spTree>
    <p:extLst>
      <p:ext uri="{BB962C8B-B14F-4D97-AF65-F5344CB8AC3E}">
        <p14:creationId xmlns:p14="http://schemas.microsoft.com/office/powerpoint/2010/main" val="215635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10"/>
          <p:cNvCxnSpPr/>
          <p:nvPr/>
        </p:nvCxnSpPr>
        <p:spPr>
          <a:xfrm>
            <a:off x="7204691" y="917647"/>
            <a:ext cx="3409062" cy="0"/>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11"/>
          <p:cNvCxnSpPr/>
          <p:nvPr/>
        </p:nvCxnSpPr>
        <p:spPr>
          <a:xfrm>
            <a:off x="3343425" y="914701"/>
            <a:ext cx="3829989" cy="1"/>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sp>
        <p:nvSpPr>
          <p:cNvPr id="9" name="Oval 5"/>
          <p:cNvSpPr>
            <a:spLocks noChangeArrowheads="1"/>
          </p:cNvSpPr>
          <p:nvPr/>
        </p:nvSpPr>
        <p:spPr bwMode="auto">
          <a:xfrm>
            <a:off x="6279641" y="2735672"/>
            <a:ext cx="1979484" cy="1979484"/>
          </a:xfrm>
          <a:prstGeom prst="ellipse">
            <a:avLst/>
          </a:prstGeom>
          <a:solidFill>
            <a:srgbClr val="4FA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0" name="Oval 10"/>
          <p:cNvSpPr>
            <a:spLocks noChangeArrowheads="1"/>
          </p:cNvSpPr>
          <p:nvPr/>
        </p:nvSpPr>
        <p:spPr bwMode="auto">
          <a:xfrm>
            <a:off x="3855688" y="2735672"/>
            <a:ext cx="1979484" cy="1979484"/>
          </a:xfrm>
          <a:prstGeom prst="ellipse">
            <a:avLst/>
          </a:prstGeom>
          <a:solidFill>
            <a:srgbClr val="DCC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1" name="Oval 16"/>
          <p:cNvSpPr>
            <a:spLocks noChangeArrowheads="1"/>
          </p:cNvSpPr>
          <p:nvPr/>
        </p:nvSpPr>
        <p:spPr bwMode="auto">
          <a:xfrm>
            <a:off x="1440538" y="2735672"/>
            <a:ext cx="1979273" cy="1979484"/>
          </a:xfrm>
          <a:prstGeom prst="ellipse">
            <a:avLst/>
          </a:pr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2" name="Oval 16"/>
          <p:cNvSpPr>
            <a:spLocks noChangeArrowheads="1"/>
          </p:cNvSpPr>
          <p:nvPr/>
        </p:nvSpPr>
        <p:spPr bwMode="auto">
          <a:xfrm>
            <a:off x="8675638" y="2735672"/>
            <a:ext cx="1979484" cy="1979484"/>
          </a:xfrm>
          <a:prstGeom prst="ellipse">
            <a:avLst/>
          </a:pr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nvGrpSpPr>
          <p:cNvPr id="17" name="组合 72"/>
          <p:cNvGrpSpPr>
            <a:grpSpLocks/>
          </p:cNvGrpSpPr>
          <p:nvPr/>
        </p:nvGrpSpPr>
        <p:grpSpPr bwMode="auto">
          <a:xfrm flipV="1">
            <a:off x="4083544" y="2581763"/>
            <a:ext cx="1518403" cy="145439"/>
            <a:chOff x="2643174" y="1786720"/>
            <a:chExt cx="1643074" cy="500860"/>
          </a:xfrm>
        </p:grpSpPr>
        <p:cxnSp>
          <p:nvCxnSpPr>
            <p:cNvPr id="18" name="直接连接符 39"/>
            <p:cNvCxnSpPr/>
            <p:nvPr/>
          </p:nvCxnSpPr>
          <p:spPr>
            <a:xfrm rot="5400000">
              <a:off x="3180614" y="2034664"/>
              <a:ext cx="498381"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40"/>
            <p:cNvCxnSpPr/>
            <p:nvPr/>
          </p:nvCxnSpPr>
          <p:spPr>
            <a:xfrm>
              <a:off x="2643174" y="2285101"/>
              <a:ext cx="1643074" cy="247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组合 77"/>
          <p:cNvGrpSpPr>
            <a:grpSpLocks/>
          </p:cNvGrpSpPr>
          <p:nvPr/>
        </p:nvGrpSpPr>
        <p:grpSpPr bwMode="auto">
          <a:xfrm flipV="1">
            <a:off x="8906177" y="2581763"/>
            <a:ext cx="1518405" cy="118818"/>
            <a:chOff x="2643174" y="1786720"/>
            <a:chExt cx="1643074" cy="500860"/>
          </a:xfrm>
        </p:grpSpPr>
        <p:cxnSp>
          <p:nvCxnSpPr>
            <p:cNvPr id="21" name="直接连接符 46"/>
            <p:cNvCxnSpPr/>
            <p:nvPr/>
          </p:nvCxnSpPr>
          <p:spPr>
            <a:xfrm rot="5400000">
              <a:off x="3179376" y="2035905"/>
              <a:ext cx="500860" cy="249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47"/>
            <p:cNvCxnSpPr/>
            <p:nvPr/>
          </p:nvCxnSpPr>
          <p:spPr>
            <a:xfrm>
              <a:off x="2643174" y="2285076"/>
              <a:ext cx="1643074" cy="2504"/>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0" name="TextBox 15"/>
          <p:cNvSpPr txBox="1">
            <a:spLocks noChangeArrowheads="1"/>
          </p:cNvSpPr>
          <p:nvPr/>
        </p:nvSpPr>
        <p:spPr bwMode="auto">
          <a:xfrm>
            <a:off x="1931160" y="5022696"/>
            <a:ext cx="993867"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3D2A"/>
                </a:solidFill>
                <a:latin typeface="+mj-ea"/>
                <a:ea typeface="+mj-ea"/>
              </a:rPr>
              <a:t>想像力</a:t>
            </a:r>
            <a:endParaRPr lang="zh-CN" altLang="en-US" sz="1999" b="1" dirty="0">
              <a:solidFill>
                <a:srgbClr val="DC3D2A"/>
              </a:solidFill>
              <a:latin typeface="+mj-ea"/>
              <a:ea typeface="+mj-ea"/>
            </a:endParaRPr>
          </a:p>
        </p:txBody>
      </p:sp>
      <p:sp>
        <p:nvSpPr>
          <p:cNvPr id="41" name="矩形 40"/>
          <p:cNvSpPr/>
          <p:nvPr/>
        </p:nvSpPr>
        <p:spPr>
          <a:xfrm>
            <a:off x="1021220" y="5361070"/>
            <a:ext cx="3287448" cy="1323094"/>
          </a:xfrm>
          <a:prstGeom prst="rect">
            <a:avLst/>
          </a:prstGeom>
          <a:solidFill>
            <a:schemeClr val="bg1"/>
          </a:solidFill>
        </p:spPr>
        <p:txBody>
          <a:bodyPr wrap="square">
            <a:spAutoFit/>
          </a:bodyPr>
          <a:lstStyle/>
          <a:p>
            <a:pPr>
              <a:defRPr/>
            </a:pPr>
            <a:r>
              <a:rPr lang="zh-TW" altLang="zh-TW" sz="1999" dirty="0">
                <a:latin typeface="微軟正黑體" pitchFamily="34" charset="-120"/>
              </a:rPr>
              <a:t>指善用直覺推測，能夠在腦中將各種意象構思出來，並加以具體化，便具有超越感官及現實的能力。</a:t>
            </a:r>
            <a:endParaRPr lang="en-US" altLang="zh-TW" sz="1999" dirty="0">
              <a:latin typeface="微軟正黑體" pitchFamily="34" charset="-120"/>
            </a:endParaRPr>
          </a:p>
        </p:txBody>
      </p:sp>
      <p:grpSp>
        <p:nvGrpSpPr>
          <p:cNvPr id="42" name="组合 35"/>
          <p:cNvGrpSpPr>
            <a:grpSpLocks/>
          </p:cNvGrpSpPr>
          <p:nvPr/>
        </p:nvGrpSpPr>
        <p:grpSpPr bwMode="auto">
          <a:xfrm>
            <a:off x="1668472" y="4758098"/>
            <a:ext cx="1518402" cy="240831"/>
            <a:chOff x="414338" y="4430713"/>
            <a:chExt cx="1643062" cy="500062"/>
          </a:xfrm>
        </p:grpSpPr>
        <p:cxnSp>
          <p:nvCxnSpPr>
            <p:cNvPr id="43"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51" name="TextBox 15"/>
          <p:cNvSpPr txBox="1">
            <a:spLocks noChangeArrowheads="1"/>
          </p:cNvSpPr>
          <p:nvPr/>
        </p:nvSpPr>
        <p:spPr bwMode="auto">
          <a:xfrm>
            <a:off x="4281661" y="1160610"/>
            <a:ext cx="1055348"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C12A"/>
                </a:solidFill>
                <a:latin typeface="+mj-ea"/>
                <a:ea typeface="+mj-ea"/>
              </a:rPr>
              <a:t>挑戰心</a:t>
            </a:r>
            <a:endParaRPr lang="zh-CN" altLang="en-US" sz="1999" b="1" dirty="0">
              <a:solidFill>
                <a:srgbClr val="DCC12A"/>
              </a:solidFill>
              <a:latin typeface="+mj-ea"/>
              <a:ea typeface="+mj-ea"/>
            </a:endParaRPr>
          </a:p>
        </p:txBody>
      </p:sp>
      <p:sp>
        <p:nvSpPr>
          <p:cNvPr id="53" name="TextBox 15"/>
          <p:cNvSpPr txBox="1">
            <a:spLocks noChangeArrowheads="1"/>
          </p:cNvSpPr>
          <p:nvPr/>
        </p:nvSpPr>
        <p:spPr bwMode="auto">
          <a:xfrm>
            <a:off x="6778056" y="4994481"/>
            <a:ext cx="959574"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4FA331"/>
                </a:solidFill>
                <a:latin typeface="+mj-ea"/>
                <a:ea typeface="+mj-ea"/>
              </a:rPr>
              <a:t>好奇心</a:t>
            </a:r>
            <a:endParaRPr lang="zh-CN" altLang="en-US" sz="1999" b="1" dirty="0">
              <a:solidFill>
                <a:srgbClr val="4FA331"/>
              </a:solidFill>
              <a:latin typeface="+mj-ea"/>
              <a:ea typeface="+mj-ea"/>
            </a:endParaRPr>
          </a:p>
        </p:txBody>
      </p:sp>
      <p:sp>
        <p:nvSpPr>
          <p:cNvPr id="55" name="TextBox 15"/>
          <p:cNvSpPr txBox="1">
            <a:spLocks noChangeArrowheads="1"/>
          </p:cNvSpPr>
          <p:nvPr/>
        </p:nvSpPr>
        <p:spPr bwMode="auto">
          <a:xfrm>
            <a:off x="9157980" y="1183101"/>
            <a:ext cx="947981"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309EBA"/>
                </a:solidFill>
                <a:latin typeface="+mj-ea"/>
                <a:ea typeface="+mj-ea"/>
              </a:rPr>
              <a:t>冒險心</a:t>
            </a:r>
            <a:endParaRPr lang="zh-CN" altLang="en-US" sz="1999" b="1" dirty="0">
              <a:solidFill>
                <a:srgbClr val="309EBA"/>
              </a:solidFill>
              <a:latin typeface="+mj-ea"/>
              <a:ea typeface="+mj-ea"/>
            </a:endParaRPr>
          </a:p>
        </p:txBody>
      </p:sp>
      <p:sp>
        <p:nvSpPr>
          <p:cNvPr id="59" name="TextBox 67"/>
          <p:cNvSpPr txBox="1">
            <a:spLocks noChangeArrowheads="1"/>
          </p:cNvSpPr>
          <p:nvPr/>
        </p:nvSpPr>
        <p:spPr bwMode="auto">
          <a:xfrm>
            <a:off x="1501820"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想像力</a:t>
            </a:r>
            <a:endParaRPr lang="zh-CN" altLang="en-US" sz="2399" b="1" dirty="0">
              <a:solidFill>
                <a:srgbClr val="EAE7D4"/>
              </a:solidFill>
              <a:latin typeface="Century Gothic" pitchFamily="34" charset="0"/>
            </a:endParaRPr>
          </a:p>
        </p:txBody>
      </p:sp>
      <p:grpSp>
        <p:nvGrpSpPr>
          <p:cNvPr id="70" name="组合 54"/>
          <p:cNvGrpSpPr>
            <a:grpSpLocks/>
          </p:cNvGrpSpPr>
          <p:nvPr/>
        </p:nvGrpSpPr>
        <p:grpSpPr bwMode="auto">
          <a:xfrm>
            <a:off x="8234148" y="2685241"/>
            <a:ext cx="2860609" cy="1087794"/>
            <a:chOff x="2339976" y="2854325"/>
            <a:chExt cx="2247710" cy="854075"/>
          </a:xfrm>
        </p:grpSpPr>
        <p:sp>
          <p:nvSpPr>
            <p:cNvPr id="71"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72"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73"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1" name="群組 90"/>
          <p:cNvGrpSpPr/>
          <p:nvPr/>
        </p:nvGrpSpPr>
        <p:grpSpPr>
          <a:xfrm>
            <a:off x="5832878" y="3698359"/>
            <a:ext cx="2860483" cy="1039754"/>
            <a:chOff x="6678188" y="4766797"/>
            <a:chExt cx="2861228" cy="1040025"/>
          </a:xfrm>
        </p:grpSpPr>
        <p:sp>
          <p:nvSpPr>
            <p:cNvPr id="92"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3"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4"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5" name="群組 94"/>
          <p:cNvGrpSpPr/>
          <p:nvPr/>
        </p:nvGrpSpPr>
        <p:grpSpPr>
          <a:xfrm>
            <a:off x="1002708" y="3713527"/>
            <a:ext cx="2860483" cy="1039754"/>
            <a:chOff x="6678188" y="4766797"/>
            <a:chExt cx="2861228" cy="1040025"/>
          </a:xfrm>
        </p:grpSpPr>
        <p:sp>
          <p:nvSpPr>
            <p:cNvPr id="96"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7"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8"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9" name="组合 54"/>
          <p:cNvGrpSpPr>
            <a:grpSpLocks/>
          </p:cNvGrpSpPr>
          <p:nvPr/>
        </p:nvGrpSpPr>
        <p:grpSpPr bwMode="auto">
          <a:xfrm>
            <a:off x="3426714" y="2682929"/>
            <a:ext cx="2860609" cy="1087794"/>
            <a:chOff x="2339976" y="2854325"/>
            <a:chExt cx="2247710" cy="854075"/>
          </a:xfrm>
        </p:grpSpPr>
        <p:sp>
          <p:nvSpPr>
            <p:cNvPr id="100"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101"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102"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sp>
        <p:nvSpPr>
          <p:cNvPr id="103" name="TextBox 67"/>
          <p:cNvSpPr txBox="1">
            <a:spLocks noChangeArrowheads="1"/>
          </p:cNvSpPr>
          <p:nvPr/>
        </p:nvSpPr>
        <p:spPr bwMode="auto">
          <a:xfrm>
            <a:off x="3931267"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挑戰心</a:t>
            </a:r>
            <a:endParaRPr lang="zh-CN" altLang="en-US" sz="2399" b="1" dirty="0">
              <a:solidFill>
                <a:srgbClr val="EAE7D4"/>
              </a:solidFill>
              <a:latin typeface="Century Gothic" pitchFamily="34" charset="0"/>
            </a:endParaRPr>
          </a:p>
        </p:txBody>
      </p:sp>
      <p:sp>
        <p:nvSpPr>
          <p:cNvPr id="104" name="TextBox 67"/>
          <p:cNvSpPr txBox="1">
            <a:spLocks noChangeArrowheads="1"/>
          </p:cNvSpPr>
          <p:nvPr/>
        </p:nvSpPr>
        <p:spPr bwMode="auto">
          <a:xfrm>
            <a:off x="6321472"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好奇心</a:t>
            </a:r>
            <a:endParaRPr lang="zh-CN" altLang="en-US" sz="2399" b="1" dirty="0">
              <a:solidFill>
                <a:srgbClr val="EAE7D4"/>
              </a:solidFill>
              <a:latin typeface="Century Gothic" pitchFamily="34" charset="0"/>
            </a:endParaRPr>
          </a:p>
        </p:txBody>
      </p:sp>
      <p:sp>
        <p:nvSpPr>
          <p:cNvPr id="105" name="TextBox 67"/>
          <p:cNvSpPr txBox="1">
            <a:spLocks noChangeArrowheads="1"/>
          </p:cNvSpPr>
          <p:nvPr/>
        </p:nvSpPr>
        <p:spPr bwMode="auto">
          <a:xfrm>
            <a:off x="8729231"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冒險心</a:t>
            </a:r>
            <a:endParaRPr lang="zh-CN" altLang="en-US" sz="2399" b="1" dirty="0">
              <a:solidFill>
                <a:srgbClr val="EAE7D4"/>
              </a:solidFill>
              <a:latin typeface="Century Gothic" pitchFamily="34" charset="0"/>
            </a:endParaRPr>
          </a:p>
        </p:txBody>
      </p:sp>
      <p:sp>
        <p:nvSpPr>
          <p:cNvPr id="108" name="矩形 107"/>
          <p:cNvSpPr/>
          <p:nvPr/>
        </p:nvSpPr>
        <p:spPr>
          <a:xfrm>
            <a:off x="3168800" y="1491235"/>
            <a:ext cx="3281067" cy="1015399"/>
          </a:xfrm>
          <a:prstGeom prst="rect">
            <a:avLst/>
          </a:prstGeom>
          <a:solidFill>
            <a:schemeClr val="bg1"/>
          </a:solidFill>
        </p:spPr>
        <p:txBody>
          <a:bodyPr wrap="square">
            <a:spAutoFit/>
          </a:bodyPr>
          <a:lstStyle/>
          <a:p>
            <a:pPr>
              <a:defRPr/>
            </a:pPr>
            <a:r>
              <a:rPr lang="zh-TW" altLang="zh-TW" sz="1999" dirty="0">
                <a:latin typeface="微軟正黑體" pitchFamily="34" charset="-120"/>
              </a:rPr>
              <a:t>從混亂中理出頭緒，在複雜混亂的情境中，尋求各種可能性，找出問題的頭緒</a:t>
            </a:r>
            <a:r>
              <a:rPr lang="zh-TW" altLang="en-US" sz="1999" dirty="0">
                <a:latin typeface="微軟正黑體" pitchFamily="34" charset="-120"/>
              </a:rPr>
              <a:t>。</a:t>
            </a:r>
            <a:endParaRPr lang="en-US" altLang="zh-TW" sz="1999" dirty="0">
              <a:latin typeface="微軟正黑體" pitchFamily="34" charset="-120"/>
            </a:endParaRPr>
          </a:p>
        </p:txBody>
      </p:sp>
      <p:grpSp>
        <p:nvGrpSpPr>
          <p:cNvPr id="109" name="组合 35"/>
          <p:cNvGrpSpPr>
            <a:grpSpLocks/>
          </p:cNvGrpSpPr>
          <p:nvPr/>
        </p:nvGrpSpPr>
        <p:grpSpPr bwMode="auto">
          <a:xfrm>
            <a:off x="6548739" y="4750113"/>
            <a:ext cx="1518402" cy="240831"/>
            <a:chOff x="414338" y="4430713"/>
            <a:chExt cx="1643062" cy="500062"/>
          </a:xfrm>
        </p:grpSpPr>
        <p:cxnSp>
          <p:nvCxnSpPr>
            <p:cNvPr id="110"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15" name="矩形 114"/>
          <p:cNvSpPr/>
          <p:nvPr/>
        </p:nvSpPr>
        <p:spPr>
          <a:xfrm>
            <a:off x="6008273" y="5357366"/>
            <a:ext cx="2740558" cy="1323094"/>
          </a:xfrm>
          <a:prstGeom prst="rect">
            <a:avLst/>
          </a:prstGeom>
          <a:solidFill>
            <a:schemeClr val="bg1"/>
          </a:solidFill>
        </p:spPr>
        <p:txBody>
          <a:bodyPr wrap="square">
            <a:spAutoFit/>
          </a:bodyPr>
          <a:lstStyle/>
          <a:p>
            <a:pPr>
              <a:defRPr/>
            </a:pPr>
            <a:r>
              <a:rPr lang="zh-TW" altLang="zh-TW" sz="1999" dirty="0">
                <a:latin typeface="微軟正黑體" pitchFamily="34" charset="-120"/>
              </a:rPr>
              <a:t>面對問題樂於追根究底，把握特徵以求徹底了解其結果。好奇心就是對事物感到懷疑</a:t>
            </a:r>
            <a:r>
              <a:rPr lang="zh-TW" altLang="en-US" sz="1999" dirty="0">
                <a:latin typeface="微軟正黑體" pitchFamily="34" charset="-120"/>
              </a:rPr>
              <a:t>。</a:t>
            </a:r>
            <a:endParaRPr lang="en-US" altLang="zh-TW" sz="1999" dirty="0">
              <a:latin typeface="微軟正黑體" pitchFamily="34" charset="-120"/>
            </a:endParaRPr>
          </a:p>
        </p:txBody>
      </p:sp>
      <p:sp>
        <p:nvSpPr>
          <p:cNvPr id="116" name="矩形 115"/>
          <p:cNvSpPr/>
          <p:nvPr/>
        </p:nvSpPr>
        <p:spPr>
          <a:xfrm>
            <a:off x="7737631" y="1526473"/>
            <a:ext cx="3721993" cy="1015399"/>
          </a:xfrm>
          <a:prstGeom prst="rect">
            <a:avLst/>
          </a:prstGeom>
          <a:solidFill>
            <a:schemeClr val="bg1"/>
          </a:solidFill>
        </p:spPr>
        <p:txBody>
          <a:bodyPr wrap="square">
            <a:spAutoFit/>
          </a:bodyPr>
          <a:lstStyle/>
          <a:p>
            <a:pPr>
              <a:defRPr/>
            </a:pPr>
            <a:r>
              <a:rPr lang="zh-TW" altLang="zh-TW" sz="1999" dirty="0">
                <a:latin typeface="微軟正黑體" pitchFamily="34" charset="-120"/>
              </a:rPr>
              <a:t>指面對失敗及批評，還能鼓起勇氣，再接再勵，全力以赴，堅持己見以應付未知的情況</a:t>
            </a:r>
            <a:r>
              <a:rPr lang="zh-TW" altLang="en-US" sz="1999" dirty="0">
                <a:latin typeface="微軟正黑體" pitchFamily="34" charset="-120"/>
              </a:rPr>
              <a:t>。</a:t>
            </a:r>
          </a:p>
        </p:txBody>
      </p:sp>
      <p:grpSp>
        <p:nvGrpSpPr>
          <p:cNvPr id="52" name="群組 51">
            <a:extLst>
              <a:ext uri="{FF2B5EF4-FFF2-40B4-BE49-F238E27FC236}">
                <a16:creationId xmlns:a16="http://schemas.microsoft.com/office/drawing/2014/main" id="{AD38345B-37C3-457C-A0CB-918B80BA1A58}"/>
              </a:ext>
            </a:extLst>
          </p:cNvPr>
          <p:cNvGrpSpPr/>
          <p:nvPr/>
        </p:nvGrpSpPr>
        <p:grpSpPr>
          <a:xfrm>
            <a:off x="1668473" y="426496"/>
            <a:ext cx="7884227" cy="923330"/>
            <a:chOff x="1668473" y="426496"/>
            <a:chExt cx="7884227" cy="923330"/>
          </a:xfrm>
        </p:grpSpPr>
        <p:sp>
          <p:nvSpPr>
            <p:cNvPr id="54" name="TextBox 15">
              <a:extLst>
                <a:ext uri="{FF2B5EF4-FFF2-40B4-BE49-F238E27FC236}">
                  <a16:creationId xmlns:a16="http://schemas.microsoft.com/office/drawing/2014/main" id="{945E9519-E7D3-4146-B146-23C7B367F654}"/>
                </a:ext>
              </a:extLst>
            </p:cNvPr>
            <p:cNvSpPr txBox="1">
              <a:spLocks noChangeArrowheads="1"/>
            </p:cNvSpPr>
            <p:nvPr/>
          </p:nvSpPr>
          <p:spPr bwMode="auto">
            <a:xfrm>
              <a:off x="3496234" y="426496"/>
              <a:ext cx="60564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5400" b="1" dirty="0">
                  <a:effectLst>
                    <a:outerShdw blurRad="53975" dist="22860" dir="5400000" algn="tl" rotWithShape="0">
                      <a:srgbClr val="000000">
                        <a:alpha val="55000"/>
                      </a:srgbClr>
                    </a:outerShdw>
                  </a:effectLst>
                  <a:latin typeface="Verdana"/>
                  <a:ea typeface="微軟正黑體"/>
                </a:rPr>
                <a:t>創造能力</a:t>
              </a:r>
              <a:r>
                <a:rPr lang="en-US" altLang="zh-TW" sz="5400" b="1" dirty="0">
                  <a:effectLst>
                    <a:outerShdw blurRad="53975" dist="22860" dir="5400000" algn="tl" rotWithShape="0">
                      <a:srgbClr val="000000">
                        <a:alpha val="55000"/>
                      </a:srgbClr>
                    </a:outerShdw>
                  </a:effectLst>
                  <a:latin typeface="Verdana"/>
                  <a:ea typeface="微軟正黑體"/>
                </a:rPr>
                <a:t>-</a:t>
              </a:r>
              <a:r>
                <a:rPr lang="zh-TW" altLang="en-US" sz="5400" b="1" dirty="0">
                  <a:effectLst>
                    <a:outerShdw blurRad="53975" dist="22860" dir="5400000" algn="tl" rotWithShape="0">
                      <a:srgbClr val="000000">
                        <a:alpha val="55000"/>
                      </a:srgbClr>
                    </a:outerShdw>
                  </a:effectLst>
                  <a:latin typeface="Verdana"/>
                  <a:ea typeface="微軟正黑體"/>
                </a:rPr>
                <a:t>四大特質</a:t>
              </a:r>
              <a:endParaRPr lang="zh-CN" altLang="en-US" sz="5400" b="1" i="1" dirty="0">
                <a:solidFill>
                  <a:srgbClr val="181715"/>
                </a:solidFill>
                <a:latin typeface="Century Gothic" pitchFamily="34" charset="0"/>
              </a:endParaRPr>
            </a:p>
          </p:txBody>
        </p:sp>
        <p:grpSp>
          <p:nvGrpSpPr>
            <p:cNvPr id="56" name="群組 55">
              <a:extLst>
                <a:ext uri="{FF2B5EF4-FFF2-40B4-BE49-F238E27FC236}">
                  <a16:creationId xmlns:a16="http://schemas.microsoft.com/office/drawing/2014/main" id="{E04E9886-8B48-42EB-8A3D-63A66C7E0F95}"/>
                </a:ext>
              </a:extLst>
            </p:cNvPr>
            <p:cNvGrpSpPr/>
            <p:nvPr/>
          </p:nvGrpSpPr>
          <p:grpSpPr>
            <a:xfrm>
              <a:off x="1668473" y="513498"/>
              <a:ext cx="1951418" cy="731646"/>
              <a:chOff x="1578821" y="245266"/>
              <a:chExt cx="1951418" cy="731646"/>
            </a:xfrm>
          </p:grpSpPr>
          <p:sp>
            <p:nvSpPr>
              <p:cNvPr id="57" name="椭圆 12">
                <a:extLst>
                  <a:ext uri="{FF2B5EF4-FFF2-40B4-BE49-F238E27FC236}">
                    <a16:creationId xmlns:a16="http://schemas.microsoft.com/office/drawing/2014/main" id="{AC6A71F6-DEF6-4A58-8A5A-C6B818A668B1}"/>
                  </a:ext>
                </a:extLst>
              </p:cNvPr>
              <p:cNvSpPr/>
              <p:nvPr/>
            </p:nvSpPr>
            <p:spPr>
              <a:xfrm>
                <a:off x="1578821" y="245266"/>
                <a:ext cx="1869460" cy="731646"/>
              </a:xfrm>
              <a:prstGeom prst="ellipse">
                <a:avLst/>
              </a:prstGeom>
              <a:solidFill>
                <a:srgbClr val="1817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58" name="矩形 14">
                <a:extLst>
                  <a:ext uri="{FF2B5EF4-FFF2-40B4-BE49-F238E27FC236}">
                    <a16:creationId xmlns:a16="http://schemas.microsoft.com/office/drawing/2014/main" id="{2239CBCA-75CB-4C75-ABCD-92545701A882}"/>
                  </a:ext>
                </a:extLst>
              </p:cNvPr>
              <p:cNvSpPr>
                <a:spLocks noChangeArrowheads="1"/>
              </p:cNvSpPr>
              <p:nvPr/>
            </p:nvSpPr>
            <p:spPr bwMode="auto">
              <a:xfrm>
                <a:off x="1732907" y="324789"/>
                <a:ext cx="1797332" cy="5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199" b="1" i="1" dirty="0">
                    <a:solidFill>
                      <a:srgbClr val="EAE7D4"/>
                    </a:solidFill>
                    <a:latin typeface="Century Gothic" pitchFamily="34" charset="0"/>
                  </a:rPr>
                  <a:t>I WANT</a:t>
                </a:r>
                <a:endParaRPr lang="zh-CN" altLang="en-US" sz="3199" dirty="0"/>
              </a:p>
            </p:txBody>
          </p:sp>
        </p:grpSp>
      </p:grpSp>
    </p:spTree>
    <p:extLst>
      <p:ext uri="{BB962C8B-B14F-4D97-AF65-F5344CB8AC3E}">
        <p14:creationId xmlns:p14="http://schemas.microsoft.com/office/powerpoint/2010/main" val="3061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2"/>
          <p:cNvSpPr>
            <a:spLocks noChangeShapeType="1"/>
          </p:cNvSpPr>
          <p:nvPr/>
        </p:nvSpPr>
        <p:spPr bwMode="auto">
          <a:xfrm>
            <a:off x="2905912" y="2233116"/>
            <a:ext cx="0" cy="19880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32" name="Line 27"/>
          <p:cNvSpPr>
            <a:spLocks noChangeShapeType="1"/>
          </p:cNvSpPr>
          <p:nvPr/>
        </p:nvSpPr>
        <p:spPr bwMode="auto">
          <a:xfrm flipH="1">
            <a:off x="2905912" y="1771912"/>
            <a:ext cx="0" cy="18516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31" name="Line 22"/>
          <p:cNvSpPr>
            <a:spLocks noChangeShapeType="1"/>
          </p:cNvSpPr>
          <p:nvPr/>
        </p:nvSpPr>
        <p:spPr bwMode="auto">
          <a:xfrm flipH="1">
            <a:off x="5683084" y="1149630"/>
            <a:ext cx="0" cy="22810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2" name="標題 1"/>
          <p:cNvSpPr>
            <a:spLocks noGrp="1"/>
          </p:cNvSpPr>
          <p:nvPr>
            <p:ph type="title"/>
          </p:nvPr>
        </p:nvSpPr>
        <p:spPr>
          <a:xfrm>
            <a:off x="1523603" y="79783"/>
            <a:ext cx="9131351" cy="769387"/>
          </a:xfrm>
        </p:spPr>
        <p:txBody>
          <a:bodyPr>
            <a:normAutofit/>
          </a:bodyPr>
          <a:lstStyle/>
          <a:p>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創造能力資賦優異學生鑑定申請流程圖</a:t>
            </a:r>
            <a:endParaRPr lang="zh-TW" altLang="en-US" sz="3599" dirty="0">
              <a:effectLst>
                <a:outerShdw blurRad="38100" dist="38100" dir="2700000" algn="tl">
                  <a:srgbClr val="000000">
                    <a:alpha val="43137"/>
                  </a:srgbClr>
                </a:outerShdw>
              </a:effectLst>
            </a:endParaRPr>
          </a:p>
        </p:txBody>
      </p:sp>
      <p:sp>
        <p:nvSpPr>
          <p:cNvPr id="5" name="Line 4"/>
          <p:cNvSpPr>
            <a:spLocks noChangeShapeType="1"/>
          </p:cNvSpPr>
          <p:nvPr/>
        </p:nvSpPr>
        <p:spPr bwMode="auto">
          <a:xfrm flipH="1">
            <a:off x="2087914" y="2842100"/>
            <a:ext cx="0" cy="295279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6" name="Line 5"/>
          <p:cNvSpPr>
            <a:spLocks noChangeShapeType="1"/>
          </p:cNvSpPr>
          <p:nvPr/>
        </p:nvSpPr>
        <p:spPr bwMode="auto">
          <a:xfrm>
            <a:off x="8684279" y="2736293"/>
            <a:ext cx="0" cy="119538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7" name="Line 6"/>
          <p:cNvSpPr>
            <a:spLocks noChangeShapeType="1"/>
          </p:cNvSpPr>
          <p:nvPr/>
        </p:nvSpPr>
        <p:spPr bwMode="auto">
          <a:xfrm>
            <a:off x="3735400" y="2842099"/>
            <a:ext cx="0" cy="101289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8" name="Text Box 8"/>
          <p:cNvSpPr txBox="1">
            <a:spLocks noChangeArrowheads="1"/>
          </p:cNvSpPr>
          <p:nvPr/>
        </p:nvSpPr>
        <p:spPr bwMode="auto">
          <a:xfrm>
            <a:off x="157583" y="5892799"/>
            <a:ext cx="11603660" cy="877924"/>
          </a:xfrm>
          <a:prstGeom prst="rect">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n-US" altLang="zh-TW" sz="2399" b="1" dirty="0">
                <a:solidFill>
                  <a:srgbClr val="FF0000"/>
                </a:solidFill>
                <a:latin typeface="+mj-ea"/>
                <a:ea typeface="+mj-ea"/>
                <a:cs typeface="新細明體" pitchFamily="18" charset="-120"/>
              </a:rPr>
              <a:t>111</a:t>
            </a:r>
            <a:r>
              <a:rPr lang="zh-TW" altLang="en-US" sz="2399" b="1" dirty="0">
                <a:solidFill>
                  <a:srgbClr val="FF0000"/>
                </a:solidFill>
                <a:latin typeface="+mj-ea"/>
                <a:ea typeface="+mj-ea"/>
                <a:cs typeface="新細明體" pitchFamily="18" charset="-120"/>
              </a:rPr>
              <a:t>年</a:t>
            </a:r>
            <a:r>
              <a:rPr lang="en-US" altLang="zh-TW" sz="2399" b="1" dirty="0">
                <a:solidFill>
                  <a:srgbClr val="FF0000"/>
                </a:solidFill>
                <a:latin typeface="+mj-ea"/>
                <a:ea typeface="+mj-ea"/>
                <a:cs typeface="新細明體" pitchFamily="18" charset="-120"/>
              </a:rPr>
              <a:t>5</a:t>
            </a:r>
            <a:r>
              <a:rPr lang="zh-TW" altLang="en-US" sz="2399" b="1" dirty="0">
                <a:solidFill>
                  <a:srgbClr val="FF0000"/>
                </a:solidFill>
                <a:latin typeface="+mj-ea"/>
                <a:ea typeface="+mj-ea"/>
                <a:cs typeface="新細明體" pitchFamily="18" charset="-120"/>
              </a:rPr>
              <a:t>月</a:t>
            </a:r>
            <a:r>
              <a:rPr lang="en-US" altLang="zh-TW" sz="2399" b="1" dirty="0">
                <a:solidFill>
                  <a:srgbClr val="FF0000"/>
                </a:solidFill>
                <a:latin typeface="+mj-ea"/>
                <a:ea typeface="+mj-ea"/>
                <a:cs typeface="新細明體" pitchFamily="18" charset="-120"/>
              </a:rPr>
              <a:t>18</a:t>
            </a:r>
            <a:r>
              <a:rPr lang="zh-TW" altLang="en-US" sz="2399" b="1" dirty="0">
                <a:solidFill>
                  <a:srgbClr val="FF0000"/>
                </a:solidFill>
                <a:latin typeface="+mj-ea"/>
                <a:ea typeface="+mj-ea"/>
                <a:cs typeface="新細明體" pitchFamily="18" charset="-120"/>
              </a:rPr>
              <a:t>日（三）</a:t>
            </a:r>
            <a:r>
              <a:rPr lang="zh-TW" altLang="en-US" sz="2399" b="1" dirty="0">
                <a:solidFill>
                  <a:schemeClr val="tx1"/>
                </a:solidFill>
                <a:latin typeface="+mj-ea"/>
                <a:ea typeface="+mj-ea"/>
                <a:cs typeface="新細明體" pitchFamily="18" charset="-120"/>
              </a:rPr>
              <a:t>公布通過鑑定名單</a:t>
            </a:r>
          </a:p>
          <a:p>
            <a:pPr algn="ctr">
              <a:defRPr/>
            </a:pPr>
            <a:r>
              <a:rPr lang="zh-TW" altLang="en-US" sz="1600" dirty="0">
                <a:solidFill>
                  <a:schemeClr val="tx1"/>
                </a:solidFill>
                <a:latin typeface="+mj-ea"/>
                <a:ea typeface="+mj-ea"/>
                <a:cs typeface="新細明體" pitchFamily="18" charset="-120"/>
              </a:rPr>
              <a:t>通過鑑定學生於本市公立國民中學普通班就讀者，於</a:t>
            </a:r>
            <a:r>
              <a:rPr lang="en-US" altLang="zh-TW" sz="1600" b="1" dirty="0">
                <a:solidFill>
                  <a:srgbClr val="FF0000"/>
                </a:solidFill>
                <a:latin typeface="+mj-ea"/>
                <a:cs typeface="新細明體" pitchFamily="18" charset="-120"/>
              </a:rPr>
              <a:t>111</a:t>
            </a:r>
            <a:r>
              <a:rPr lang="zh-TW" altLang="en-US" sz="1600" b="1" dirty="0">
                <a:solidFill>
                  <a:srgbClr val="FF0000"/>
                </a:solidFill>
                <a:latin typeface="+mj-ea"/>
                <a:cs typeface="新細明體" pitchFamily="18" charset="-120"/>
              </a:rPr>
              <a:t>年</a:t>
            </a:r>
            <a:r>
              <a:rPr lang="en-US" altLang="zh-TW" sz="1600" b="1" dirty="0">
                <a:solidFill>
                  <a:srgbClr val="FF0000"/>
                </a:solidFill>
                <a:latin typeface="+mj-ea"/>
                <a:cs typeface="新細明體" pitchFamily="18" charset="-120"/>
              </a:rPr>
              <a:t>6</a:t>
            </a:r>
            <a:r>
              <a:rPr lang="zh-TW" altLang="en-US" sz="1600" b="1" dirty="0">
                <a:solidFill>
                  <a:srgbClr val="FF0000"/>
                </a:solidFill>
                <a:latin typeface="+mj-ea"/>
                <a:cs typeface="新細明體" pitchFamily="18" charset="-120"/>
              </a:rPr>
              <a:t>月</a:t>
            </a:r>
            <a:r>
              <a:rPr lang="en-US" altLang="zh-TW" sz="1600" b="1" dirty="0">
                <a:solidFill>
                  <a:srgbClr val="FF0000"/>
                </a:solidFill>
                <a:latin typeface="+mj-ea"/>
                <a:cs typeface="新細明體" pitchFamily="18" charset="-120"/>
              </a:rPr>
              <a:t>20</a:t>
            </a:r>
            <a:r>
              <a:rPr lang="zh-TW" altLang="en-US" sz="1600" b="1" dirty="0">
                <a:solidFill>
                  <a:srgbClr val="FF0000"/>
                </a:solidFill>
                <a:latin typeface="+mj-ea"/>
                <a:cs typeface="新細明體" pitchFamily="18" charset="-120"/>
              </a:rPr>
              <a:t>日（一）</a:t>
            </a:r>
            <a:r>
              <a:rPr lang="zh-TW" altLang="en-US" sz="1600" dirty="0">
                <a:solidFill>
                  <a:schemeClr val="tx1"/>
                </a:solidFill>
                <a:latin typeface="+mj-ea"/>
                <a:cs typeface="新細明體" pitchFamily="18" charset="-120"/>
              </a:rPr>
              <a:t>前</a:t>
            </a:r>
            <a:r>
              <a:rPr lang="zh-TW" altLang="en-US" sz="1600" dirty="0">
                <a:solidFill>
                  <a:schemeClr val="tx1"/>
                </a:solidFill>
                <a:latin typeface="+mj-ea"/>
                <a:ea typeface="+mj-ea"/>
                <a:cs typeface="新細明體" pitchFamily="18" charset="-120"/>
              </a:rPr>
              <a:t>繳驗鑑定結果通知單正本，由學校依既有之資源給予創造能力資優資源班或桃園市政府教育局</a:t>
            </a:r>
            <a:r>
              <a:rPr lang="zh-TW" altLang="en-US" sz="1600" dirty="0">
                <a:solidFill>
                  <a:srgbClr val="000000"/>
                </a:solidFill>
                <a:latin typeface="+mj-ea"/>
                <a:ea typeface="+mj-ea"/>
                <a:cs typeface="新細明體" pitchFamily="18" charset="-120"/>
              </a:rPr>
              <a:t>核定之區域性創造能力資優教育方案等之特殊教育服務。</a:t>
            </a:r>
            <a:endParaRPr lang="zh-TW" altLang="en-US" sz="1600" dirty="0">
              <a:solidFill>
                <a:schemeClr val="tx1"/>
              </a:solidFill>
              <a:latin typeface="+mj-ea"/>
              <a:ea typeface="+mj-ea"/>
              <a:cs typeface="新細明體" pitchFamily="18" charset="-120"/>
            </a:endParaRPr>
          </a:p>
        </p:txBody>
      </p:sp>
      <p:sp>
        <p:nvSpPr>
          <p:cNvPr id="9" name="Line 9"/>
          <p:cNvSpPr>
            <a:spLocks noChangeShapeType="1"/>
          </p:cNvSpPr>
          <p:nvPr/>
        </p:nvSpPr>
        <p:spPr bwMode="auto">
          <a:xfrm>
            <a:off x="4062413" y="5372757"/>
            <a:ext cx="0" cy="51483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10" name="Text Box 10"/>
          <p:cNvSpPr txBox="1">
            <a:spLocks noChangeArrowheads="1"/>
          </p:cNvSpPr>
          <p:nvPr/>
        </p:nvSpPr>
        <p:spPr bwMode="auto">
          <a:xfrm>
            <a:off x="1217059" y="3999188"/>
            <a:ext cx="780847" cy="360268"/>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11" name="Line 12"/>
          <p:cNvSpPr>
            <a:spLocks noChangeShapeType="1"/>
          </p:cNvSpPr>
          <p:nvPr/>
        </p:nvSpPr>
        <p:spPr bwMode="auto">
          <a:xfrm flipH="1">
            <a:off x="7890049" y="1771912"/>
            <a:ext cx="0" cy="18516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14" name="Text Box 16"/>
          <p:cNvSpPr txBox="1">
            <a:spLocks noChangeArrowheads="1"/>
          </p:cNvSpPr>
          <p:nvPr/>
        </p:nvSpPr>
        <p:spPr bwMode="auto">
          <a:xfrm>
            <a:off x="7764376" y="3146007"/>
            <a:ext cx="815742" cy="339637"/>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15" name="Line 17"/>
          <p:cNvSpPr>
            <a:spLocks noChangeShapeType="1"/>
          </p:cNvSpPr>
          <p:nvPr/>
        </p:nvSpPr>
        <p:spPr bwMode="auto">
          <a:xfrm>
            <a:off x="5764298" y="413641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16" name="Line 19"/>
          <p:cNvSpPr>
            <a:spLocks noChangeShapeType="1"/>
          </p:cNvSpPr>
          <p:nvPr/>
        </p:nvSpPr>
        <p:spPr bwMode="auto">
          <a:xfrm>
            <a:off x="10247775" y="2224188"/>
            <a:ext cx="0" cy="326162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17" name="Text Box 20"/>
          <p:cNvSpPr txBox="1">
            <a:spLocks noChangeArrowheads="1"/>
          </p:cNvSpPr>
          <p:nvPr/>
        </p:nvSpPr>
        <p:spPr bwMode="auto">
          <a:xfrm>
            <a:off x="8326015" y="5195008"/>
            <a:ext cx="1333153" cy="357095"/>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未通過</a:t>
            </a:r>
            <a:endParaRPr lang="zh-TW" altLang="en-US" sz="1800" b="1" dirty="0">
              <a:solidFill>
                <a:schemeClr val="tx1"/>
              </a:solidFill>
              <a:latin typeface="Arial" charset="0"/>
              <a:ea typeface="標楷體" pitchFamily="65" charset="-120"/>
              <a:cs typeface="新細明體" pitchFamily="18" charset="-120"/>
            </a:endParaRPr>
          </a:p>
        </p:txBody>
      </p:sp>
      <p:sp>
        <p:nvSpPr>
          <p:cNvPr id="18" name="Text Box 23"/>
          <p:cNvSpPr txBox="1">
            <a:spLocks noChangeArrowheads="1"/>
          </p:cNvSpPr>
          <p:nvPr/>
        </p:nvSpPr>
        <p:spPr bwMode="auto">
          <a:xfrm>
            <a:off x="2562855" y="3076195"/>
            <a:ext cx="1172546" cy="564246"/>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需經進一步評估</a:t>
            </a:r>
            <a:endParaRPr lang="zh-TW" altLang="en-US" sz="1800" dirty="0">
              <a:solidFill>
                <a:schemeClr val="tx1"/>
              </a:solidFill>
              <a:latin typeface="Arial" charset="0"/>
              <a:ea typeface="標楷體" pitchFamily="65" charset="-120"/>
              <a:cs typeface="新細明體" pitchFamily="18" charset="-120"/>
            </a:endParaRPr>
          </a:p>
        </p:txBody>
      </p:sp>
      <p:sp>
        <p:nvSpPr>
          <p:cNvPr id="19" name="Text Box 24"/>
          <p:cNvSpPr txBox="1">
            <a:spLocks noChangeArrowheads="1"/>
          </p:cNvSpPr>
          <p:nvPr/>
        </p:nvSpPr>
        <p:spPr bwMode="auto">
          <a:xfrm>
            <a:off x="157584" y="2436223"/>
            <a:ext cx="5358003" cy="395185"/>
          </a:xfrm>
          <a:prstGeom prst="rect">
            <a:avLst/>
          </a:prstGeom>
          <a:solidFill>
            <a:schemeClr val="accent2">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lIns="71981" tIns="10797" rIns="71981" bIns="10797" anchor="ctr"/>
          <a:lstStyle/>
          <a:p>
            <a:pPr algn="ctr" eaLnBrk="1" hangingPunct="1">
              <a:lnSpc>
                <a:spcPct val="144000"/>
              </a:lnSpc>
              <a:defRPr/>
            </a:pPr>
            <a:r>
              <a:rPr lang="zh-TW" altLang="en-US" sz="1800" dirty="0">
                <a:solidFill>
                  <a:schemeClr val="tx1"/>
                </a:solidFill>
                <a:latin typeface="+mj-ea"/>
                <a:ea typeface="+mj-ea"/>
                <a:cs typeface="新細明體" pitchFamily="18" charset="-120"/>
              </a:rPr>
              <a:t>公告</a:t>
            </a: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管道一</a:t>
            </a: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審查結果日期</a:t>
            </a:r>
            <a:r>
              <a:rPr lang="zh-TW" altLang="en-US" sz="1800" b="1" dirty="0">
                <a:solidFill>
                  <a:schemeClr val="tx1"/>
                </a:solidFill>
                <a:latin typeface="+mj-ea"/>
                <a:ea typeface="+mj-ea"/>
                <a:cs typeface="新細明體" pitchFamily="18" charset="-120"/>
              </a:rPr>
              <a:t>：</a:t>
            </a:r>
            <a:r>
              <a:rPr lang="en-US" altLang="zh-TW" sz="1800" b="1" dirty="0">
                <a:solidFill>
                  <a:srgbClr val="FF0000"/>
                </a:solidFill>
                <a:latin typeface="+mj-ea"/>
                <a:ea typeface="+mj-ea"/>
                <a:cs typeface="新細明體" pitchFamily="18" charset="-120"/>
              </a:rPr>
              <a:t>2</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25</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五</a:t>
            </a:r>
            <a:r>
              <a:rPr lang="en-US" altLang="zh-TW" sz="1800" b="1" dirty="0">
                <a:solidFill>
                  <a:srgbClr val="FF0000"/>
                </a:solidFill>
                <a:latin typeface="+mj-ea"/>
                <a:ea typeface="+mj-ea"/>
                <a:cs typeface="新細明體" pitchFamily="18" charset="-120"/>
              </a:rPr>
              <a:t>) </a:t>
            </a:r>
            <a:endParaRPr lang="zh-TW" altLang="zh-TW" sz="1800" b="1" dirty="0">
              <a:solidFill>
                <a:srgbClr val="FF0000"/>
              </a:solidFill>
              <a:latin typeface="+mj-ea"/>
              <a:ea typeface="+mj-ea"/>
              <a:cs typeface="新細明體" pitchFamily="18" charset="-120"/>
            </a:endParaRPr>
          </a:p>
        </p:txBody>
      </p:sp>
      <p:sp>
        <p:nvSpPr>
          <p:cNvPr id="20" name="Text Box 25"/>
          <p:cNvSpPr txBox="1">
            <a:spLocks noChangeArrowheads="1"/>
          </p:cNvSpPr>
          <p:nvPr/>
        </p:nvSpPr>
        <p:spPr bwMode="auto">
          <a:xfrm>
            <a:off x="2742485" y="5016273"/>
            <a:ext cx="5404368" cy="322625"/>
          </a:xfrm>
          <a:prstGeom prst="rect">
            <a:avLst/>
          </a:prstGeom>
          <a:solidFill>
            <a:schemeClr val="bg1">
              <a:lumMod val="95000"/>
            </a:schemeClr>
          </a:solidFill>
          <a:ln>
            <a:headEnd/>
            <a:tailEnd/>
          </a:ln>
        </p:spPr>
        <p:style>
          <a:lnRef idx="1">
            <a:schemeClr val="accent3"/>
          </a:lnRef>
          <a:fillRef idx="2">
            <a:schemeClr val="accent3"/>
          </a:fillRef>
          <a:effectRef idx="1">
            <a:schemeClr val="accent3"/>
          </a:effectRef>
          <a:fontRef idx="minor">
            <a:schemeClr val="dk1"/>
          </a:fontRef>
        </p:style>
        <p:txBody>
          <a:bodyPr tIns="10797" bIns="10797"/>
          <a:lstStyle/>
          <a:p>
            <a:pPr algn="ctr" eaLnBrk="1" hangingPunct="1">
              <a:defRPr/>
            </a:pPr>
            <a:r>
              <a:rPr lang="zh-TW" altLang="en-US" sz="1800" dirty="0">
                <a:solidFill>
                  <a:schemeClr val="tx1"/>
                </a:solidFill>
                <a:latin typeface="+mj-ea"/>
                <a:ea typeface="+mj-ea"/>
                <a:cs typeface="新細明體" pitchFamily="18" charset="-120"/>
              </a:rPr>
              <a:t>鑑定小組綜合</a:t>
            </a:r>
            <a:r>
              <a:rPr lang="zh-TW" altLang="en-US" sz="1800" dirty="0">
                <a:solidFill>
                  <a:srgbClr val="000000"/>
                </a:solidFill>
                <a:latin typeface="+mj-ea"/>
                <a:ea typeface="+mj-ea"/>
                <a:cs typeface="新細明體" pitchFamily="18" charset="-120"/>
              </a:rPr>
              <a:t>研判</a:t>
            </a:r>
            <a:endParaRPr lang="zh-TW" altLang="en-US" sz="2000" dirty="0">
              <a:solidFill>
                <a:schemeClr val="tx1"/>
              </a:solidFill>
              <a:latin typeface="+mj-ea"/>
              <a:ea typeface="+mj-ea"/>
              <a:cs typeface="新細明體" pitchFamily="18" charset="-120"/>
            </a:endParaRPr>
          </a:p>
        </p:txBody>
      </p:sp>
      <p:sp>
        <p:nvSpPr>
          <p:cNvPr id="21" name="Text Box 26"/>
          <p:cNvSpPr txBox="1">
            <a:spLocks noChangeArrowheads="1"/>
          </p:cNvSpPr>
          <p:nvPr/>
        </p:nvSpPr>
        <p:spPr bwMode="auto">
          <a:xfrm>
            <a:off x="549796" y="817241"/>
            <a:ext cx="11211447" cy="367929"/>
          </a:xfrm>
          <a:prstGeom prst="rect">
            <a:avLst/>
          </a:prstGeom>
          <a:solidFill>
            <a:schemeClr val="accent5">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zh-TW" altLang="en-US" sz="1800" dirty="0">
                <a:solidFill>
                  <a:srgbClr val="000000"/>
                </a:solidFill>
                <a:latin typeface="+mj-ea"/>
                <a:ea typeface="+mj-ea"/>
                <a:cs typeface="新細明體" pitchFamily="18" charset="-120"/>
              </a:rPr>
              <a:t>本市</a:t>
            </a:r>
            <a:r>
              <a:rPr lang="zh-TW" altLang="en-US" sz="1800" dirty="0">
                <a:solidFill>
                  <a:schemeClr val="tx1"/>
                </a:solidFill>
                <a:latin typeface="+mj-ea"/>
                <a:ea typeface="+mj-ea"/>
                <a:cs typeface="新細明體" pitchFamily="18" charset="-120"/>
              </a:rPr>
              <a:t>公私立</a:t>
            </a:r>
            <a:r>
              <a:rPr lang="zh-TW" altLang="en-US" sz="1800" dirty="0">
                <a:solidFill>
                  <a:srgbClr val="000000"/>
                </a:solidFill>
                <a:latin typeface="+mj-ea"/>
                <a:ea typeface="+mj-ea"/>
                <a:cs typeface="新細明體" pitchFamily="18" charset="-120"/>
              </a:rPr>
              <a:t>國民小學六年級學生，經專家學者、指導教師或學生家長推薦具有創造能力資賦優異特質之學生</a:t>
            </a:r>
            <a:endParaRPr lang="zh-TW" altLang="en-US" sz="2000" dirty="0">
              <a:solidFill>
                <a:schemeClr val="tx1"/>
              </a:solidFill>
              <a:latin typeface="+mj-ea"/>
              <a:ea typeface="+mj-ea"/>
              <a:cs typeface="新細明體" pitchFamily="18" charset="-120"/>
            </a:endParaRPr>
          </a:p>
        </p:txBody>
      </p:sp>
      <p:sp>
        <p:nvSpPr>
          <p:cNvPr id="22" name="Text Box 28"/>
          <p:cNvSpPr txBox="1">
            <a:spLocks noChangeArrowheads="1"/>
          </p:cNvSpPr>
          <p:nvPr/>
        </p:nvSpPr>
        <p:spPr bwMode="auto">
          <a:xfrm>
            <a:off x="630994" y="1386194"/>
            <a:ext cx="11418320" cy="404797"/>
          </a:xfrm>
          <a:prstGeom prst="rect">
            <a:avLst/>
          </a:prstGeom>
          <a:solidFill>
            <a:schemeClr val="accent4">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lIns="35991" tIns="10797" rIns="35991" bIns="10797"/>
          <a:lstStyle/>
          <a:p>
            <a:pPr algn="ctr">
              <a:lnSpc>
                <a:spcPct val="150000"/>
              </a:lnSpc>
              <a:spcBef>
                <a:spcPts val="600"/>
              </a:spcBef>
              <a:defRPr/>
            </a:pPr>
            <a:r>
              <a:rPr lang="zh-TW" altLang="en-US" sz="1800" dirty="0">
                <a:solidFill>
                  <a:schemeClr val="tx1"/>
                </a:solidFill>
                <a:latin typeface="+mj-ea"/>
                <a:ea typeface="+mj-ea"/>
                <a:cs typeface="新細明體" pitchFamily="18" charset="-120"/>
              </a:rPr>
              <a:t>報名時間：</a:t>
            </a:r>
            <a:r>
              <a:rPr lang="en-US" altLang="zh-TW" sz="1800" b="1" dirty="0">
                <a:solidFill>
                  <a:srgbClr val="FF0000"/>
                </a:solidFill>
                <a:latin typeface="+mj-ea"/>
                <a:ea typeface="+mj-ea"/>
                <a:cs typeface="新細明體" pitchFamily="18" charset="-120"/>
              </a:rPr>
              <a:t>111</a:t>
            </a:r>
            <a:r>
              <a:rPr lang="zh-TW" altLang="en-US" sz="1800" b="1" dirty="0">
                <a:solidFill>
                  <a:srgbClr val="FF0000"/>
                </a:solidFill>
                <a:latin typeface="+mj-ea"/>
                <a:ea typeface="+mj-ea"/>
                <a:cs typeface="新細明體" pitchFamily="18" charset="-120"/>
              </a:rPr>
              <a:t>年</a:t>
            </a:r>
            <a:r>
              <a:rPr lang="en-US" altLang="zh-TW" sz="1800" b="1" dirty="0">
                <a:solidFill>
                  <a:srgbClr val="FF0000"/>
                </a:solidFill>
                <a:latin typeface="+mj-ea"/>
                <a:ea typeface="+mj-ea"/>
                <a:cs typeface="新細明體" pitchFamily="18" charset="-120"/>
              </a:rPr>
              <a:t>2</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7</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一</a:t>
            </a:r>
            <a:r>
              <a:rPr lang="en-US" altLang="zh-TW" sz="1800" b="1" dirty="0">
                <a:solidFill>
                  <a:srgbClr val="FF0000"/>
                </a:solidFill>
                <a:latin typeface="+mj-ea"/>
                <a:ea typeface="+mj-ea"/>
                <a:cs typeface="新細明體" pitchFamily="18" charset="-120"/>
              </a:rPr>
              <a:t>)8:00~2</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16</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三</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中午</a:t>
            </a:r>
            <a:r>
              <a:rPr lang="en-US" altLang="zh-TW" sz="1800" b="1" dirty="0">
                <a:solidFill>
                  <a:srgbClr val="FF0000"/>
                </a:solidFill>
                <a:latin typeface="+mj-ea"/>
                <a:ea typeface="+mj-ea"/>
                <a:cs typeface="新細明體" pitchFamily="18" charset="-120"/>
              </a:rPr>
              <a:t>12:00</a:t>
            </a:r>
            <a:r>
              <a:rPr lang="zh-TW" altLang="en-US" sz="1800" b="1" dirty="0">
                <a:solidFill>
                  <a:schemeClr val="tx1"/>
                </a:solidFill>
                <a:latin typeface="+mj-ea"/>
                <a:ea typeface="+mj-ea"/>
                <a:cs typeface="新細明體" pitchFamily="18" charset="-120"/>
              </a:rPr>
              <a:t>，線上</a:t>
            </a:r>
            <a:r>
              <a:rPr lang="zh-TW" altLang="en-US" sz="1800" b="1" dirty="0">
                <a:solidFill>
                  <a:srgbClr val="000000"/>
                </a:solidFill>
                <a:latin typeface="+mj-ea"/>
                <a:ea typeface="+mj-ea"/>
                <a:cs typeface="新細明體" pitchFamily="18" charset="-120"/>
              </a:rPr>
              <a:t>報名：</a:t>
            </a:r>
            <a:r>
              <a:rPr lang="en-US" altLang="zh-TW" sz="1800" b="1" dirty="0">
                <a:solidFill>
                  <a:srgbClr val="000000"/>
                </a:solidFill>
                <a:latin typeface="+mj-ea"/>
                <a:ea typeface="+mj-ea"/>
                <a:cs typeface="新細明體" pitchFamily="18" charset="-120"/>
              </a:rPr>
              <a:t>https://</a:t>
            </a:r>
            <a:r>
              <a:rPr lang="en-US" altLang="zh-TW" sz="1800" b="1" dirty="0" err="1">
                <a:solidFill>
                  <a:srgbClr val="000000"/>
                </a:solidFill>
                <a:latin typeface="+mj-ea"/>
                <a:ea typeface="+mj-ea"/>
                <a:cs typeface="新細明體" pitchFamily="18" charset="-120"/>
              </a:rPr>
              <a:t>www.giftedness.tyc.edu.tw</a:t>
            </a:r>
            <a:endParaRPr lang="zh-TW" altLang="en-US" sz="1800" b="1" dirty="0">
              <a:solidFill>
                <a:schemeClr val="tx1"/>
              </a:solidFill>
              <a:latin typeface="+mj-ea"/>
              <a:ea typeface="+mj-ea"/>
              <a:cs typeface="新細明體" pitchFamily="18" charset="-120"/>
            </a:endParaRPr>
          </a:p>
        </p:txBody>
      </p:sp>
      <p:sp>
        <p:nvSpPr>
          <p:cNvPr id="23" name="Line 30"/>
          <p:cNvSpPr>
            <a:spLocks noChangeShapeType="1"/>
          </p:cNvSpPr>
          <p:nvPr/>
        </p:nvSpPr>
        <p:spPr bwMode="auto">
          <a:xfrm rot="16183290" flipV="1">
            <a:off x="6003973" y="2724194"/>
            <a:ext cx="8420" cy="17320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24" name="Text Box 31"/>
          <p:cNvSpPr txBox="1">
            <a:spLocks noChangeArrowheads="1"/>
          </p:cNvSpPr>
          <p:nvPr/>
        </p:nvSpPr>
        <p:spPr bwMode="auto">
          <a:xfrm>
            <a:off x="5607315" y="1967304"/>
            <a:ext cx="6153929" cy="717824"/>
          </a:xfrm>
          <a:prstGeom prst="rect">
            <a:avLst/>
          </a:prstGeom>
          <a:solidFill>
            <a:schemeClr val="bg2">
              <a:lumMod val="90000"/>
            </a:schemeClr>
          </a:solidFill>
          <a:ln>
            <a:headEnd/>
            <a:tailEnd/>
          </a:ln>
        </p:spPr>
        <p:style>
          <a:lnRef idx="1">
            <a:schemeClr val="accent3"/>
          </a:lnRef>
          <a:fillRef idx="2">
            <a:schemeClr val="accent3"/>
          </a:fillRef>
          <a:effectRef idx="1">
            <a:schemeClr val="accent3"/>
          </a:effectRef>
          <a:fontRef idx="minor">
            <a:schemeClr val="dk1"/>
          </a:fontRef>
        </p:style>
        <p:txBody>
          <a:bodyPr tIns="71981" bIns="71981"/>
          <a:lstStyle/>
          <a:p>
            <a:pPr algn="ctr" eaLnBrk="1" hangingPunct="1">
              <a:defRPr/>
            </a:pP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管道二</a:t>
            </a:r>
            <a:r>
              <a:rPr lang="en-US" altLang="zh-TW" sz="1800" dirty="0">
                <a:solidFill>
                  <a:schemeClr val="tx1"/>
                </a:solidFill>
                <a:latin typeface="+mj-ea"/>
                <a:ea typeface="+mj-ea"/>
                <a:cs typeface="新細明體" pitchFamily="18" charset="-120"/>
              </a:rPr>
              <a:t>】</a:t>
            </a:r>
            <a:r>
              <a:rPr lang="zh-TW" altLang="en-US" sz="1800" u="sng" dirty="0">
                <a:solidFill>
                  <a:schemeClr val="tx1"/>
                </a:solidFill>
                <a:latin typeface="+mj-ea"/>
                <a:ea typeface="+mj-ea"/>
                <a:cs typeface="新細明體" pitchFamily="18" charset="-120"/>
              </a:rPr>
              <a:t>初選</a:t>
            </a:r>
            <a:r>
              <a:rPr lang="zh-TW" altLang="en-US" sz="1800" dirty="0">
                <a:solidFill>
                  <a:schemeClr val="tx1"/>
                </a:solidFill>
                <a:latin typeface="+mj-ea"/>
                <a:ea typeface="+mj-ea"/>
                <a:cs typeface="新細明體" pitchFamily="18" charset="-120"/>
              </a:rPr>
              <a:t>（創造能力評量</a:t>
            </a:r>
            <a:r>
              <a:rPr lang="en-US" altLang="zh-TW" sz="1800" dirty="0">
                <a:solidFill>
                  <a:schemeClr val="tx1"/>
                </a:solidFill>
                <a:latin typeface="+mj-ea"/>
                <a:ea typeface="+mj-ea"/>
                <a:cs typeface="新細明體" pitchFamily="18" charset="-120"/>
              </a:rPr>
              <a:t>1</a:t>
            </a:r>
            <a:r>
              <a:rPr lang="zh-TW" altLang="en-US" sz="1800" dirty="0">
                <a:solidFill>
                  <a:schemeClr val="tx1"/>
                </a:solidFill>
                <a:latin typeface="+mj-ea"/>
                <a:ea typeface="+mj-ea"/>
                <a:cs typeface="新細明體" pitchFamily="18" charset="-120"/>
              </a:rPr>
              <a:t>）</a:t>
            </a:r>
            <a:endParaRPr lang="en-US" altLang="zh-TW" sz="1800" dirty="0">
              <a:solidFill>
                <a:schemeClr val="tx1"/>
              </a:solidFill>
              <a:latin typeface="+mj-ea"/>
              <a:ea typeface="+mj-ea"/>
              <a:cs typeface="新細明體" pitchFamily="18" charset="-120"/>
            </a:endParaRPr>
          </a:p>
          <a:p>
            <a:pPr algn="ctr" eaLnBrk="1" hangingPunct="1">
              <a:defRPr/>
            </a:pPr>
            <a:r>
              <a:rPr lang="zh-TW" altLang="en-US" sz="1800" dirty="0">
                <a:solidFill>
                  <a:schemeClr val="tx1"/>
                </a:solidFill>
                <a:latin typeface="+mj-ea"/>
                <a:ea typeface="+mj-ea"/>
                <a:cs typeface="新細明體" pitchFamily="18" charset="-120"/>
              </a:rPr>
              <a:t>初選評量日期：</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6</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dirty="0">
                <a:solidFill>
                  <a:srgbClr val="FF0000"/>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通過名單公告</a:t>
            </a:r>
            <a:r>
              <a:rPr lang="zh-TW" altLang="en-US" sz="1800" dirty="0">
                <a:solidFill>
                  <a:srgbClr val="FF0000"/>
                </a:solidFill>
                <a:latin typeface="+mj-ea"/>
                <a:ea typeface="+mj-ea"/>
                <a:cs typeface="新細明體" pitchFamily="18" charset="-120"/>
              </a:rPr>
              <a:t>：</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17</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四</a:t>
            </a:r>
            <a:r>
              <a:rPr lang="en-US" altLang="zh-TW" sz="1800" b="1" dirty="0">
                <a:solidFill>
                  <a:srgbClr val="FF0000"/>
                </a:solidFill>
                <a:latin typeface="+mj-ea"/>
                <a:ea typeface="+mj-ea"/>
                <a:cs typeface="新細明體" pitchFamily="18" charset="-120"/>
              </a:rPr>
              <a:t>)</a:t>
            </a:r>
            <a:endParaRPr lang="zh-TW" altLang="en-US" sz="1800" b="1" dirty="0">
              <a:solidFill>
                <a:srgbClr val="FF0000"/>
              </a:solidFill>
              <a:latin typeface="+mj-ea"/>
              <a:ea typeface="+mj-ea"/>
              <a:cs typeface="新細明體" pitchFamily="18" charset="-120"/>
            </a:endParaRPr>
          </a:p>
        </p:txBody>
      </p:sp>
      <p:sp>
        <p:nvSpPr>
          <p:cNvPr id="25" name="Text Box 32"/>
          <p:cNvSpPr txBox="1">
            <a:spLocks noChangeArrowheads="1"/>
          </p:cNvSpPr>
          <p:nvPr/>
        </p:nvSpPr>
        <p:spPr bwMode="auto">
          <a:xfrm>
            <a:off x="2620559" y="3931682"/>
            <a:ext cx="7166982" cy="851919"/>
          </a:xfrm>
          <a:prstGeom prst="rect">
            <a:avLst/>
          </a:prstGeom>
          <a:solidFill>
            <a:schemeClr val="accent6">
              <a:lumMod val="60000"/>
              <a:lumOff val="40000"/>
            </a:schemeClr>
          </a:solidFill>
          <a:ln>
            <a:headEnd/>
            <a:tailEnd/>
          </a:ln>
        </p:spPr>
        <p:style>
          <a:lnRef idx="1">
            <a:schemeClr val="accent3"/>
          </a:lnRef>
          <a:fillRef idx="2">
            <a:schemeClr val="accent3"/>
          </a:fillRef>
          <a:effectRef idx="1">
            <a:schemeClr val="accent3"/>
          </a:effectRef>
          <a:fontRef idx="minor">
            <a:schemeClr val="dk1"/>
          </a:fontRef>
        </p:style>
        <p:txBody>
          <a:bodyPr lIns="53986" tIns="46788" rIns="53986" bIns="10797"/>
          <a:lstStyle/>
          <a:p>
            <a:pPr algn="ctr" eaLnBrk="1" hangingPunct="1">
              <a:defRPr/>
            </a:pP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管道二</a:t>
            </a:r>
            <a:r>
              <a:rPr lang="en-US" altLang="zh-TW" sz="1800" dirty="0">
                <a:solidFill>
                  <a:schemeClr val="tx1"/>
                </a:solidFill>
                <a:latin typeface="+mj-ea"/>
                <a:ea typeface="+mj-ea"/>
                <a:cs typeface="新細明體" pitchFamily="18" charset="-120"/>
              </a:rPr>
              <a:t>】</a:t>
            </a:r>
            <a:r>
              <a:rPr lang="zh-TW" altLang="en-US" sz="1800" u="sng" dirty="0">
                <a:solidFill>
                  <a:schemeClr val="tx1"/>
                </a:solidFill>
                <a:latin typeface="+mj-ea"/>
                <a:ea typeface="+mj-ea"/>
                <a:cs typeface="新細明體" pitchFamily="18" charset="-120"/>
              </a:rPr>
              <a:t>複選</a:t>
            </a:r>
            <a:r>
              <a:rPr lang="zh-TW" altLang="en-US" sz="1800" dirty="0">
                <a:solidFill>
                  <a:schemeClr val="tx1"/>
                </a:solidFill>
                <a:latin typeface="+mj-ea"/>
                <a:ea typeface="+mj-ea"/>
                <a:cs typeface="新細明體" pitchFamily="18" charset="-120"/>
              </a:rPr>
              <a:t>（創造能力評量</a:t>
            </a:r>
            <a:r>
              <a:rPr lang="en-US" altLang="zh-TW" sz="1800" dirty="0">
                <a:solidFill>
                  <a:schemeClr val="tx1"/>
                </a:solidFill>
                <a:latin typeface="+mj-ea"/>
                <a:ea typeface="+mj-ea"/>
                <a:cs typeface="新細明體" pitchFamily="18" charset="-120"/>
              </a:rPr>
              <a:t>2</a:t>
            </a:r>
            <a:r>
              <a:rPr lang="zh-TW" altLang="en-US" sz="1800" dirty="0">
                <a:solidFill>
                  <a:schemeClr val="tx1"/>
                </a:solidFill>
                <a:latin typeface="+mj-ea"/>
                <a:ea typeface="+mj-ea"/>
                <a:cs typeface="新細明體" pitchFamily="18" charset="-120"/>
              </a:rPr>
              <a:t>）</a:t>
            </a:r>
            <a:endParaRPr lang="en-US" altLang="zh-TW" sz="1800" dirty="0">
              <a:solidFill>
                <a:srgbClr val="000000"/>
              </a:solidFill>
              <a:latin typeface="+mj-ea"/>
              <a:ea typeface="+mj-ea"/>
              <a:cs typeface="新細明體" pitchFamily="18" charset="-120"/>
            </a:endParaRPr>
          </a:p>
          <a:p>
            <a:pPr algn="ctr" eaLnBrk="1" hangingPunct="1">
              <a:defRPr/>
            </a:pPr>
            <a:r>
              <a:rPr lang="zh-TW" altLang="en-US" sz="1800" dirty="0">
                <a:solidFill>
                  <a:schemeClr val="tx1"/>
                </a:solidFill>
                <a:latin typeface="+mj-ea"/>
                <a:ea typeface="+mj-ea"/>
                <a:cs typeface="新細明體" pitchFamily="18" charset="-120"/>
              </a:rPr>
              <a:t>報名時間：</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24</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四</a:t>
            </a:r>
            <a:r>
              <a:rPr lang="en-US" altLang="zh-TW" sz="1800" b="1" dirty="0">
                <a:solidFill>
                  <a:srgbClr val="FF0000"/>
                </a:solidFill>
                <a:latin typeface="+mj-ea"/>
                <a:ea typeface="+mj-ea"/>
                <a:cs typeface="新細明體" pitchFamily="18" charset="-120"/>
              </a:rPr>
              <a:t>)8:00</a:t>
            </a:r>
            <a:r>
              <a:rPr lang="zh-TW" altLang="en-US" sz="1800" b="1" dirty="0">
                <a:solidFill>
                  <a:srgbClr val="FF0000"/>
                </a:solidFill>
                <a:latin typeface="+mj-ea"/>
                <a:ea typeface="+mj-ea"/>
                <a:cs typeface="新細明體" pitchFamily="18" charset="-120"/>
              </a:rPr>
              <a:t>～</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29</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二</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中午</a:t>
            </a:r>
            <a:r>
              <a:rPr lang="en-US" altLang="zh-TW" sz="1800" b="1" dirty="0">
                <a:solidFill>
                  <a:srgbClr val="FF0000"/>
                </a:solidFill>
                <a:latin typeface="+mj-ea"/>
                <a:ea typeface="+mj-ea"/>
                <a:cs typeface="新細明體" pitchFamily="18" charset="-120"/>
              </a:rPr>
              <a:t>12:00</a:t>
            </a:r>
          </a:p>
          <a:p>
            <a:pPr algn="ctr">
              <a:defRPr/>
            </a:pPr>
            <a:r>
              <a:rPr lang="zh-TW" altLang="en-US" sz="1800" dirty="0">
                <a:solidFill>
                  <a:schemeClr val="tx1"/>
                </a:solidFill>
                <a:latin typeface="+mj-ea"/>
                <a:ea typeface="+mj-ea"/>
                <a:cs typeface="新細明體" pitchFamily="18" charset="-120"/>
              </a:rPr>
              <a:t>複選評量日期：</a:t>
            </a:r>
            <a:r>
              <a:rPr lang="en-US" altLang="zh-TW" sz="1800" b="1" dirty="0">
                <a:solidFill>
                  <a:srgbClr val="FF0000"/>
                </a:solidFill>
                <a:latin typeface="+mj-ea"/>
                <a:ea typeface="+mj-ea"/>
                <a:cs typeface="新細明體" pitchFamily="18" charset="-120"/>
              </a:rPr>
              <a:t>5</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8</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dirty="0">
                <a:solidFill>
                  <a:srgbClr val="FF0000"/>
                </a:solidFill>
                <a:latin typeface="+mj-ea"/>
                <a:cs typeface="新細明體" pitchFamily="18" charset="-120"/>
              </a:rPr>
              <a:t> ；</a:t>
            </a:r>
            <a:r>
              <a:rPr lang="zh-TW" altLang="en-US" sz="1800" dirty="0">
                <a:solidFill>
                  <a:schemeClr val="tx1"/>
                </a:solidFill>
                <a:latin typeface="+mj-ea"/>
                <a:cs typeface="新細明體" pitchFamily="18" charset="-120"/>
              </a:rPr>
              <a:t>通過名單公告</a:t>
            </a:r>
            <a:r>
              <a:rPr lang="zh-TW" altLang="en-US" sz="1800" dirty="0">
                <a:solidFill>
                  <a:srgbClr val="FF0000"/>
                </a:solidFill>
                <a:latin typeface="+mj-ea"/>
                <a:cs typeface="新細明體" pitchFamily="18" charset="-120"/>
              </a:rPr>
              <a:t>：</a:t>
            </a:r>
            <a:r>
              <a:rPr lang="en-US" altLang="zh-TW" sz="1800" b="1" dirty="0">
                <a:solidFill>
                  <a:srgbClr val="FF0000"/>
                </a:solidFill>
                <a:latin typeface="+mj-ea"/>
                <a:cs typeface="新細明體" pitchFamily="18" charset="-120"/>
              </a:rPr>
              <a:t>5</a:t>
            </a:r>
            <a:r>
              <a:rPr lang="zh-TW" altLang="en-US" sz="1800" b="1" dirty="0">
                <a:solidFill>
                  <a:srgbClr val="FF0000"/>
                </a:solidFill>
                <a:latin typeface="+mj-ea"/>
                <a:cs typeface="新細明體" pitchFamily="18" charset="-120"/>
              </a:rPr>
              <a:t>月</a:t>
            </a:r>
            <a:r>
              <a:rPr lang="en-US" altLang="zh-TW" sz="1800" b="1" dirty="0">
                <a:solidFill>
                  <a:srgbClr val="FF0000"/>
                </a:solidFill>
                <a:latin typeface="+mj-ea"/>
                <a:cs typeface="新細明體" pitchFamily="18" charset="-120"/>
              </a:rPr>
              <a:t>18</a:t>
            </a:r>
            <a:r>
              <a:rPr lang="zh-TW" altLang="en-US" sz="1800" b="1" dirty="0">
                <a:solidFill>
                  <a:srgbClr val="FF0000"/>
                </a:solidFill>
                <a:latin typeface="+mj-ea"/>
                <a:cs typeface="新細明體" pitchFamily="18" charset="-120"/>
              </a:rPr>
              <a:t>日</a:t>
            </a:r>
            <a:r>
              <a:rPr lang="en-US" altLang="zh-TW" sz="1800" b="1" dirty="0">
                <a:solidFill>
                  <a:srgbClr val="FF0000"/>
                </a:solidFill>
                <a:latin typeface="+mj-ea"/>
                <a:cs typeface="新細明體" pitchFamily="18" charset="-120"/>
              </a:rPr>
              <a:t>(</a:t>
            </a:r>
            <a:r>
              <a:rPr lang="zh-TW" altLang="en-US" sz="1800" b="1" dirty="0">
                <a:solidFill>
                  <a:srgbClr val="FF0000"/>
                </a:solidFill>
                <a:latin typeface="+mj-ea"/>
                <a:cs typeface="新細明體" pitchFamily="18" charset="-120"/>
              </a:rPr>
              <a:t>三</a:t>
            </a:r>
            <a:r>
              <a:rPr lang="en-US" altLang="zh-TW" sz="1800" b="1" dirty="0">
                <a:solidFill>
                  <a:srgbClr val="FF0000"/>
                </a:solidFill>
                <a:latin typeface="+mj-ea"/>
                <a:cs typeface="新細明體" pitchFamily="18" charset="-120"/>
              </a:rPr>
              <a:t>)</a:t>
            </a:r>
            <a:endParaRPr lang="zh-TW" altLang="zh-TW" sz="1800" b="1" dirty="0">
              <a:solidFill>
                <a:srgbClr val="FF0000"/>
              </a:solidFill>
              <a:latin typeface="+mj-ea"/>
              <a:cs typeface="新細明體" pitchFamily="18" charset="-120"/>
            </a:endParaRPr>
          </a:p>
        </p:txBody>
      </p:sp>
      <p:sp>
        <p:nvSpPr>
          <p:cNvPr id="26" name="Text Box 33"/>
          <p:cNvSpPr txBox="1">
            <a:spLocks noChangeArrowheads="1"/>
          </p:cNvSpPr>
          <p:nvPr/>
        </p:nvSpPr>
        <p:spPr bwMode="auto">
          <a:xfrm>
            <a:off x="1607483" y="1947440"/>
            <a:ext cx="2698003" cy="285676"/>
          </a:xfrm>
          <a:prstGeom prst="rect">
            <a:avLst/>
          </a:prstGeom>
          <a:solidFill>
            <a:schemeClr val="accent2">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lIns="71981" tIns="0" rIns="71981" bIns="0" anchor="ctr"/>
          <a:lstStyle/>
          <a:p>
            <a:pPr algn="ctr" eaLnBrk="1" hangingPunct="1">
              <a:defRPr/>
            </a:pP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管道一</a:t>
            </a: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書面資料審查</a:t>
            </a:r>
            <a:endParaRPr lang="zh-TW" altLang="en-US" sz="2000" dirty="0">
              <a:solidFill>
                <a:schemeClr val="tx1"/>
              </a:solidFill>
              <a:latin typeface="+mj-ea"/>
              <a:ea typeface="+mj-ea"/>
              <a:cs typeface="新細明體" pitchFamily="18" charset="-120"/>
            </a:endParaRPr>
          </a:p>
        </p:txBody>
      </p:sp>
      <p:sp>
        <p:nvSpPr>
          <p:cNvPr id="27" name="Line 34"/>
          <p:cNvSpPr>
            <a:spLocks noChangeShapeType="1"/>
          </p:cNvSpPr>
          <p:nvPr/>
        </p:nvSpPr>
        <p:spPr bwMode="auto">
          <a:xfrm rot="16183290" flipV="1">
            <a:off x="8992591" y="4325913"/>
            <a:ext cx="0" cy="164070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28" name="Line 35"/>
          <p:cNvSpPr>
            <a:spLocks noChangeShapeType="1"/>
          </p:cNvSpPr>
          <p:nvPr/>
        </p:nvSpPr>
        <p:spPr bwMode="auto">
          <a:xfrm flipH="1">
            <a:off x="9815787" y="5133690"/>
            <a:ext cx="0" cy="35212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29" name="Text Box 36"/>
          <p:cNvSpPr txBox="1">
            <a:spLocks noChangeArrowheads="1"/>
          </p:cNvSpPr>
          <p:nvPr/>
        </p:nvSpPr>
        <p:spPr bwMode="auto">
          <a:xfrm>
            <a:off x="4199495" y="5452088"/>
            <a:ext cx="685621" cy="342811"/>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34" name="Line 7"/>
          <p:cNvSpPr>
            <a:spLocks noChangeShapeType="1"/>
          </p:cNvSpPr>
          <p:nvPr/>
        </p:nvSpPr>
        <p:spPr bwMode="auto">
          <a:xfrm>
            <a:off x="5142160" y="4794456"/>
            <a:ext cx="0" cy="2218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39" name="Line 6"/>
          <p:cNvSpPr>
            <a:spLocks noChangeShapeType="1"/>
          </p:cNvSpPr>
          <p:nvPr/>
        </p:nvSpPr>
        <p:spPr bwMode="auto">
          <a:xfrm flipV="1">
            <a:off x="6849651" y="2736293"/>
            <a:ext cx="0" cy="8253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41" name="Text Box 20"/>
          <p:cNvSpPr txBox="1">
            <a:spLocks noChangeArrowheads="1"/>
          </p:cNvSpPr>
          <p:nvPr/>
        </p:nvSpPr>
        <p:spPr bwMode="auto">
          <a:xfrm>
            <a:off x="10313946" y="3999187"/>
            <a:ext cx="1333153" cy="357095"/>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未通過</a:t>
            </a:r>
            <a:endParaRPr lang="zh-TW" altLang="en-US" sz="1800" b="1" dirty="0">
              <a:solidFill>
                <a:schemeClr val="tx1"/>
              </a:solidFill>
              <a:latin typeface="Arial" charset="0"/>
              <a:ea typeface="標楷體" pitchFamily="65" charset="-120"/>
              <a:cs typeface="新細明體" pitchFamily="18" charset="-120"/>
            </a:endParaRPr>
          </a:p>
        </p:txBody>
      </p:sp>
      <p:sp>
        <p:nvSpPr>
          <p:cNvPr id="42" name="Text Box 20"/>
          <p:cNvSpPr txBox="1">
            <a:spLocks noChangeArrowheads="1"/>
          </p:cNvSpPr>
          <p:nvPr/>
        </p:nvSpPr>
        <p:spPr bwMode="auto">
          <a:xfrm>
            <a:off x="9400831" y="5504578"/>
            <a:ext cx="1333153" cy="357095"/>
          </a:xfrm>
          <a:prstGeom prst="rect">
            <a:avLst/>
          </a:prstGeom>
          <a:solidFill>
            <a:schemeClr val="bg1"/>
          </a:solidFill>
          <a:ln>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無需安置</a:t>
            </a:r>
            <a:endParaRPr lang="zh-TW" altLang="en-US" sz="1800" b="1" dirty="0">
              <a:solidFill>
                <a:schemeClr val="tx1"/>
              </a:solidFill>
              <a:latin typeface="Arial" charset="0"/>
              <a:ea typeface="標楷體" pitchFamily="65" charset="-120"/>
              <a:cs typeface="新細明體" pitchFamily="18" charset="-120"/>
            </a:endParaRPr>
          </a:p>
        </p:txBody>
      </p:sp>
      <p:sp>
        <p:nvSpPr>
          <p:cNvPr id="43" name="Line 30"/>
          <p:cNvSpPr>
            <a:spLocks noChangeShapeType="1"/>
          </p:cNvSpPr>
          <p:nvPr/>
        </p:nvSpPr>
        <p:spPr bwMode="auto">
          <a:xfrm rot="16183290">
            <a:off x="4744183" y="3212578"/>
            <a:ext cx="766057" cy="372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44" name="Text Box 20"/>
          <p:cNvSpPr txBox="1">
            <a:spLocks noChangeArrowheads="1"/>
          </p:cNvSpPr>
          <p:nvPr/>
        </p:nvSpPr>
        <p:spPr bwMode="auto">
          <a:xfrm>
            <a:off x="5341607" y="3148956"/>
            <a:ext cx="1333153" cy="357095"/>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未通過</a:t>
            </a:r>
            <a:endParaRPr lang="zh-TW" altLang="en-US" sz="1800" b="1" dirty="0">
              <a:solidFill>
                <a:schemeClr val="tx1"/>
              </a:solidFill>
              <a:latin typeface="Arial" charset="0"/>
              <a:ea typeface="標楷體" pitchFamily="65" charset="-120"/>
              <a:cs typeface="新細明體" pitchFamily="18" charset="-120"/>
            </a:endParaRPr>
          </a:p>
        </p:txBody>
      </p:sp>
    </p:spTree>
    <p:extLst>
      <p:ext uri="{BB962C8B-B14F-4D97-AF65-F5344CB8AC3E}">
        <p14:creationId xmlns:p14="http://schemas.microsoft.com/office/powerpoint/2010/main" val="87189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9678" y="4129754"/>
            <a:ext cx="2621685" cy="2188802"/>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sz="2399"/>
          </a:p>
        </p:txBody>
      </p:sp>
      <p:sp>
        <p:nvSpPr>
          <p:cNvPr id="13" name="文字方塊 12"/>
          <p:cNvSpPr txBox="1"/>
          <p:nvPr/>
        </p:nvSpPr>
        <p:spPr>
          <a:xfrm>
            <a:off x="202406" y="4889888"/>
            <a:ext cx="3202287" cy="46141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TW" sz="2399" dirty="0"/>
              <a:t>6.</a:t>
            </a:r>
            <a:r>
              <a:rPr lang="zh-TW" altLang="en-US" sz="2399" dirty="0"/>
              <a:t>低收減免</a:t>
            </a:r>
            <a:r>
              <a:rPr lang="en-US" altLang="zh-TW" sz="2399" dirty="0">
                <a:sym typeface="Wingdings" panose="05000000000000000000" pitchFamily="2" charset="2"/>
              </a:rPr>
              <a:t></a:t>
            </a:r>
            <a:r>
              <a:rPr lang="zh-TW" altLang="en-US" sz="2399" dirty="0"/>
              <a:t>低收證明</a:t>
            </a:r>
          </a:p>
        </p:txBody>
      </p:sp>
      <p:sp>
        <p:nvSpPr>
          <p:cNvPr id="14" name="文字方塊 13"/>
          <p:cNvSpPr txBox="1"/>
          <p:nvPr/>
        </p:nvSpPr>
        <p:spPr>
          <a:xfrm>
            <a:off x="202406" y="5293839"/>
            <a:ext cx="3101323" cy="46141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TW" sz="2399" dirty="0"/>
              <a:t>7.</a:t>
            </a:r>
            <a:r>
              <a:rPr lang="zh-TW" altLang="en-US" sz="1600" dirty="0"/>
              <a:t>特殊需求</a:t>
            </a:r>
            <a:r>
              <a:rPr lang="en-US" altLang="zh-TW" sz="1600" dirty="0">
                <a:sym typeface="Wingdings" panose="05000000000000000000" pitchFamily="2" charset="2"/>
              </a:rPr>
              <a:t></a:t>
            </a:r>
            <a:r>
              <a:rPr lang="zh-TW" altLang="en-US" sz="1600" dirty="0"/>
              <a:t>特殊考場申請資料</a:t>
            </a:r>
            <a:endParaRPr lang="en-US" altLang="zh-TW" sz="1600" dirty="0"/>
          </a:p>
        </p:txBody>
      </p:sp>
      <p:sp>
        <p:nvSpPr>
          <p:cNvPr id="15" name="文字方塊 14"/>
          <p:cNvSpPr txBox="1"/>
          <p:nvPr/>
        </p:nvSpPr>
        <p:spPr>
          <a:xfrm>
            <a:off x="197894" y="4444390"/>
            <a:ext cx="3509984" cy="46141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altLang="zh-TW" sz="2399" dirty="0"/>
              <a:t>5.</a:t>
            </a:r>
            <a:r>
              <a:rPr lang="zh-TW" altLang="en-US" sz="2399" dirty="0"/>
              <a:t>管道一</a:t>
            </a:r>
            <a:r>
              <a:rPr lang="en-US" altLang="zh-TW" sz="2399" dirty="0">
                <a:sym typeface="Wingdings" panose="05000000000000000000" pitchFamily="2" charset="2"/>
              </a:rPr>
              <a:t></a:t>
            </a:r>
            <a:r>
              <a:rPr lang="zh-TW" altLang="en-US" sz="2399" dirty="0"/>
              <a:t>書審相關資料</a:t>
            </a:r>
          </a:p>
        </p:txBody>
      </p:sp>
      <p:sp>
        <p:nvSpPr>
          <p:cNvPr id="16" name="文字方塊 15"/>
          <p:cNvSpPr txBox="1"/>
          <p:nvPr/>
        </p:nvSpPr>
        <p:spPr>
          <a:xfrm>
            <a:off x="202406" y="5697788"/>
            <a:ext cx="2894590" cy="46141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TW" sz="2399" dirty="0"/>
              <a:t>8.</a:t>
            </a:r>
            <a:r>
              <a:rPr lang="zh-TW" altLang="en-US" sz="2399" dirty="0"/>
              <a:t>外縣市</a:t>
            </a:r>
            <a:r>
              <a:rPr lang="en-US" altLang="zh-TW" sz="2399" dirty="0">
                <a:sym typeface="Wingdings" panose="05000000000000000000" pitchFamily="2" charset="2"/>
              </a:rPr>
              <a:t></a:t>
            </a:r>
            <a:r>
              <a:rPr lang="zh-TW" altLang="en-US" sz="2399" dirty="0"/>
              <a:t>戶口名簿</a:t>
            </a:r>
          </a:p>
        </p:txBody>
      </p:sp>
      <p:sp>
        <p:nvSpPr>
          <p:cNvPr id="31" name="矩形 30"/>
          <p:cNvSpPr/>
          <p:nvPr/>
        </p:nvSpPr>
        <p:spPr>
          <a:xfrm>
            <a:off x="7086151" y="1443724"/>
            <a:ext cx="1417576" cy="1013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399" b="1" u="sng" dirty="0">
                <a:solidFill>
                  <a:schemeClr val="tx1"/>
                </a:solidFill>
              </a:rPr>
              <a:t>列印准考證</a:t>
            </a:r>
            <a:endParaRPr lang="en-US" altLang="zh-TW" sz="2399" b="1" u="sng" dirty="0">
              <a:solidFill>
                <a:schemeClr val="tx1"/>
              </a:solidFill>
            </a:endParaRPr>
          </a:p>
          <a:p>
            <a:pPr algn="ctr"/>
            <a:r>
              <a:rPr lang="zh-TW" altLang="en-US" sz="1400" b="1" dirty="0">
                <a:solidFill>
                  <a:schemeClr val="tx1"/>
                </a:solidFill>
              </a:rPr>
              <a:t>下載後</a:t>
            </a:r>
            <a:endParaRPr lang="en-US" altLang="zh-TW" sz="1400" b="1" dirty="0">
              <a:solidFill>
                <a:schemeClr val="tx1"/>
              </a:solidFill>
            </a:endParaRPr>
          </a:p>
          <a:p>
            <a:pPr algn="ctr"/>
            <a:r>
              <a:rPr lang="zh-TW" altLang="en-US" sz="1400" b="1" dirty="0">
                <a:solidFill>
                  <a:srgbClr val="FF0000"/>
                </a:solidFill>
              </a:rPr>
              <a:t>自行列印</a:t>
            </a:r>
          </a:p>
        </p:txBody>
      </p:sp>
      <p:sp>
        <p:nvSpPr>
          <p:cNvPr id="28" name="矩形 27"/>
          <p:cNvSpPr/>
          <p:nvPr/>
        </p:nvSpPr>
        <p:spPr>
          <a:xfrm>
            <a:off x="10850465" y="4059703"/>
            <a:ext cx="956380" cy="6113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399" b="1" dirty="0">
                <a:solidFill>
                  <a:schemeClr val="tx1"/>
                </a:solidFill>
              </a:rPr>
              <a:t>複查</a:t>
            </a:r>
          </a:p>
        </p:txBody>
      </p:sp>
      <p:sp>
        <p:nvSpPr>
          <p:cNvPr id="25" name="矩形 24"/>
          <p:cNvSpPr/>
          <p:nvPr/>
        </p:nvSpPr>
        <p:spPr>
          <a:xfrm>
            <a:off x="9832763" y="1443724"/>
            <a:ext cx="919799" cy="1013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399" b="1" dirty="0">
                <a:solidFill>
                  <a:schemeClr val="tx1"/>
                </a:solidFill>
              </a:rPr>
              <a:t>結果</a:t>
            </a:r>
            <a:endParaRPr lang="en-US" altLang="zh-TW" sz="2399" b="1" dirty="0">
              <a:solidFill>
                <a:schemeClr val="tx1"/>
              </a:solidFill>
            </a:endParaRPr>
          </a:p>
          <a:p>
            <a:pPr algn="ctr"/>
            <a:r>
              <a:rPr lang="zh-TW" altLang="en-US" sz="2399" b="1" dirty="0">
                <a:solidFill>
                  <a:schemeClr val="tx1"/>
                </a:solidFill>
              </a:rPr>
              <a:t>公告</a:t>
            </a:r>
          </a:p>
        </p:txBody>
      </p:sp>
      <p:sp>
        <p:nvSpPr>
          <p:cNvPr id="17" name="矩形 16"/>
          <p:cNvSpPr/>
          <p:nvPr/>
        </p:nvSpPr>
        <p:spPr>
          <a:xfrm>
            <a:off x="143894" y="2614119"/>
            <a:ext cx="2557469" cy="190344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sz="2399"/>
          </a:p>
        </p:txBody>
      </p:sp>
      <p:sp>
        <p:nvSpPr>
          <p:cNvPr id="5" name="矩形 4"/>
          <p:cNvSpPr/>
          <p:nvPr/>
        </p:nvSpPr>
        <p:spPr>
          <a:xfrm>
            <a:off x="407745" y="1432009"/>
            <a:ext cx="2048603" cy="1013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999" b="1" u="sng" dirty="0">
                <a:solidFill>
                  <a:srgbClr val="FF0000"/>
                </a:solidFill>
              </a:rPr>
              <a:t>線上</a:t>
            </a:r>
            <a:r>
              <a:rPr lang="zh-TW" altLang="en-US" sz="1999" b="1" u="sng" dirty="0">
                <a:solidFill>
                  <a:schemeClr val="tx1"/>
                </a:solidFill>
              </a:rPr>
              <a:t>報名</a:t>
            </a:r>
            <a:endParaRPr lang="en-US" altLang="zh-TW" sz="1999" b="1" u="sng" dirty="0">
              <a:solidFill>
                <a:schemeClr val="tx1"/>
              </a:solidFill>
            </a:endParaRPr>
          </a:p>
          <a:p>
            <a:pPr algn="ctr"/>
            <a:r>
              <a:rPr lang="zh-TW" altLang="en-US" sz="1600" b="1" dirty="0">
                <a:solidFill>
                  <a:schemeClr val="tx1"/>
                </a:solidFill>
              </a:rPr>
              <a:t>填寫資料</a:t>
            </a:r>
            <a:endParaRPr lang="en-US" altLang="zh-TW" sz="1600" b="1" dirty="0">
              <a:solidFill>
                <a:schemeClr val="tx1"/>
              </a:solidFill>
            </a:endParaRPr>
          </a:p>
          <a:p>
            <a:pPr algn="ctr"/>
            <a:r>
              <a:rPr lang="zh-TW" altLang="en-US" sz="1600" b="1" dirty="0">
                <a:solidFill>
                  <a:schemeClr val="tx1"/>
                </a:solidFill>
              </a:rPr>
              <a:t>上傳文件</a:t>
            </a:r>
          </a:p>
        </p:txBody>
      </p:sp>
      <p:sp>
        <p:nvSpPr>
          <p:cNvPr id="6" name="矩形 5"/>
          <p:cNvSpPr/>
          <p:nvPr/>
        </p:nvSpPr>
        <p:spPr>
          <a:xfrm>
            <a:off x="2842041" y="1432009"/>
            <a:ext cx="2067231" cy="1013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999" b="1" u="sng" dirty="0">
                <a:solidFill>
                  <a:schemeClr val="tx1"/>
                </a:solidFill>
              </a:rPr>
              <a:t>繳費</a:t>
            </a:r>
            <a:endParaRPr lang="en-US" altLang="zh-TW" sz="1999" b="1" u="sng" dirty="0">
              <a:solidFill>
                <a:schemeClr val="tx1"/>
              </a:solidFill>
            </a:endParaRPr>
          </a:p>
          <a:p>
            <a:pPr algn="ctr"/>
            <a:r>
              <a:rPr lang="en-US" altLang="zh-TW" sz="1400" b="1" dirty="0">
                <a:solidFill>
                  <a:schemeClr val="tx1"/>
                </a:solidFill>
              </a:rPr>
              <a:t>ATM</a:t>
            </a:r>
            <a:r>
              <a:rPr lang="zh-TW" altLang="en-US" sz="1400" b="1" dirty="0">
                <a:solidFill>
                  <a:schemeClr val="tx1"/>
                </a:solidFill>
              </a:rPr>
              <a:t>、線上轉帳</a:t>
            </a:r>
            <a:endParaRPr lang="en-US" altLang="zh-TW" sz="1400" b="1" dirty="0">
              <a:solidFill>
                <a:schemeClr val="tx1"/>
              </a:solidFill>
            </a:endParaRPr>
          </a:p>
          <a:p>
            <a:pPr algn="ctr"/>
            <a:r>
              <a:rPr lang="zh-TW" altLang="en-US" sz="1400" b="1" dirty="0">
                <a:solidFill>
                  <a:schemeClr val="tx1"/>
                </a:solidFill>
              </a:rPr>
              <a:t>超商繳費 銀行臨櫃</a:t>
            </a:r>
            <a:endParaRPr lang="en-US" altLang="zh-TW" sz="1400" b="1" dirty="0">
              <a:solidFill>
                <a:schemeClr val="tx1"/>
              </a:solidFill>
            </a:endParaRPr>
          </a:p>
        </p:txBody>
      </p:sp>
      <p:sp>
        <p:nvSpPr>
          <p:cNvPr id="7" name="矩形 6"/>
          <p:cNvSpPr/>
          <p:nvPr/>
        </p:nvSpPr>
        <p:spPr>
          <a:xfrm>
            <a:off x="5103593" y="1443724"/>
            <a:ext cx="1768558" cy="1013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b="1" u="sng" dirty="0">
                <a:solidFill>
                  <a:schemeClr val="tx1"/>
                </a:solidFill>
              </a:rPr>
              <a:t>填寫健康聲明書</a:t>
            </a:r>
            <a:endParaRPr lang="en-US" altLang="zh-TW" sz="1600" b="1" u="sng" dirty="0">
              <a:solidFill>
                <a:schemeClr val="tx1"/>
              </a:solidFill>
            </a:endParaRPr>
          </a:p>
          <a:p>
            <a:pPr algn="ctr"/>
            <a:r>
              <a:rPr lang="zh-TW" altLang="en-US" sz="1200" b="1" dirty="0">
                <a:solidFill>
                  <a:schemeClr val="tx1"/>
                </a:solidFill>
              </a:rPr>
              <a:t>測驗一週前開放</a:t>
            </a:r>
            <a:r>
              <a:rPr lang="zh-TW" altLang="en-US" sz="1200" b="1" dirty="0">
                <a:solidFill>
                  <a:srgbClr val="FF0000"/>
                </a:solidFill>
              </a:rPr>
              <a:t>上傳</a:t>
            </a:r>
          </a:p>
        </p:txBody>
      </p:sp>
      <p:sp>
        <p:nvSpPr>
          <p:cNvPr id="8" name="矩形 7"/>
          <p:cNvSpPr/>
          <p:nvPr/>
        </p:nvSpPr>
        <p:spPr>
          <a:xfrm>
            <a:off x="8661310" y="1443724"/>
            <a:ext cx="947407" cy="1013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2399" b="1" dirty="0">
                <a:solidFill>
                  <a:schemeClr val="tx1"/>
                </a:solidFill>
              </a:rPr>
              <a:t>應試</a:t>
            </a:r>
          </a:p>
        </p:txBody>
      </p:sp>
      <p:sp>
        <p:nvSpPr>
          <p:cNvPr id="9" name="向右箭號 8"/>
          <p:cNvSpPr/>
          <p:nvPr/>
        </p:nvSpPr>
        <p:spPr>
          <a:xfrm>
            <a:off x="6783558" y="1701850"/>
            <a:ext cx="436420" cy="47360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399" b="1" dirty="0">
                <a:solidFill>
                  <a:srgbClr val="FF0000"/>
                </a:solidFill>
              </a:rPr>
              <a:t>等</a:t>
            </a:r>
          </a:p>
        </p:txBody>
      </p:sp>
      <p:sp>
        <p:nvSpPr>
          <p:cNvPr id="10" name="向右箭號 9"/>
          <p:cNvSpPr/>
          <p:nvPr/>
        </p:nvSpPr>
        <p:spPr>
          <a:xfrm>
            <a:off x="4848255" y="1713568"/>
            <a:ext cx="402226" cy="47360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399" b="1" dirty="0">
                <a:solidFill>
                  <a:srgbClr val="FF0000"/>
                </a:solidFill>
              </a:rPr>
              <a:t>等</a:t>
            </a:r>
          </a:p>
        </p:txBody>
      </p:sp>
      <p:sp>
        <p:nvSpPr>
          <p:cNvPr id="11" name="向右箭號 10"/>
          <p:cNvSpPr/>
          <p:nvPr/>
        </p:nvSpPr>
        <p:spPr>
          <a:xfrm>
            <a:off x="2289492" y="1701851"/>
            <a:ext cx="649826" cy="47360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399" b="1" dirty="0">
                <a:solidFill>
                  <a:srgbClr val="FF0000"/>
                </a:solidFill>
              </a:rPr>
              <a:t>即</a:t>
            </a:r>
          </a:p>
        </p:txBody>
      </p:sp>
      <p:sp>
        <p:nvSpPr>
          <p:cNvPr id="12" name="文字方塊 11"/>
          <p:cNvSpPr txBox="1"/>
          <p:nvPr/>
        </p:nvSpPr>
        <p:spPr>
          <a:xfrm>
            <a:off x="197895" y="2872432"/>
            <a:ext cx="3208697" cy="11996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TW" sz="2399" dirty="0"/>
              <a:t>1.</a:t>
            </a:r>
            <a:r>
              <a:rPr lang="zh-TW" altLang="en-US" sz="2399" b="1" dirty="0">
                <a:solidFill>
                  <a:srgbClr val="FF0000"/>
                </a:solidFill>
              </a:rPr>
              <a:t>線上填</a:t>
            </a:r>
            <a:r>
              <a:rPr lang="zh-TW" altLang="en-US" sz="2399" dirty="0"/>
              <a:t>報名表</a:t>
            </a:r>
            <a:endParaRPr lang="en-US" altLang="zh-TW" sz="2399" dirty="0"/>
          </a:p>
          <a:p>
            <a:r>
              <a:rPr lang="en-US" altLang="zh-TW" sz="2399" dirty="0"/>
              <a:t>2.</a:t>
            </a:r>
            <a:r>
              <a:rPr lang="zh-TW" altLang="en-US" sz="2399" b="1" dirty="0">
                <a:solidFill>
                  <a:srgbClr val="FF0000"/>
                </a:solidFill>
              </a:rPr>
              <a:t>上傳</a:t>
            </a:r>
            <a:r>
              <a:rPr lang="zh-TW" altLang="en-US" sz="2399" dirty="0"/>
              <a:t>大頭照</a:t>
            </a:r>
            <a:endParaRPr lang="en-US" altLang="zh-TW" sz="2399" dirty="0"/>
          </a:p>
          <a:p>
            <a:r>
              <a:rPr lang="en-US" altLang="zh-TW" sz="2399" dirty="0"/>
              <a:t>3.</a:t>
            </a:r>
            <a:r>
              <a:rPr lang="zh-TW" altLang="en-US" sz="2399" b="1" dirty="0">
                <a:solidFill>
                  <a:srgbClr val="FF0000"/>
                </a:solidFill>
              </a:rPr>
              <a:t>線上勾選</a:t>
            </a:r>
            <a:r>
              <a:rPr lang="zh-TW" altLang="en-US" sz="2399" dirty="0"/>
              <a:t>特質檢核表</a:t>
            </a:r>
            <a:endParaRPr lang="en-US" altLang="zh-TW" sz="2399" dirty="0"/>
          </a:p>
        </p:txBody>
      </p:sp>
      <p:sp>
        <p:nvSpPr>
          <p:cNvPr id="19" name="橢圓 18"/>
          <p:cNvSpPr/>
          <p:nvPr/>
        </p:nvSpPr>
        <p:spPr>
          <a:xfrm>
            <a:off x="61731" y="2272446"/>
            <a:ext cx="690654" cy="66790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3999" b="1" dirty="0">
                <a:solidFill>
                  <a:schemeClr val="tx1"/>
                </a:solidFill>
                <a:effectLst>
                  <a:outerShdw blurRad="38100" dist="38100" dir="2700000" algn="tl">
                    <a:srgbClr val="000000">
                      <a:alpha val="43137"/>
                    </a:srgbClr>
                  </a:outerShdw>
                </a:effectLst>
              </a:rPr>
              <a:t>必</a:t>
            </a:r>
          </a:p>
        </p:txBody>
      </p:sp>
      <p:sp>
        <p:nvSpPr>
          <p:cNvPr id="21" name="文字方塊 20"/>
          <p:cNvSpPr txBox="1"/>
          <p:nvPr/>
        </p:nvSpPr>
        <p:spPr>
          <a:xfrm>
            <a:off x="2842040" y="2608256"/>
            <a:ext cx="2067231" cy="1076937"/>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TW" altLang="en-US" sz="1600" dirty="0"/>
              <a:t>線上報名完成</a:t>
            </a:r>
            <a:endParaRPr lang="en-US" altLang="zh-TW" sz="1600" dirty="0"/>
          </a:p>
          <a:p>
            <a:pPr algn="ctr"/>
            <a:r>
              <a:rPr lang="zh-TW" altLang="en-US" sz="1600" b="1" dirty="0">
                <a:solidFill>
                  <a:srgbClr val="FF0000"/>
                </a:solidFill>
              </a:rPr>
              <a:t>才有轉帳帳號</a:t>
            </a:r>
            <a:endParaRPr lang="en-US" altLang="zh-TW" sz="1600" b="1" dirty="0">
              <a:solidFill>
                <a:srgbClr val="FF0000"/>
              </a:solidFill>
            </a:endParaRPr>
          </a:p>
          <a:p>
            <a:pPr algn="ctr"/>
            <a:r>
              <a:rPr lang="zh-TW" altLang="en-US" sz="1600" dirty="0"/>
              <a:t>繳費完成</a:t>
            </a:r>
            <a:endParaRPr lang="en-US" altLang="zh-TW" sz="1600" dirty="0"/>
          </a:p>
          <a:p>
            <a:pPr algn="ctr"/>
            <a:r>
              <a:rPr lang="zh-TW" altLang="en-US" sz="1600" dirty="0"/>
              <a:t>即為</a:t>
            </a:r>
            <a:r>
              <a:rPr lang="zh-TW" altLang="en-US" sz="1600" b="1" dirty="0"/>
              <a:t>報名完成</a:t>
            </a:r>
            <a:endParaRPr lang="en-US" altLang="zh-TW" sz="1600" b="1" dirty="0"/>
          </a:p>
        </p:txBody>
      </p:sp>
      <p:sp>
        <p:nvSpPr>
          <p:cNvPr id="22" name="矩形 21"/>
          <p:cNvSpPr/>
          <p:nvPr/>
        </p:nvSpPr>
        <p:spPr>
          <a:xfrm>
            <a:off x="7086151" y="2549350"/>
            <a:ext cx="1426651" cy="584623"/>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TW" altLang="en-US" sz="1600" b="1" dirty="0"/>
              <a:t>指定時間</a:t>
            </a:r>
            <a:endParaRPr lang="en-US" altLang="zh-TW" sz="1600" b="1" dirty="0"/>
          </a:p>
          <a:p>
            <a:pPr algn="ctr"/>
            <a:r>
              <a:rPr lang="zh-TW" altLang="en-US" sz="1600" dirty="0"/>
              <a:t>使得列印</a:t>
            </a:r>
            <a:endParaRPr lang="en-US" altLang="zh-TW" sz="1600" dirty="0"/>
          </a:p>
        </p:txBody>
      </p:sp>
      <p:sp>
        <p:nvSpPr>
          <p:cNvPr id="23" name="矩形 22"/>
          <p:cNvSpPr/>
          <p:nvPr/>
        </p:nvSpPr>
        <p:spPr>
          <a:xfrm>
            <a:off x="8625072" y="2601246"/>
            <a:ext cx="967100" cy="861550"/>
          </a:xfrm>
          <a:prstGeom prst="rect">
            <a:avLst/>
          </a:prstGeom>
          <a:solidFill>
            <a:schemeClr val="accent6">
              <a:lumMod val="75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zh-TW" altLang="en-US" sz="1600" dirty="0"/>
              <a:t>攜帶</a:t>
            </a:r>
            <a:endParaRPr lang="en-US" altLang="zh-TW" sz="1600" dirty="0"/>
          </a:p>
          <a:p>
            <a:pPr algn="ctr"/>
            <a:r>
              <a:rPr lang="zh-TW" altLang="en-US" sz="1600" b="1" dirty="0"/>
              <a:t>鑑定證</a:t>
            </a:r>
            <a:endParaRPr lang="en-US" altLang="zh-TW" sz="1600" b="1" dirty="0"/>
          </a:p>
          <a:p>
            <a:pPr algn="ctr"/>
            <a:r>
              <a:rPr lang="zh-TW" altLang="en-US" sz="1600" dirty="0"/>
              <a:t>查驗</a:t>
            </a:r>
            <a:endParaRPr lang="en-US" altLang="zh-TW" sz="1600" dirty="0"/>
          </a:p>
        </p:txBody>
      </p:sp>
      <p:sp>
        <p:nvSpPr>
          <p:cNvPr id="24" name="向右箭號 23"/>
          <p:cNvSpPr/>
          <p:nvPr/>
        </p:nvSpPr>
        <p:spPr>
          <a:xfrm>
            <a:off x="8423238" y="1745695"/>
            <a:ext cx="341805" cy="473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p>
        </p:txBody>
      </p:sp>
      <p:sp>
        <p:nvSpPr>
          <p:cNvPr id="26" name="矩形 25"/>
          <p:cNvSpPr/>
          <p:nvPr/>
        </p:nvSpPr>
        <p:spPr>
          <a:xfrm>
            <a:off x="9704442" y="2608256"/>
            <a:ext cx="1221825" cy="1076937"/>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altLang="zh-TW" sz="1600" dirty="0"/>
              <a:t>1.</a:t>
            </a:r>
            <a:r>
              <a:rPr lang="zh-TW" altLang="en-US" sz="1600" dirty="0"/>
              <a:t>網路公告</a:t>
            </a:r>
            <a:endParaRPr lang="en-US" altLang="zh-TW" sz="1600" dirty="0"/>
          </a:p>
          <a:p>
            <a:pPr algn="ctr"/>
            <a:r>
              <a:rPr lang="en-US" altLang="zh-TW" sz="1600" dirty="0"/>
              <a:t>2.</a:t>
            </a:r>
            <a:r>
              <a:rPr lang="zh-TW" altLang="en-US" sz="1600" dirty="0"/>
              <a:t>系統查詢</a:t>
            </a:r>
            <a:endParaRPr lang="en-US" altLang="zh-TW" sz="1600" dirty="0"/>
          </a:p>
          <a:p>
            <a:pPr algn="ctr"/>
            <a:r>
              <a:rPr lang="zh-TW" altLang="en-US" sz="1600" dirty="0"/>
              <a:t>及下載結果通知單</a:t>
            </a:r>
            <a:endParaRPr lang="en-US" altLang="zh-TW" sz="1600" dirty="0"/>
          </a:p>
        </p:txBody>
      </p:sp>
      <p:sp>
        <p:nvSpPr>
          <p:cNvPr id="27" name="向右箭號 26"/>
          <p:cNvSpPr/>
          <p:nvPr/>
        </p:nvSpPr>
        <p:spPr>
          <a:xfrm>
            <a:off x="9492042" y="1745694"/>
            <a:ext cx="429788" cy="473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p>
        </p:txBody>
      </p:sp>
      <p:sp>
        <p:nvSpPr>
          <p:cNvPr id="29" name="矩形 28"/>
          <p:cNvSpPr/>
          <p:nvPr/>
        </p:nvSpPr>
        <p:spPr>
          <a:xfrm>
            <a:off x="10283576" y="4755857"/>
            <a:ext cx="1844598" cy="10769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TW" sz="1600" dirty="0"/>
              <a:t>1.</a:t>
            </a:r>
            <a:r>
              <a:rPr lang="zh-TW" altLang="en-US" sz="1600" dirty="0"/>
              <a:t>線上申請</a:t>
            </a:r>
            <a:endParaRPr lang="en-US" altLang="zh-TW" sz="1600" dirty="0"/>
          </a:p>
          <a:p>
            <a:r>
              <a:rPr lang="en-US" altLang="zh-TW" sz="1600" dirty="0"/>
              <a:t>2. ATM</a:t>
            </a:r>
            <a:r>
              <a:rPr lang="zh-TW" altLang="en-US" sz="1600" dirty="0"/>
              <a:t>、線上轉帳</a:t>
            </a:r>
            <a:endParaRPr lang="en-US" altLang="zh-TW" sz="1600" dirty="0"/>
          </a:p>
          <a:p>
            <a:r>
              <a:rPr lang="en-US" altLang="zh-TW" sz="1600" dirty="0"/>
              <a:t>3.</a:t>
            </a:r>
            <a:r>
              <a:rPr lang="zh-TW" altLang="en-US" sz="1600" dirty="0"/>
              <a:t>線上查詢結果</a:t>
            </a:r>
            <a:endParaRPr lang="en-US" altLang="zh-TW" sz="1600" dirty="0"/>
          </a:p>
        </p:txBody>
      </p:sp>
      <p:sp>
        <p:nvSpPr>
          <p:cNvPr id="20" name="橢圓 19"/>
          <p:cNvSpPr/>
          <p:nvPr/>
        </p:nvSpPr>
        <p:spPr>
          <a:xfrm>
            <a:off x="52867" y="3844410"/>
            <a:ext cx="690654" cy="66790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3999" b="1" dirty="0">
                <a:solidFill>
                  <a:schemeClr val="tx1"/>
                </a:solidFill>
                <a:effectLst>
                  <a:outerShdw blurRad="38100" dist="38100" dir="2700000" algn="tl">
                    <a:srgbClr val="000000">
                      <a:alpha val="43137"/>
                    </a:srgbClr>
                  </a:outerShdw>
                </a:effectLst>
              </a:rPr>
              <a:t>選</a:t>
            </a:r>
          </a:p>
        </p:txBody>
      </p:sp>
      <p:sp>
        <p:nvSpPr>
          <p:cNvPr id="34" name="文字方塊 33"/>
          <p:cNvSpPr txBox="1"/>
          <p:nvPr/>
        </p:nvSpPr>
        <p:spPr>
          <a:xfrm>
            <a:off x="232221" y="6182064"/>
            <a:ext cx="2851320" cy="33846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zh-TW" altLang="en-US" sz="1600" b="1" dirty="0"/>
              <a:t>填寫後，下載列印簽名再上傳</a:t>
            </a:r>
            <a:endParaRPr lang="en-US" altLang="zh-TW" sz="1600" b="1" dirty="0"/>
          </a:p>
        </p:txBody>
      </p:sp>
      <p:sp>
        <p:nvSpPr>
          <p:cNvPr id="35" name="矩形 34"/>
          <p:cNvSpPr/>
          <p:nvPr/>
        </p:nvSpPr>
        <p:spPr>
          <a:xfrm>
            <a:off x="3906336" y="4752479"/>
            <a:ext cx="1883837" cy="1013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999" b="1" u="sng" dirty="0">
                <a:solidFill>
                  <a:schemeClr val="tx1"/>
                </a:solidFill>
              </a:rPr>
              <a:t>現場查驗正本</a:t>
            </a:r>
            <a:endParaRPr lang="en-US" altLang="zh-TW" sz="1999" b="1" u="sng" dirty="0">
              <a:solidFill>
                <a:schemeClr val="tx1"/>
              </a:solidFill>
            </a:endParaRPr>
          </a:p>
          <a:p>
            <a:pPr algn="ctr"/>
            <a:r>
              <a:rPr lang="zh-TW" altLang="en-US" sz="1400" b="1" dirty="0">
                <a:solidFill>
                  <a:schemeClr val="tx1"/>
                </a:solidFill>
              </a:rPr>
              <a:t>地點：光明國中</a:t>
            </a:r>
            <a:endParaRPr lang="en-US" altLang="zh-TW" sz="1400" b="1" dirty="0">
              <a:solidFill>
                <a:schemeClr val="tx1"/>
              </a:solidFill>
            </a:endParaRPr>
          </a:p>
          <a:p>
            <a:pPr algn="ctr"/>
            <a:r>
              <a:rPr lang="en-US" altLang="zh-TW" sz="1400" b="1" dirty="0">
                <a:solidFill>
                  <a:schemeClr val="tx1"/>
                </a:solidFill>
              </a:rPr>
              <a:t>2/20-2/21</a:t>
            </a:r>
          </a:p>
        </p:txBody>
      </p:sp>
      <p:sp>
        <p:nvSpPr>
          <p:cNvPr id="36" name="向右箭號 35"/>
          <p:cNvSpPr/>
          <p:nvPr/>
        </p:nvSpPr>
        <p:spPr>
          <a:xfrm>
            <a:off x="3497532" y="4762830"/>
            <a:ext cx="351224" cy="764680"/>
          </a:xfrm>
          <a:prstGeom prst="rightArrow">
            <a:avLst>
              <a:gd name="adj1" fmla="val 31182"/>
              <a:gd name="adj2" fmla="val 585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p>
        </p:txBody>
      </p:sp>
      <p:sp>
        <p:nvSpPr>
          <p:cNvPr id="3" name="右大括弧 2"/>
          <p:cNvSpPr/>
          <p:nvPr/>
        </p:nvSpPr>
        <p:spPr>
          <a:xfrm>
            <a:off x="3202434" y="4485936"/>
            <a:ext cx="243376" cy="1581087"/>
          </a:xfrm>
          <a:prstGeom prst="rightBrace">
            <a:avLst>
              <a:gd name="adj1" fmla="val 31781"/>
              <a:gd name="adj2" fmla="val 5137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sz="2399"/>
          </a:p>
        </p:txBody>
      </p:sp>
      <p:sp>
        <p:nvSpPr>
          <p:cNvPr id="4" name="右彎箭號 3"/>
          <p:cNvSpPr/>
          <p:nvPr/>
        </p:nvSpPr>
        <p:spPr>
          <a:xfrm rot="5400000">
            <a:off x="10016232" y="2478269"/>
            <a:ext cx="2189365" cy="924170"/>
          </a:xfrm>
          <a:prstGeom prst="bentArrow">
            <a:avLst>
              <a:gd name="adj1" fmla="val 33592"/>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solidFill>
                <a:schemeClr val="tx1"/>
              </a:solidFill>
            </a:endParaRPr>
          </a:p>
        </p:txBody>
      </p:sp>
      <p:sp>
        <p:nvSpPr>
          <p:cNvPr id="37" name="弧形箭號 (下彎) 36"/>
          <p:cNvSpPr/>
          <p:nvPr/>
        </p:nvSpPr>
        <p:spPr>
          <a:xfrm flipH="1">
            <a:off x="3595404" y="153364"/>
            <a:ext cx="6812727" cy="1405896"/>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399">
              <a:solidFill>
                <a:schemeClr val="tx1"/>
              </a:solidFill>
            </a:endParaRPr>
          </a:p>
        </p:txBody>
      </p:sp>
      <p:sp>
        <p:nvSpPr>
          <p:cNvPr id="38" name="文字方塊 37"/>
          <p:cNvSpPr txBox="1"/>
          <p:nvPr/>
        </p:nvSpPr>
        <p:spPr>
          <a:xfrm>
            <a:off x="9882819" y="685528"/>
            <a:ext cx="801514" cy="461417"/>
          </a:xfrm>
          <a:prstGeom prst="rect">
            <a:avLst/>
          </a:prstGeom>
          <a:solidFill>
            <a:schemeClr val="accent1">
              <a:lumMod val="60000"/>
              <a:lumOff val="40000"/>
            </a:schemeClr>
          </a:solidFill>
        </p:spPr>
        <p:txBody>
          <a:bodyPr wrap="square" rtlCol="0">
            <a:spAutoFit/>
          </a:bodyPr>
          <a:lstStyle/>
          <a:p>
            <a:r>
              <a:rPr lang="zh-TW" altLang="en-US" sz="2399" b="1" dirty="0"/>
              <a:t>複選</a:t>
            </a:r>
          </a:p>
        </p:txBody>
      </p:sp>
      <p:sp>
        <p:nvSpPr>
          <p:cNvPr id="2" name="標題 1"/>
          <p:cNvSpPr>
            <a:spLocks noGrp="1"/>
          </p:cNvSpPr>
          <p:nvPr>
            <p:ph type="title"/>
          </p:nvPr>
        </p:nvSpPr>
        <p:spPr>
          <a:xfrm>
            <a:off x="197894" y="353836"/>
            <a:ext cx="4252672" cy="770876"/>
          </a:xfrm>
        </p:spPr>
        <p:txBody>
          <a:bodyPr>
            <a:normAutofit fontScale="90000"/>
          </a:bodyPr>
          <a:lstStyle/>
          <a:p>
            <a:r>
              <a:rPr lang="zh-TW" altLang="en-US" sz="3999" b="1" dirty="0">
                <a:latin typeface="+mj-ea"/>
                <a:ea typeface="+mj-ea"/>
              </a:rPr>
              <a:t>線上系統報名流程</a:t>
            </a:r>
            <a:endParaRPr lang="zh-TW" altLang="en-US" sz="2399" b="1" dirty="0">
              <a:latin typeface="+mj-ea"/>
              <a:ea typeface="+mj-ea"/>
            </a:endParaRPr>
          </a:p>
        </p:txBody>
      </p:sp>
    </p:spTree>
    <p:extLst>
      <p:ext uri="{BB962C8B-B14F-4D97-AF65-F5344CB8AC3E}">
        <p14:creationId xmlns:p14="http://schemas.microsoft.com/office/powerpoint/2010/main" val="127464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8787" y="48013"/>
            <a:ext cx="10953767" cy="976536"/>
          </a:xfrm>
        </p:spPr>
        <p:txBody>
          <a:bodyPr>
            <a:noAutofit/>
          </a:bodyPr>
          <a:lstStyle/>
          <a:p>
            <a:r>
              <a:rPr lang="zh-TW" altLang="en-US" b="1" dirty="0">
                <a:effectLst>
                  <a:outerShdw blurRad="38100" dist="38100" dir="2700000" algn="tl">
                    <a:srgbClr val="000000">
                      <a:alpha val="43137"/>
                    </a:srgbClr>
                  </a:outerShdw>
                </a:effectLst>
                <a:latin typeface="+mj-ea"/>
                <a:ea typeface="+mj-ea"/>
              </a:rPr>
              <a:t>專家學者、指導教師或學生家長觀察及推薦</a:t>
            </a:r>
          </a:p>
        </p:txBody>
      </p:sp>
      <p:sp>
        <p:nvSpPr>
          <p:cNvPr id="3" name="內容版面配置區 2"/>
          <p:cNvSpPr>
            <a:spLocks noGrp="1"/>
          </p:cNvSpPr>
          <p:nvPr>
            <p:ph idx="1"/>
          </p:nvPr>
        </p:nvSpPr>
        <p:spPr>
          <a:xfrm>
            <a:off x="698787" y="1024549"/>
            <a:ext cx="9770141" cy="532244"/>
          </a:xfrm>
        </p:spPr>
        <p:txBody>
          <a:bodyPr>
            <a:normAutofit fontScale="92500" lnSpcReduction="10000"/>
          </a:bodyPr>
          <a:lstStyle/>
          <a:p>
            <a:pPr marL="0" indent="0">
              <a:spcBef>
                <a:spcPts val="0"/>
              </a:spcBef>
              <a:buNone/>
            </a:pPr>
            <a:r>
              <a:rPr lang="zh-TW" altLang="en-US" sz="3199" dirty="0">
                <a:latin typeface="+mj-ea"/>
                <a:ea typeface="+mj-ea"/>
              </a:rPr>
              <a:t>申請</a:t>
            </a:r>
            <a:r>
              <a:rPr lang="zh-TW" altLang="en-US" sz="3199" b="1" dirty="0">
                <a:solidFill>
                  <a:srgbClr val="FF0000"/>
                </a:solidFill>
                <a:latin typeface="+mj-ea"/>
                <a:ea typeface="+mj-ea"/>
              </a:rPr>
              <a:t>管道一</a:t>
            </a:r>
            <a:r>
              <a:rPr lang="zh-TW" altLang="en-US" sz="3199" dirty="0">
                <a:latin typeface="+mj-ea"/>
                <a:ea typeface="+mj-ea"/>
              </a:rPr>
              <a:t>鑑定流程：</a:t>
            </a:r>
            <a:r>
              <a:rPr lang="zh-TW" altLang="en-US" sz="3200" dirty="0">
                <a:latin typeface="+mj-ea"/>
                <a:cs typeface="Times New Roman" panose="02020603050405020304" pitchFamily="18" charset="0"/>
              </a:rPr>
              <a:t>採書面審查方式</a:t>
            </a:r>
            <a:endParaRPr lang="zh-TW" altLang="en-US" sz="2000" dirty="0">
              <a:latin typeface="+mj-ea"/>
              <a:cs typeface="Times New Roman" panose="02020603050405020304" pitchFamily="18" charset="0"/>
            </a:endParaRPr>
          </a:p>
          <a:p>
            <a:pPr marL="0" indent="0">
              <a:spcBef>
                <a:spcPts val="0"/>
              </a:spcBef>
              <a:buNone/>
            </a:pPr>
            <a:endParaRPr lang="en-US" altLang="zh-TW" sz="3199" dirty="0">
              <a:latin typeface="+mj-ea"/>
              <a:ea typeface="+mj-ea"/>
            </a:endParaRPr>
          </a:p>
        </p:txBody>
      </p:sp>
      <p:graphicFrame>
        <p:nvGraphicFramePr>
          <p:cNvPr id="6" name="表格 5"/>
          <p:cNvGraphicFramePr>
            <a:graphicFrameLocks noGrp="1"/>
          </p:cNvGraphicFramePr>
          <p:nvPr>
            <p:extLst>
              <p:ext uri="{D42A27DB-BD31-4B8C-83A1-F6EECF244321}">
                <p14:modId xmlns:p14="http://schemas.microsoft.com/office/powerpoint/2010/main" val="3962948093"/>
              </p:ext>
            </p:extLst>
          </p:nvPr>
        </p:nvGraphicFramePr>
        <p:xfrm>
          <a:off x="847079" y="1484784"/>
          <a:ext cx="10657185" cy="5019731"/>
        </p:xfrm>
        <a:graphic>
          <a:graphicData uri="http://schemas.openxmlformats.org/drawingml/2006/table">
            <a:tbl>
              <a:tblPr/>
              <a:tblGrid>
                <a:gridCol w="2081750">
                  <a:extLst>
                    <a:ext uri="{9D8B030D-6E8A-4147-A177-3AD203B41FA5}">
                      <a16:colId xmlns:a16="http://schemas.microsoft.com/office/drawing/2014/main" val="20000"/>
                    </a:ext>
                  </a:extLst>
                </a:gridCol>
                <a:gridCol w="1740137">
                  <a:extLst>
                    <a:ext uri="{9D8B030D-6E8A-4147-A177-3AD203B41FA5}">
                      <a16:colId xmlns:a16="http://schemas.microsoft.com/office/drawing/2014/main" val="20001"/>
                    </a:ext>
                  </a:extLst>
                </a:gridCol>
                <a:gridCol w="6835298">
                  <a:extLst>
                    <a:ext uri="{9D8B030D-6E8A-4147-A177-3AD203B41FA5}">
                      <a16:colId xmlns:a16="http://schemas.microsoft.com/office/drawing/2014/main" val="20002"/>
                    </a:ext>
                  </a:extLst>
                </a:gridCol>
              </a:tblGrid>
              <a:tr h="824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mj-ea"/>
                          <a:ea typeface="+mj-ea"/>
                          <a:cs typeface="Times New Roman" pitchFamily="18" charset="0"/>
                        </a:rPr>
                        <a:t>申請資格</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mj-ea"/>
                          <a:ea typeface="+mj-ea"/>
                          <a:cs typeface="Times New Roman" pitchFamily="18" charset="0"/>
                        </a:rPr>
                        <a:t>審查結果公告日期</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mj-ea"/>
                          <a:ea typeface="+mj-ea"/>
                          <a:cs typeface="Times New Roman" pitchFamily="18" charset="0"/>
                        </a:rPr>
                        <a:t>說明</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662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mj-ea"/>
                          <a:ea typeface="+mj-ea"/>
                          <a:cs typeface="Times New Roman" pitchFamily="18" charset="0"/>
                        </a:rPr>
                        <a:t>參加政府機關或學術研究機構舉辦之國際性或全國性創造發明競賽表現特別優異，獲前三等獎項。</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30250" marR="0" lvl="0" indent="-73025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FF0000"/>
                          </a:solidFill>
                          <a:effectLst/>
                          <a:latin typeface="+mj-ea"/>
                          <a:ea typeface="+mj-ea"/>
                          <a:cs typeface="Times New Roman" pitchFamily="18" charset="0"/>
                        </a:rPr>
                        <a:t>111</a:t>
                      </a:r>
                      <a:r>
                        <a:rPr kumimoji="0" lang="zh-TW" altLang="en-US" sz="2800" b="0" i="0" u="none" strike="noStrike" cap="none" normalizeH="0" baseline="0" dirty="0">
                          <a:ln>
                            <a:noFill/>
                          </a:ln>
                          <a:solidFill>
                            <a:srgbClr val="FF0000"/>
                          </a:solidFill>
                          <a:effectLst/>
                          <a:latin typeface="+mj-ea"/>
                          <a:ea typeface="+mj-ea"/>
                          <a:cs typeface="Times New Roman" pitchFamily="18" charset="0"/>
                        </a:rPr>
                        <a:t>年</a:t>
                      </a:r>
                      <a:endParaRPr kumimoji="0" lang="en-US" altLang="zh-TW" sz="2800" b="0" i="0" u="none" strike="noStrike" cap="none" normalizeH="0" baseline="0" dirty="0">
                        <a:ln>
                          <a:noFill/>
                        </a:ln>
                        <a:solidFill>
                          <a:srgbClr val="FF0000"/>
                        </a:solidFill>
                        <a:effectLst/>
                        <a:latin typeface="+mj-ea"/>
                        <a:ea typeface="+mj-ea"/>
                        <a:cs typeface="Times New Roman" pitchFamily="18" charset="0"/>
                      </a:endParaRPr>
                    </a:p>
                    <a:p>
                      <a:pPr marL="730250" marR="0" lvl="0" indent="-73025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FF0000"/>
                          </a:solidFill>
                          <a:effectLst/>
                          <a:latin typeface="+mj-ea"/>
                          <a:ea typeface="+mj-ea"/>
                          <a:cs typeface="Times New Roman" pitchFamily="18" charset="0"/>
                        </a:rPr>
                        <a:t>2</a:t>
                      </a:r>
                      <a:r>
                        <a:rPr kumimoji="0" lang="zh-TW" altLang="en-US" sz="2800" b="0" i="0" u="none" strike="noStrike" cap="none" normalizeH="0" baseline="0" dirty="0">
                          <a:ln>
                            <a:noFill/>
                          </a:ln>
                          <a:solidFill>
                            <a:srgbClr val="FF0000"/>
                          </a:solidFill>
                          <a:effectLst/>
                          <a:latin typeface="+mj-ea"/>
                          <a:ea typeface="+mj-ea"/>
                          <a:cs typeface="Times New Roman" pitchFamily="18" charset="0"/>
                        </a:rPr>
                        <a:t>月</a:t>
                      </a:r>
                      <a:r>
                        <a:rPr kumimoji="0" lang="en-US" altLang="zh-TW" sz="2800" b="0" i="0" u="none" strike="noStrike" cap="none" normalizeH="0" baseline="0" dirty="0">
                          <a:ln>
                            <a:noFill/>
                          </a:ln>
                          <a:solidFill>
                            <a:srgbClr val="FF0000"/>
                          </a:solidFill>
                          <a:effectLst/>
                          <a:latin typeface="+mj-ea"/>
                          <a:ea typeface="+mj-ea"/>
                          <a:cs typeface="Times New Roman" pitchFamily="18" charset="0"/>
                        </a:rPr>
                        <a:t>25</a:t>
                      </a:r>
                      <a:r>
                        <a:rPr kumimoji="0" lang="zh-TW" altLang="en-US" sz="2800" b="0" i="0" u="none" strike="noStrike" cap="none" normalizeH="0" baseline="0" dirty="0">
                          <a:ln>
                            <a:noFill/>
                          </a:ln>
                          <a:solidFill>
                            <a:srgbClr val="FF0000"/>
                          </a:solidFill>
                          <a:effectLst/>
                          <a:latin typeface="+mj-ea"/>
                          <a:ea typeface="+mj-ea"/>
                          <a:cs typeface="Times New Roman" pitchFamily="18" charset="0"/>
                        </a:rPr>
                        <a:t>日</a:t>
                      </a:r>
                      <a:r>
                        <a:rPr kumimoji="0" lang="en-US" altLang="zh-TW" sz="2800" b="0" i="0" u="none" strike="noStrike" cap="none" normalizeH="0" baseline="0" dirty="0">
                          <a:ln>
                            <a:noFill/>
                          </a:ln>
                          <a:solidFill>
                            <a:srgbClr val="FF0000"/>
                          </a:solidFill>
                          <a:effectLst/>
                          <a:latin typeface="+mj-ea"/>
                          <a:ea typeface="+mj-ea"/>
                          <a:cs typeface="Times New Roman" pitchFamily="18" charset="0"/>
                        </a:rPr>
                        <a:t>(</a:t>
                      </a:r>
                      <a:r>
                        <a:rPr kumimoji="0" lang="zh-TW" altLang="en-US" sz="2800" b="0" i="0" u="none" strike="noStrike" cap="none" normalizeH="0" baseline="0" dirty="0">
                          <a:ln>
                            <a:noFill/>
                          </a:ln>
                          <a:solidFill>
                            <a:srgbClr val="FF0000"/>
                          </a:solidFill>
                          <a:effectLst/>
                          <a:latin typeface="+mj-ea"/>
                          <a:ea typeface="+mj-ea"/>
                          <a:cs typeface="Times New Roman" pitchFamily="18" charset="0"/>
                        </a:rPr>
                        <a:t>五</a:t>
                      </a:r>
                      <a:r>
                        <a:rPr kumimoji="0" lang="en-US" altLang="zh-TW" sz="2800" b="0" i="0" u="none" strike="noStrike" cap="none" normalizeH="0" baseline="0" dirty="0">
                          <a:ln>
                            <a:noFill/>
                          </a:ln>
                          <a:solidFill>
                            <a:srgbClr val="FF0000"/>
                          </a:solidFill>
                          <a:effectLst/>
                          <a:latin typeface="+mj-ea"/>
                          <a:ea typeface="+mj-ea"/>
                          <a:cs typeface="Times New Roman" pitchFamily="18" charset="0"/>
                        </a:rPr>
                        <a:t>)</a:t>
                      </a:r>
                      <a:endParaRPr kumimoji="0" lang="zh-TW" altLang="zh-TW" sz="2800" b="0" i="0" u="none" strike="noStrike" cap="none" normalizeH="0" baseline="0" dirty="0">
                        <a:ln>
                          <a:noFill/>
                        </a:ln>
                        <a:solidFill>
                          <a:srgbClr val="FF0000"/>
                        </a:solidFill>
                        <a:effectLst/>
                        <a:latin typeface="+mj-ea"/>
                        <a:ea typeface="+mj-ea"/>
                        <a:cs typeface="Times New Roman" pitchFamily="18" charset="0"/>
                      </a:endParaRP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chemeClr val="tx1"/>
                          </a:solidFill>
                          <a:effectLst/>
                          <a:latin typeface="+mj-ea"/>
                          <a:ea typeface="+mj-ea"/>
                          <a:cs typeface="Times New Roman" pitchFamily="18" charset="0"/>
                        </a:rPr>
                        <a:t> 1.</a:t>
                      </a:r>
                      <a:r>
                        <a:rPr kumimoji="0" lang="zh-TW" sz="2800" b="0" i="0" u="none" strike="noStrike" cap="none" normalizeH="0" baseline="0" dirty="0">
                          <a:ln>
                            <a:noFill/>
                          </a:ln>
                          <a:solidFill>
                            <a:schemeClr val="tx1"/>
                          </a:solidFill>
                          <a:effectLst/>
                          <a:latin typeface="+mj-ea"/>
                          <a:ea typeface="+mj-ea"/>
                          <a:cs typeface="Times New Roman" pitchFamily="18" charset="0"/>
                        </a:rPr>
                        <a:t>由鑑定委員會參照書面審查標準說明審議</a:t>
                      </a:r>
                      <a:r>
                        <a:rPr kumimoji="0" lang="en-US" altLang="zh-TW" sz="2800" b="0" i="0" u="none" strike="noStrike" cap="none" normalizeH="0" baseline="0" dirty="0">
                          <a:ln>
                            <a:noFill/>
                          </a:ln>
                          <a:solidFill>
                            <a:schemeClr val="tx1"/>
                          </a:solidFill>
                          <a:effectLst/>
                          <a:latin typeface="+mj-ea"/>
                          <a:ea typeface="+mj-ea"/>
                          <a:cs typeface="Times New Roman" pitchFamily="18" charset="0"/>
                        </a:rPr>
                        <a:t>(</a:t>
                      </a:r>
                      <a:r>
                        <a:rPr kumimoji="0" lang="zh-TW" sz="2800" b="0" i="0" u="none" strike="noStrike" cap="none" normalizeH="0" baseline="0" dirty="0">
                          <a:ln>
                            <a:noFill/>
                          </a:ln>
                          <a:solidFill>
                            <a:schemeClr val="tx1"/>
                          </a:solidFill>
                          <a:effectLst/>
                          <a:latin typeface="+mj-ea"/>
                          <a:ea typeface="+mj-ea"/>
                          <a:cs typeface="Times New Roman" pitchFamily="18" charset="0"/>
                        </a:rPr>
                        <a:t>如附件</a:t>
                      </a:r>
                      <a:r>
                        <a:rPr kumimoji="0" lang="zh-TW" altLang="en-US" sz="2800" b="0" i="0" u="none" strike="noStrike" cap="none" normalizeH="0" baseline="0" dirty="0">
                          <a:ln>
                            <a:noFill/>
                          </a:ln>
                          <a:solidFill>
                            <a:schemeClr val="tx1"/>
                          </a:solidFill>
                          <a:effectLst/>
                          <a:latin typeface="+mj-ea"/>
                          <a:ea typeface="+mj-ea"/>
                          <a:cs typeface="Times New Roman" pitchFamily="18" charset="0"/>
                        </a:rPr>
                        <a:t>一</a:t>
                      </a:r>
                      <a:r>
                        <a:rPr kumimoji="0" lang="en-US" altLang="zh-TW" sz="2800" b="0" i="0" u="none" strike="noStrike" cap="none" normalizeH="0" baseline="0" dirty="0">
                          <a:ln>
                            <a:noFill/>
                          </a:ln>
                          <a:solidFill>
                            <a:schemeClr val="tx1"/>
                          </a:solidFill>
                          <a:effectLst/>
                          <a:latin typeface="+mj-ea"/>
                          <a:ea typeface="+mj-ea"/>
                          <a:cs typeface="Times New Roman" pitchFamily="18" charset="0"/>
                        </a:rPr>
                        <a:t>)</a:t>
                      </a:r>
                      <a:r>
                        <a:rPr kumimoji="0" lang="zh-TW" sz="2800" b="0" i="0" u="none" strike="noStrike" cap="none" normalizeH="0" baseline="0" dirty="0">
                          <a:ln>
                            <a:noFill/>
                          </a:ln>
                          <a:solidFill>
                            <a:schemeClr val="tx1"/>
                          </a:solidFill>
                          <a:effectLst/>
                          <a:latin typeface="+mj-ea"/>
                          <a:ea typeface="+mj-ea"/>
                          <a:cs typeface="Times New Roman" pitchFamily="18" charset="0"/>
                        </a:rPr>
                        <a:t>。</a:t>
                      </a:r>
                      <a:r>
                        <a:rPr kumimoji="0" lang="en-US" sz="2800" b="0" i="0" u="none" strike="noStrike" cap="none" normalizeH="0" baseline="0" dirty="0">
                          <a:ln>
                            <a:noFill/>
                          </a:ln>
                          <a:solidFill>
                            <a:schemeClr val="tx1"/>
                          </a:solidFill>
                          <a:effectLst/>
                          <a:latin typeface="+mj-ea"/>
                          <a:ea typeface="+mj-ea"/>
                          <a:cs typeface="Times New Roman" pitchFamily="18" charset="0"/>
                        </a:rPr>
                        <a:t> </a:t>
                      </a:r>
                      <a:endParaRPr kumimoji="0" lang="zh-TW" sz="2800" b="0"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mj-ea"/>
                          <a:ea typeface="+mj-ea"/>
                          <a:cs typeface="Times New Roman" pitchFamily="18" charset="0"/>
                        </a:rPr>
                        <a:t> </a:t>
                      </a:r>
                      <a:r>
                        <a:rPr kumimoji="0" lang="en-US" altLang="zh-TW" sz="2800" b="0" i="0" u="none" strike="noStrike" cap="none" normalizeH="0" baseline="0" dirty="0">
                          <a:ln>
                            <a:noFill/>
                          </a:ln>
                          <a:solidFill>
                            <a:schemeClr val="tx1"/>
                          </a:solidFill>
                          <a:effectLst/>
                          <a:latin typeface="+mj-ea"/>
                          <a:ea typeface="+mj-ea"/>
                          <a:cs typeface="Times New Roman" pitchFamily="18" charset="0"/>
                        </a:rPr>
                        <a:t>2.</a:t>
                      </a:r>
                      <a:r>
                        <a:rPr kumimoji="0" lang="zh-TW" sz="2800" b="0" i="0" u="none" strike="noStrike" cap="none" normalizeH="0" baseline="0" dirty="0">
                          <a:ln>
                            <a:noFill/>
                          </a:ln>
                          <a:solidFill>
                            <a:schemeClr val="tx1"/>
                          </a:solidFill>
                          <a:effectLst/>
                          <a:latin typeface="+mj-ea"/>
                          <a:ea typeface="+mj-ea"/>
                        </a:rPr>
                        <a:t>書面審查結果</a:t>
                      </a:r>
                      <a:r>
                        <a:rPr kumimoji="0" lang="zh-TW" altLang="en-US" sz="2800" b="0" i="0" u="none" strike="noStrike" cap="none" normalizeH="0" baseline="0" dirty="0">
                          <a:ln>
                            <a:noFill/>
                          </a:ln>
                          <a:solidFill>
                            <a:schemeClr val="tx1"/>
                          </a:solidFill>
                          <a:effectLst/>
                          <a:latin typeface="+mj-ea"/>
                          <a:ea typeface="+mj-ea"/>
                        </a:rPr>
                        <a:t>說明</a:t>
                      </a:r>
                      <a:r>
                        <a:rPr kumimoji="0" lang="zh-TW" sz="2800" b="0" i="0" u="none" strike="noStrike" cap="none" normalizeH="0" baseline="0" dirty="0">
                          <a:ln>
                            <a:noFill/>
                          </a:ln>
                          <a:solidFill>
                            <a:schemeClr val="tx1"/>
                          </a:solidFill>
                          <a:effectLst/>
                          <a:latin typeface="+mj-ea"/>
                          <a:ea typeface="+mj-ea"/>
                        </a:rPr>
                        <a:t>：</a:t>
                      </a:r>
                      <a:endParaRPr kumimoji="0" lang="zh-TW" sz="2800" b="0"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mj-ea"/>
                          <a:ea typeface="+mj-ea"/>
                        </a:rPr>
                        <a:t>（</a:t>
                      </a:r>
                      <a:r>
                        <a:rPr kumimoji="0" lang="en-US" altLang="zh-TW" sz="2800" b="0" i="0" u="none" strike="noStrike" cap="none" normalizeH="0" baseline="0" dirty="0">
                          <a:ln>
                            <a:noFill/>
                          </a:ln>
                          <a:solidFill>
                            <a:schemeClr val="tx1"/>
                          </a:solidFill>
                          <a:effectLst/>
                          <a:latin typeface="+mj-ea"/>
                          <a:ea typeface="+mj-ea"/>
                        </a:rPr>
                        <a:t>1</a:t>
                      </a:r>
                      <a:r>
                        <a:rPr kumimoji="0" lang="zh-TW" sz="2800" b="0" i="0" u="none" strike="noStrike" cap="none" normalizeH="0" baseline="0" dirty="0">
                          <a:ln>
                            <a:noFill/>
                          </a:ln>
                          <a:solidFill>
                            <a:schemeClr val="tx1"/>
                          </a:solidFill>
                          <a:effectLst/>
                          <a:latin typeface="+mj-ea"/>
                          <a:ea typeface="+mj-ea"/>
                        </a:rPr>
                        <a:t>）書面審查通過者，進入綜合研判。</a:t>
                      </a:r>
                      <a:endParaRPr kumimoji="0" lang="zh-TW" sz="2800" b="0"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mj-ea"/>
                          <a:ea typeface="+mj-ea"/>
                        </a:rPr>
                        <a:t>（</a:t>
                      </a:r>
                      <a:r>
                        <a:rPr kumimoji="0" lang="en-US" altLang="zh-TW" sz="2800" b="0" i="0" u="none" strike="noStrike" cap="none" normalizeH="0" baseline="0" dirty="0">
                          <a:ln>
                            <a:noFill/>
                          </a:ln>
                          <a:solidFill>
                            <a:schemeClr val="tx1"/>
                          </a:solidFill>
                          <a:effectLst/>
                          <a:latin typeface="+mj-ea"/>
                          <a:ea typeface="+mj-ea"/>
                        </a:rPr>
                        <a:t>2</a:t>
                      </a:r>
                      <a:r>
                        <a:rPr kumimoji="0" lang="zh-TW" sz="2800" b="0" i="0" u="none" strike="noStrike" cap="none" normalizeH="0" baseline="0" dirty="0">
                          <a:ln>
                            <a:noFill/>
                          </a:ln>
                          <a:solidFill>
                            <a:schemeClr val="tx1"/>
                          </a:solidFill>
                          <a:effectLst/>
                          <a:latin typeface="+mj-ea"/>
                          <a:ea typeface="+mj-ea"/>
                        </a:rPr>
                        <a:t>）書面審查需進一步評估者，可直接申請</a:t>
                      </a:r>
                      <a:r>
                        <a:rPr kumimoji="0" lang="zh-TW" sz="2800" b="0" i="0" u="sng" strike="noStrike" cap="none" normalizeH="0" baseline="0" dirty="0">
                          <a:ln>
                            <a:noFill/>
                          </a:ln>
                          <a:solidFill>
                            <a:schemeClr val="tx1"/>
                          </a:solidFill>
                          <a:effectLst/>
                          <a:latin typeface="+mj-ea"/>
                          <a:ea typeface="+mj-ea"/>
                        </a:rPr>
                        <a:t>複選</a:t>
                      </a:r>
                      <a:r>
                        <a:rPr kumimoji="0" lang="zh-TW" altLang="en-US" sz="2800" b="0" i="0" u="sng" strike="noStrike" cap="none" normalizeH="0" baseline="0" dirty="0">
                          <a:ln>
                            <a:noFill/>
                          </a:ln>
                          <a:solidFill>
                            <a:schemeClr val="tx1"/>
                          </a:solidFill>
                          <a:effectLst/>
                          <a:latin typeface="+mj-ea"/>
                          <a:ea typeface="+mj-ea"/>
                        </a:rPr>
                        <a:t>鑑定</a:t>
                      </a:r>
                      <a:r>
                        <a:rPr kumimoji="0" lang="zh-TW" sz="2800" b="0" i="0" u="none" strike="noStrike" cap="none" normalizeH="0" baseline="0" dirty="0">
                          <a:ln>
                            <a:noFill/>
                          </a:ln>
                          <a:solidFill>
                            <a:schemeClr val="tx1"/>
                          </a:solidFill>
                          <a:effectLst/>
                          <a:latin typeface="+mj-ea"/>
                          <a:ea typeface="+mj-ea"/>
                        </a:rPr>
                        <a:t>。</a:t>
                      </a:r>
                      <a:endParaRPr kumimoji="0" lang="zh-TW" sz="2800" b="0"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defRPr/>
                      </a:pPr>
                      <a:r>
                        <a:rPr kumimoji="0" lang="zh-TW" sz="2800" b="0" i="0" u="none" strike="noStrike" cap="none" normalizeH="0" baseline="0" dirty="0">
                          <a:ln>
                            <a:noFill/>
                          </a:ln>
                          <a:solidFill>
                            <a:schemeClr val="tx1"/>
                          </a:solidFill>
                          <a:effectLst/>
                          <a:latin typeface="+mj-ea"/>
                          <a:ea typeface="+mj-ea"/>
                        </a:rPr>
                        <a:t>（</a:t>
                      </a:r>
                      <a:r>
                        <a:rPr kumimoji="0" lang="en-US" altLang="zh-TW" sz="2800" b="0" i="0" u="none" strike="noStrike" cap="none" normalizeH="0" baseline="0" dirty="0">
                          <a:ln>
                            <a:noFill/>
                          </a:ln>
                          <a:solidFill>
                            <a:schemeClr val="tx1"/>
                          </a:solidFill>
                          <a:effectLst/>
                          <a:latin typeface="+mj-ea"/>
                          <a:ea typeface="+mj-ea"/>
                        </a:rPr>
                        <a:t>3</a:t>
                      </a:r>
                      <a:r>
                        <a:rPr kumimoji="0" lang="zh-TW" sz="2800" b="0" i="0" u="none" strike="noStrike" cap="none" normalizeH="0" baseline="0" dirty="0">
                          <a:ln>
                            <a:noFill/>
                          </a:ln>
                          <a:solidFill>
                            <a:schemeClr val="tx1"/>
                          </a:solidFill>
                          <a:effectLst/>
                          <a:latin typeface="+mj-ea"/>
                          <a:ea typeface="+mj-ea"/>
                        </a:rPr>
                        <a:t>）書面審查未通過者，可參加</a:t>
                      </a:r>
                      <a:r>
                        <a:rPr kumimoji="0" lang="zh-TW" altLang="zh-TW" sz="2800" b="0" i="0" u="none" strike="noStrike" cap="none" normalizeH="0" baseline="0" dirty="0">
                          <a:ln>
                            <a:noFill/>
                          </a:ln>
                          <a:solidFill>
                            <a:schemeClr val="tx1"/>
                          </a:solidFill>
                          <a:effectLst/>
                          <a:latin typeface="+mj-ea"/>
                          <a:ea typeface="+mj-ea"/>
                        </a:rPr>
                        <a:t>【</a:t>
                      </a:r>
                      <a:r>
                        <a:rPr kumimoji="0" lang="zh-TW" sz="2800" b="0" i="0" u="none" strike="noStrike" cap="none" normalizeH="0" baseline="0" dirty="0">
                          <a:ln>
                            <a:noFill/>
                          </a:ln>
                          <a:solidFill>
                            <a:schemeClr val="tx1"/>
                          </a:solidFill>
                          <a:effectLst/>
                          <a:latin typeface="+mj-ea"/>
                          <a:ea typeface="+mj-ea"/>
                        </a:rPr>
                        <a:t>管道</a:t>
                      </a:r>
                      <a:r>
                        <a:rPr kumimoji="0" lang="zh-TW" altLang="en-US" sz="2800" b="0" i="0" u="none" strike="noStrike" cap="none" normalizeH="0" baseline="0" dirty="0">
                          <a:ln>
                            <a:noFill/>
                          </a:ln>
                          <a:solidFill>
                            <a:schemeClr val="tx1"/>
                          </a:solidFill>
                          <a:effectLst/>
                          <a:latin typeface="+mj-ea"/>
                          <a:ea typeface="+mj-ea"/>
                        </a:rPr>
                        <a:t>二</a:t>
                      </a:r>
                      <a:r>
                        <a:rPr kumimoji="0" lang="zh-TW" altLang="zh-TW" sz="2800" b="0" i="0" u="none" strike="noStrike" cap="none" normalizeH="0" baseline="0" dirty="0">
                          <a:ln>
                            <a:noFill/>
                          </a:ln>
                          <a:solidFill>
                            <a:schemeClr val="tx1"/>
                          </a:solidFill>
                          <a:effectLst/>
                          <a:latin typeface="+mj-ea"/>
                          <a:ea typeface="+mj-ea"/>
                        </a:rPr>
                        <a:t>】</a:t>
                      </a:r>
                      <a:r>
                        <a:rPr kumimoji="0" lang="zh-TW" sz="2800" b="0" i="0" u="none" strike="noStrike" cap="none" normalizeH="0" baseline="0" dirty="0">
                          <a:ln>
                            <a:noFill/>
                          </a:ln>
                          <a:solidFill>
                            <a:schemeClr val="tx1"/>
                          </a:solidFill>
                          <a:effectLst/>
                          <a:latin typeface="+mj-ea"/>
                          <a:ea typeface="+mj-ea"/>
                        </a:rPr>
                        <a:t>之</a:t>
                      </a:r>
                      <a:r>
                        <a:rPr kumimoji="0" lang="zh-TW" sz="2800" b="0" i="0" u="sng" strike="noStrike" cap="none" normalizeH="0" baseline="0" dirty="0">
                          <a:ln>
                            <a:noFill/>
                          </a:ln>
                          <a:solidFill>
                            <a:schemeClr val="tx1"/>
                          </a:solidFill>
                          <a:effectLst/>
                          <a:latin typeface="+mj-ea"/>
                          <a:ea typeface="+mj-ea"/>
                        </a:rPr>
                        <a:t>初選</a:t>
                      </a:r>
                      <a:r>
                        <a:rPr kumimoji="0" lang="zh-TW" sz="2800" b="0" i="0" u="none" strike="noStrike" cap="none" normalizeH="0" baseline="0" dirty="0">
                          <a:ln>
                            <a:noFill/>
                          </a:ln>
                          <a:solidFill>
                            <a:schemeClr val="tx1"/>
                          </a:solidFill>
                          <a:effectLst/>
                          <a:latin typeface="+mj-ea"/>
                          <a:ea typeface="+mj-ea"/>
                        </a:rPr>
                        <a:t>鑑定。</a:t>
                      </a:r>
                      <a:endParaRPr kumimoji="0" lang="en-US" altLang="zh-TW" sz="2800" b="0" i="0" u="none" strike="noStrike" cap="none" normalizeH="0" baseline="0" dirty="0">
                        <a:ln>
                          <a:noFill/>
                        </a:ln>
                        <a:solidFill>
                          <a:schemeClr val="tx1"/>
                        </a:solidFill>
                        <a:effectLst/>
                        <a:latin typeface="+mj-ea"/>
                        <a:ea typeface="+mj-ea"/>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4808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996292" y="385024"/>
            <a:ext cx="4198246" cy="775422"/>
          </a:xfrm>
          <a:prstGeom prst="rect">
            <a:avLst/>
          </a:prstGeom>
        </p:spPr>
        <p:txBody>
          <a:bodyPr vert="horz" lIns="91416" tIns="45708" rIns="91416" bIns="45708"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細明體" panose="02020509000000000000" pitchFamily="49" charset="-120"/>
                <a:ea typeface="細明體" panose="02020509000000000000" pitchFamily="49" charset="-120"/>
                <a:cs typeface="+mj-cs"/>
              </a:defRPr>
            </a:lvl1pPr>
          </a:lstStyle>
          <a:p>
            <a:r>
              <a:rPr lang="zh-TW" altLang="en-US" sz="4399"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台灣的資優分類</a:t>
            </a:r>
            <a:endParaRPr lang="zh-CN" altLang="en-US" sz="4399" dirty="0">
              <a:solidFill>
                <a:srgbClr val="FF0000"/>
              </a:solidFill>
              <a:effectLst>
                <a:outerShdw blurRad="38100" dist="38100" dir="2700000" algn="tl">
                  <a:srgbClr val="000000">
                    <a:alpha val="43137"/>
                  </a:srgbClr>
                </a:outerShdw>
              </a:effectLst>
            </a:endParaRPr>
          </a:p>
        </p:txBody>
      </p:sp>
      <p:sp>
        <p:nvSpPr>
          <p:cNvPr id="37" name="矩形 36"/>
          <p:cNvSpPr/>
          <p:nvPr/>
        </p:nvSpPr>
        <p:spPr>
          <a:xfrm>
            <a:off x="1040642" y="1081161"/>
            <a:ext cx="4433678" cy="6001515"/>
          </a:xfrm>
          <a:prstGeom prst="rect">
            <a:avLst/>
          </a:prstGeom>
        </p:spPr>
        <p:txBody>
          <a:bodyPr wrap="square">
            <a:spAutoFit/>
          </a:bodyPr>
          <a:lstStyle/>
          <a:p>
            <a:pPr>
              <a:defRPr/>
            </a:pPr>
            <a:r>
              <a:rPr lang="zh-TW" altLang="en-US" sz="3200" dirty="0">
                <a:latin typeface="微軟正黑體" pitchFamily="34" charset="-120"/>
              </a:rPr>
              <a:t>民</a:t>
            </a:r>
            <a:r>
              <a:rPr lang="en-US" altLang="zh-TW" sz="3200" dirty="0">
                <a:latin typeface="微軟正黑體" pitchFamily="34" charset="-120"/>
              </a:rPr>
              <a:t>86</a:t>
            </a:r>
            <a:r>
              <a:rPr lang="zh-TW" altLang="en-US" sz="3200" dirty="0">
                <a:latin typeface="微軟正黑體" pitchFamily="34" charset="-120"/>
              </a:rPr>
              <a:t>年公佈</a:t>
            </a:r>
            <a:r>
              <a:rPr lang="zh-TW" altLang="en-US" sz="3200" b="1" dirty="0">
                <a:latin typeface="微軟正黑體" pitchFamily="34" charset="-120"/>
              </a:rPr>
              <a:t>特殊教育法</a:t>
            </a:r>
            <a:endParaRPr lang="en-US" altLang="zh-TW" sz="3200" b="1" dirty="0">
              <a:latin typeface="微軟正黑體" pitchFamily="34" charset="-120"/>
            </a:endParaRPr>
          </a:p>
          <a:p>
            <a:pPr marL="0" lvl="1">
              <a:defRPr/>
            </a:pPr>
            <a:r>
              <a:rPr lang="zh-TW" altLang="en-US" sz="3200" dirty="0"/>
              <a:t>第四條  本法所稱資賦優異，係指在下列領域中有</a:t>
            </a:r>
            <a:r>
              <a:rPr lang="zh-TW" altLang="en-US" sz="3200" u="sng" dirty="0"/>
              <a:t>卓越潛能</a:t>
            </a:r>
            <a:r>
              <a:rPr lang="zh-TW" altLang="en-US" sz="3200" dirty="0"/>
              <a:t>或</a:t>
            </a:r>
            <a:r>
              <a:rPr lang="zh-TW" altLang="en-US" sz="3200" u="sng" dirty="0"/>
              <a:t>傑出表現</a:t>
            </a:r>
            <a:r>
              <a:rPr lang="zh-TW" altLang="en-US" sz="3200" dirty="0"/>
              <a:t>者</a:t>
            </a:r>
            <a:r>
              <a:rPr lang="en-US" altLang="zh-TW" sz="3200" dirty="0"/>
              <a:t>:</a:t>
            </a:r>
            <a:br>
              <a:rPr lang="en-US" altLang="zh-TW" sz="3200" dirty="0"/>
            </a:br>
            <a:r>
              <a:rPr lang="zh-TW" altLang="en-US" sz="3200" dirty="0"/>
              <a:t>一、一般智能。</a:t>
            </a:r>
            <a:br>
              <a:rPr lang="zh-TW" altLang="en-US" sz="3200" dirty="0"/>
            </a:br>
            <a:r>
              <a:rPr lang="zh-TW" altLang="en-US" sz="3200" b="1" dirty="0">
                <a:solidFill>
                  <a:srgbClr val="FF0000"/>
                </a:solidFill>
                <a:effectLst>
                  <a:outerShdw blurRad="38100" dist="38100" dir="2700000" algn="tl">
                    <a:srgbClr val="000000">
                      <a:alpha val="43137"/>
                    </a:srgbClr>
                  </a:outerShdw>
                </a:effectLst>
              </a:rPr>
              <a:t>二、學術性向</a:t>
            </a:r>
            <a:r>
              <a:rPr lang="zh-TW" altLang="en-US" sz="3200" b="1" dirty="0">
                <a:solidFill>
                  <a:srgbClr val="FF0000"/>
                </a:solidFill>
              </a:rPr>
              <a:t>。</a:t>
            </a:r>
            <a:br>
              <a:rPr lang="zh-TW" altLang="en-US" sz="3200" b="1" dirty="0">
                <a:solidFill>
                  <a:srgbClr val="FF0000"/>
                </a:solidFill>
              </a:rPr>
            </a:br>
            <a:r>
              <a:rPr lang="zh-TW" altLang="en-US" sz="3200" dirty="0"/>
              <a:t>三、藝術才能。</a:t>
            </a:r>
            <a:br>
              <a:rPr lang="zh-TW" altLang="en-US" sz="3200" dirty="0">
                <a:solidFill>
                  <a:srgbClr val="FF0000"/>
                </a:solidFill>
              </a:rPr>
            </a:br>
            <a:r>
              <a:rPr lang="zh-TW" altLang="en-US" sz="3200" b="1" dirty="0">
                <a:solidFill>
                  <a:srgbClr val="FF0000"/>
                </a:solidFill>
                <a:effectLst>
                  <a:outerShdw blurRad="38100" dist="38100" dir="2700000" algn="tl">
                    <a:srgbClr val="000000">
                      <a:alpha val="43137"/>
                    </a:srgbClr>
                  </a:outerShdw>
                </a:effectLst>
              </a:rPr>
              <a:t>四、創造能力</a:t>
            </a:r>
            <a:r>
              <a:rPr lang="zh-TW" altLang="en-US" sz="3200" b="1" dirty="0">
                <a:solidFill>
                  <a:srgbClr val="FF0000"/>
                </a:solidFill>
              </a:rPr>
              <a:t>。</a:t>
            </a:r>
            <a:br>
              <a:rPr lang="zh-TW" altLang="en-US" sz="3200" dirty="0">
                <a:solidFill>
                  <a:srgbClr val="FF0000"/>
                </a:solidFill>
              </a:rPr>
            </a:br>
            <a:r>
              <a:rPr lang="zh-TW" altLang="en-US" sz="3200" dirty="0"/>
              <a:t>五、領導能力。</a:t>
            </a:r>
            <a:br>
              <a:rPr lang="zh-TW" altLang="en-US" sz="3200" dirty="0"/>
            </a:br>
            <a:r>
              <a:rPr lang="zh-TW" altLang="en-US" sz="3200" dirty="0"/>
              <a:t>六、其他特殊才能。 </a:t>
            </a:r>
          </a:p>
          <a:p>
            <a:pPr>
              <a:defRPr/>
            </a:pPr>
            <a:endParaRPr lang="en-US" altLang="zh-TW" sz="3199" dirty="0">
              <a:latin typeface="微軟正黑體" pitchFamily="34" charset="-120"/>
            </a:endParaRPr>
          </a:p>
        </p:txBody>
      </p:sp>
      <p:grpSp>
        <p:nvGrpSpPr>
          <p:cNvPr id="2" name="群組 1">
            <a:extLst>
              <a:ext uri="{FF2B5EF4-FFF2-40B4-BE49-F238E27FC236}">
                <a16:creationId xmlns:a16="http://schemas.microsoft.com/office/drawing/2014/main" id="{B9D734D2-71BE-4C65-BF9E-D2A5FAFC7BFB}"/>
              </a:ext>
            </a:extLst>
          </p:cNvPr>
          <p:cNvGrpSpPr/>
          <p:nvPr/>
        </p:nvGrpSpPr>
        <p:grpSpPr>
          <a:xfrm>
            <a:off x="5302324" y="391205"/>
            <a:ext cx="6384944" cy="6075590"/>
            <a:chOff x="4428631" y="275841"/>
            <a:chExt cx="6384944" cy="6075590"/>
          </a:xfrm>
        </p:grpSpPr>
        <p:grpSp>
          <p:nvGrpSpPr>
            <p:cNvPr id="4" name="组合 16"/>
            <p:cNvGrpSpPr/>
            <p:nvPr/>
          </p:nvGrpSpPr>
          <p:grpSpPr>
            <a:xfrm>
              <a:off x="4459365" y="402986"/>
              <a:ext cx="6286426" cy="5831842"/>
              <a:chOff x="5266611" y="841759"/>
              <a:chExt cx="6288064" cy="5833361"/>
            </a:xfrm>
          </p:grpSpPr>
          <p:grpSp>
            <p:nvGrpSpPr>
              <p:cNvPr id="5" name="组合 14"/>
              <p:cNvGrpSpPr/>
              <p:nvPr/>
            </p:nvGrpSpPr>
            <p:grpSpPr>
              <a:xfrm>
                <a:off x="5266611" y="841759"/>
                <a:ext cx="6288064" cy="2863559"/>
                <a:chOff x="5266611" y="841759"/>
                <a:chExt cx="6288064" cy="2863559"/>
              </a:xfrm>
            </p:grpSpPr>
            <p:sp>
              <p:nvSpPr>
                <p:cNvPr id="10" name="Freeform 6"/>
                <p:cNvSpPr>
                  <a:spLocks/>
                </p:cNvSpPr>
                <p:nvPr/>
              </p:nvSpPr>
              <p:spPr bwMode="auto">
                <a:xfrm flipH="1">
                  <a:off x="5266611"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 name="Freeform 6"/>
                <p:cNvSpPr>
                  <a:spLocks/>
                </p:cNvSpPr>
                <p:nvPr/>
              </p:nvSpPr>
              <p:spPr bwMode="auto">
                <a:xfrm flipH="1">
                  <a:off x="8705468"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 name="Freeform 6"/>
                <p:cNvSpPr>
                  <a:spLocks/>
                </p:cNvSpPr>
                <p:nvPr/>
              </p:nvSpPr>
              <p:spPr bwMode="auto">
                <a:xfrm flipH="1" flipV="1">
                  <a:off x="6986040"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6" name="组合 15"/>
              <p:cNvGrpSpPr/>
              <p:nvPr/>
            </p:nvGrpSpPr>
            <p:grpSpPr>
              <a:xfrm>
                <a:off x="5266611" y="3811561"/>
                <a:ext cx="6288064" cy="2863559"/>
                <a:chOff x="5266611" y="3811561"/>
                <a:chExt cx="6288064" cy="2863559"/>
              </a:xfrm>
            </p:grpSpPr>
            <p:sp>
              <p:nvSpPr>
                <p:cNvPr id="7" name="Freeform 6"/>
                <p:cNvSpPr>
                  <a:spLocks/>
                </p:cNvSpPr>
                <p:nvPr/>
              </p:nvSpPr>
              <p:spPr bwMode="auto">
                <a:xfrm flipH="1" flipV="1">
                  <a:off x="8705468"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 name="Freeform 6"/>
                <p:cNvSpPr>
                  <a:spLocks/>
                </p:cNvSpPr>
                <p:nvPr/>
              </p:nvSpPr>
              <p:spPr bwMode="auto">
                <a:xfrm flipH="1" flipV="1">
                  <a:off x="5266611"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 name="Freeform 6"/>
                <p:cNvSpPr>
                  <a:spLocks/>
                </p:cNvSpPr>
                <p:nvPr/>
              </p:nvSpPr>
              <p:spPr bwMode="auto">
                <a:xfrm flipH="1">
                  <a:off x="6986040"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sp>
          <p:nvSpPr>
            <p:cNvPr id="16" name="椭圆 3"/>
            <p:cNvSpPr/>
            <p:nvPr/>
          </p:nvSpPr>
          <p:spPr>
            <a:xfrm>
              <a:off x="6294624" y="2010952"/>
              <a:ext cx="2615910" cy="2615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7" name="文本框 17"/>
            <p:cNvSpPr txBox="1"/>
            <p:nvPr/>
          </p:nvSpPr>
          <p:spPr>
            <a:xfrm>
              <a:off x="4975418" y="2493661"/>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01</a:t>
              </a:r>
              <a:endParaRPr lang="zh-CN" altLang="en-US" sz="4399" dirty="0">
                <a:solidFill>
                  <a:schemeClr val="bg1"/>
                </a:solidFill>
                <a:ea typeface="MS Gothic" panose="020B0609070205080204" pitchFamily="49" charset="-128"/>
              </a:endParaRPr>
            </a:p>
          </p:txBody>
        </p:sp>
        <p:pic>
          <p:nvPicPr>
            <p:cNvPr id="18"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190" y="558871"/>
              <a:ext cx="1214230" cy="1214230"/>
            </a:xfrm>
            <a:prstGeom prst="rect">
              <a:avLst/>
            </a:prstGeom>
          </p:spPr>
        </p:pic>
        <p:sp>
          <p:nvSpPr>
            <p:cNvPr id="19" name="矩形 18"/>
            <p:cNvSpPr/>
            <p:nvPr/>
          </p:nvSpPr>
          <p:spPr>
            <a:xfrm>
              <a:off x="5085244" y="1731628"/>
              <a:ext cx="1620535" cy="738472"/>
            </a:xfrm>
            <a:prstGeom prst="rect">
              <a:avLst/>
            </a:prstGeom>
          </p:spPr>
          <p:txBody>
            <a:bodyPr wrap="none">
              <a:spAutoFit/>
            </a:bodyPr>
            <a:lstStyle/>
            <a:p>
              <a:pPr algn="ctr">
                <a:lnSpc>
                  <a:spcPct val="150000"/>
                </a:lnSpc>
              </a:pPr>
              <a:r>
                <a:rPr lang="zh-CN" altLang="en-US" sz="2799" b="1" dirty="0">
                  <a:solidFill>
                    <a:schemeClr val="bg1"/>
                  </a:solidFill>
                </a:rPr>
                <a:t>内容说明</a:t>
              </a:r>
              <a:endParaRPr lang="en-US" altLang="zh-CN" sz="2799" b="1" dirty="0">
                <a:solidFill>
                  <a:schemeClr val="bg1"/>
                </a:solidFill>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1907" y="715054"/>
              <a:ext cx="901864" cy="901864"/>
            </a:xfrm>
            <a:prstGeom prst="rect">
              <a:avLst/>
            </a:prstGeom>
          </p:spPr>
        </p:pic>
        <p:sp>
          <p:nvSpPr>
            <p:cNvPr id="21" name="文本框 21"/>
            <p:cNvSpPr txBox="1"/>
            <p:nvPr/>
          </p:nvSpPr>
          <p:spPr>
            <a:xfrm>
              <a:off x="9375166" y="2493661"/>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03</a:t>
              </a:r>
              <a:endParaRPr lang="zh-CN" altLang="en-US" sz="4399" dirty="0">
                <a:solidFill>
                  <a:schemeClr val="bg1"/>
                </a:solidFill>
                <a:ea typeface="MS Gothic" panose="020B0609070205080204" pitchFamily="49" charset="-128"/>
              </a:endParaRPr>
            </a:p>
          </p:txBody>
        </p:sp>
        <p:sp>
          <p:nvSpPr>
            <p:cNvPr id="22" name="矩形 21"/>
            <p:cNvSpPr/>
            <p:nvPr/>
          </p:nvSpPr>
          <p:spPr>
            <a:xfrm>
              <a:off x="8583709" y="1731628"/>
              <a:ext cx="1620535" cy="738472"/>
            </a:xfrm>
            <a:prstGeom prst="rect">
              <a:avLst/>
            </a:prstGeom>
          </p:spPr>
          <p:txBody>
            <a:bodyPr wrap="none">
              <a:spAutoFit/>
            </a:bodyPr>
            <a:lstStyle/>
            <a:p>
              <a:pPr algn="ctr">
                <a:lnSpc>
                  <a:spcPct val="150000"/>
                </a:lnSpc>
              </a:pPr>
              <a:r>
                <a:rPr lang="zh-CN" altLang="en-US" sz="2799" b="1" dirty="0">
                  <a:solidFill>
                    <a:schemeClr val="bg1"/>
                  </a:solidFill>
                </a:rPr>
                <a:t>内容说明</a:t>
              </a:r>
              <a:endParaRPr lang="en-US" altLang="zh-CN" sz="2799" b="1" dirty="0">
                <a:solidFill>
                  <a:schemeClr val="bg1"/>
                </a:solidFill>
              </a:endParaRPr>
            </a:p>
          </p:txBody>
        </p:sp>
        <p:sp>
          <p:nvSpPr>
            <p:cNvPr id="23" name="矩形 22"/>
            <p:cNvSpPr/>
            <p:nvPr/>
          </p:nvSpPr>
          <p:spPr>
            <a:xfrm>
              <a:off x="6680064" y="836868"/>
              <a:ext cx="1825665" cy="830589"/>
            </a:xfrm>
            <a:prstGeom prst="rect">
              <a:avLst/>
            </a:prstGeom>
          </p:spPr>
          <p:txBody>
            <a:bodyPr wrap="none">
              <a:spAutoFit/>
            </a:bodyPr>
            <a:lstStyle/>
            <a:p>
              <a:pPr algn="ctr">
                <a:lnSpc>
                  <a:spcPct val="150000"/>
                </a:lnSpc>
              </a:pPr>
              <a:r>
                <a:rPr lang="zh-TW" altLang="en-US" sz="3199" b="1" dirty="0">
                  <a:solidFill>
                    <a:schemeClr val="bg1"/>
                  </a:solidFill>
                </a:rPr>
                <a:t>藝術才能</a:t>
              </a:r>
              <a:endParaRPr lang="en-US" altLang="zh-CN" sz="3199" b="1" dirty="0">
                <a:solidFill>
                  <a:schemeClr val="bg1"/>
                </a:solidFill>
              </a:endParaRPr>
            </a:p>
          </p:txBody>
        </p:sp>
        <p:sp>
          <p:nvSpPr>
            <p:cNvPr id="24" name="文本框 24"/>
            <p:cNvSpPr txBox="1"/>
            <p:nvPr/>
          </p:nvSpPr>
          <p:spPr>
            <a:xfrm>
              <a:off x="6171248" y="275841"/>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a:t>
              </a:r>
              <a:r>
                <a:rPr lang="en-US" altLang="zh-TW" sz="4399" dirty="0">
                  <a:solidFill>
                    <a:schemeClr val="bg1"/>
                  </a:solidFill>
                  <a:ea typeface="MS Gothic" panose="020B0609070205080204" pitchFamily="49" charset="-128"/>
                </a:rPr>
                <a:t>3</a:t>
              </a:r>
              <a:endParaRPr lang="zh-CN" altLang="en-US" sz="4399" dirty="0">
                <a:solidFill>
                  <a:schemeClr val="bg1"/>
                </a:solidFill>
                <a:ea typeface="MS Gothic" panose="020B0609070205080204" pitchFamily="49" charset="-128"/>
              </a:endParaRPr>
            </a:p>
          </p:txBody>
        </p:sp>
        <p:sp>
          <p:nvSpPr>
            <p:cNvPr id="26" name="矩形 25"/>
            <p:cNvSpPr/>
            <p:nvPr/>
          </p:nvSpPr>
          <p:spPr>
            <a:xfrm>
              <a:off x="6834021" y="4692372"/>
              <a:ext cx="1620535" cy="738472"/>
            </a:xfrm>
            <a:prstGeom prst="rect">
              <a:avLst/>
            </a:prstGeom>
          </p:spPr>
          <p:txBody>
            <a:bodyPr wrap="none">
              <a:spAutoFit/>
            </a:bodyPr>
            <a:lstStyle/>
            <a:p>
              <a:pPr algn="ctr">
                <a:lnSpc>
                  <a:spcPct val="150000"/>
                </a:lnSpc>
              </a:pPr>
              <a:r>
                <a:rPr lang="zh-CN" altLang="en-US" sz="2799" b="1" dirty="0">
                  <a:solidFill>
                    <a:schemeClr val="bg1"/>
                  </a:solidFill>
                </a:rPr>
                <a:t>内容说明</a:t>
              </a:r>
              <a:endParaRPr lang="en-US" altLang="zh-CN" sz="2799" b="1" dirty="0">
                <a:solidFill>
                  <a:schemeClr val="bg1"/>
                </a:solidFill>
              </a:endParaRPr>
            </a:p>
          </p:txBody>
        </p:sp>
        <p:sp>
          <p:nvSpPr>
            <p:cNvPr id="27" name="文本框 26"/>
            <p:cNvSpPr txBox="1"/>
            <p:nvPr/>
          </p:nvSpPr>
          <p:spPr>
            <a:xfrm>
              <a:off x="6761123" y="5424855"/>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05</a:t>
              </a:r>
              <a:endParaRPr lang="zh-CN" altLang="en-US" sz="4399" dirty="0">
                <a:solidFill>
                  <a:schemeClr val="bg1"/>
                </a:solidFill>
                <a:ea typeface="MS Gothic" panose="020B0609070205080204" pitchFamily="49" charset="-128"/>
              </a:endParaRPr>
            </a:p>
          </p:txBody>
        </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1203" y="5245390"/>
              <a:ext cx="1037101" cy="1037101"/>
            </a:xfrm>
            <a:prstGeom prst="rect">
              <a:avLst/>
            </a:prstGeom>
          </p:spPr>
        </p:pic>
        <p:sp>
          <p:nvSpPr>
            <p:cNvPr id="29" name="文本框 29"/>
            <p:cNvSpPr txBox="1"/>
            <p:nvPr/>
          </p:nvSpPr>
          <p:spPr>
            <a:xfrm>
              <a:off x="4975418" y="3485404"/>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a:t>
              </a:r>
              <a:r>
                <a:rPr lang="en-US" altLang="zh-TW" sz="4399" dirty="0">
                  <a:solidFill>
                    <a:schemeClr val="bg1"/>
                  </a:solidFill>
                  <a:ea typeface="MS Gothic" panose="020B0609070205080204" pitchFamily="49" charset="-128"/>
                </a:rPr>
                <a:t>5</a:t>
              </a:r>
              <a:endParaRPr lang="zh-CN" altLang="en-US" sz="4399" dirty="0">
                <a:solidFill>
                  <a:schemeClr val="bg1"/>
                </a:solidFill>
                <a:ea typeface="MS Gothic" panose="020B0609070205080204" pitchFamily="49" charset="-128"/>
              </a:endParaRPr>
            </a:p>
          </p:txBody>
        </p:sp>
        <p:sp>
          <p:nvSpPr>
            <p:cNvPr id="30" name="文本框 30"/>
            <p:cNvSpPr txBox="1"/>
            <p:nvPr/>
          </p:nvSpPr>
          <p:spPr>
            <a:xfrm>
              <a:off x="9887687" y="3231606"/>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04</a:t>
              </a:r>
              <a:endParaRPr lang="zh-CN" altLang="en-US" sz="4399" dirty="0">
                <a:solidFill>
                  <a:schemeClr val="bg1"/>
                </a:solidFill>
                <a:ea typeface="MS Gothic" panose="020B0609070205080204" pitchFamily="49" charset="-128"/>
              </a:endParaRPr>
            </a:p>
          </p:txBody>
        </p:sp>
        <p:sp>
          <p:nvSpPr>
            <p:cNvPr id="31" name="矩形 30"/>
            <p:cNvSpPr/>
            <p:nvPr/>
          </p:nvSpPr>
          <p:spPr>
            <a:xfrm>
              <a:off x="5085245" y="4167712"/>
              <a:ext cx="1620535" cy="738472"/>
            </a:xfrm>
            <a:prstGeom prst="rect">
              <a:avLst/>
            </a:prstGeom>
          </p:spPr>
          <p:txBody>
            <a:bodyPr wrap="none">
              <a:spAutoFit/>
            </a:bodyPr>
            <a:lstStyle/>
            <a:p>
              <a:pPr algn="ctr">
                <a:lnSpc>
                  <a:spcPct val="150000"/>
                </a:lnSpc>
              </a:pPr>
              <a:r>
                <a:rPr lang="zh-TW" altLang="en-US" sz="2799" b="1" dirty="0">
                  <a:solidFill>
                    <a:schemeClr val="bg1"/>
                  </a:solidFill>
                </a:rPr>
                <a:t>領導能力</a:t>
              </a:r>
              <a:endParaRPr lang="en-US" altLang="zh-CN" sz="2799" b="1" dirty="0">
                <a:solidFill>
                  <a:schemeClr val="bg1"/>
                </a:solidFill>
              </a:endParaRPr>
            </a:p>
          </p:txBody>
        </p:sp>
        <p:pic>
          <p:nvPicPr>
            <p:cNvPr id="34"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0323" y="4825177"/>
              <a:ext cx="1102740" cy="1102740"/>
            </a:xfrm>
            <a:prstGeom prst="rect">
              <a:avLst/>
            </a:prstGeom>
          </p:spPr>
        </p:pic>
        <p:pic>
          <p:nvPicPr>
            <p:cNvPr id="35"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5733" y="2389772"/>
              <a:ext cx="1973693" cy="1038277"/>
            </a:xfrm>
            <a:prstGeom prst="rect">
              <a:avLst/>
            </a:prstGeom>
          </p:spPr>
        </p:pic>
        <p:sp>
          <p:nvSpPr>
            <p:cNvPr id="36" name="矩形 35"/>
            <p:cNvSpPr/>
            <p:nvPr/>
          </p:nvSpPr>
          <p:spPr>
            <a:xfrm>
              <a:off x="6484614" y="3299607"/>
              <a:ext cx="2235928" cy="1015207"/>
            </a:xfrm>
            <a:prstGeom prst="rect">
              <a:avLst/>
            </a:prstGeom>
          </p:spPr>
          <p:txBody>
            <a:bodyPr wrap="none">
              <a:spAutoFit/>
            </a:bodyPr>
            <a:lstStyle/>
            <a:p>
              <a:pPr algn="ctr">
                <a:lnSpc>
                  <a:spcPct val="150000"/>
                </a:lnSpc>
              </a:pPr>
              <a:r>
                <a:rPr lang="zh-CN" altLang="en-US" sz="3999" b="1" dirty="0">
                  <a:solidFill>
                    <a:srgbClr val="002060"/>
                  </a:solidFill>
                </a:rPr>
                <a:t>标题说明</a:t>
              </a:r>
              <a:endParaRPr lang="en-US" altLang="zh-CN" sz="3999" b="1" dirty="0">
                <a:solidFill>
                  <a:srgbClr val="002060"/>
                </a:solidFill>
              </a:endParaRPr>
            </a:p>
          </p:txBody>
        </p:sp>
        <p:grpSp>
          <p:nvGrpSpPr>
            <p:cNvPr id="38" name="组合 16"/>
            <p:cNvGrpSpPr/>
            <p:nvPr/>
          </p:nvGrpSpPr>
          <p:grpSpPr>
            <a:xfrm>
              <a:off x="4459365" y="402986"/>
              <a:ext cx="6286426" cy="5831842"/>
              <a:chOff x="5266611" y="841759"/>
              <a:chExt cx="6288064" cy="5833361"/>
            </a:xfrm>
          </p:grpSpPr>
          <p:grpSp>
            <p:nvGrpSpPr>
              <p:cNvPr id="39" name="组合 14"/>
              <p:cNvGrpSpPr/>
              <p:nvPr/>
            </p:nvGrpSpPr>
            <p:grpSpPr>
              <a:xfrm>
                <a:off x="5266611" y="841759"/>
                <a:ext cx="6288064" cy="2863559"/>
                <a:chOff x="5266611" y="841759"/>
                <a:chExt cx="6288064" cy="2863559"/>
              </a:xfrm>
            </p:grpSpPr>
            <p:sp>
              <p:nvSpPr>
                <p:cNvPr id="41" name="Freeform 6"/>
                <p:cNvSpPr>
                  <a:spLocks/>
                </p:cNvSpPr>
                <p:nvPr/>
              </p:nvSpPr>
              <p:spPr bwMode="auto">
                <a:xfrm flipH="1">
                  <a:off x="5266611"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2" name="Freeform 6"/>
                <p:cNvSpPr>
                  <a:spLocks/>
                </p:cNvSpPr>
                <p:nvPr/>
              </p:nvSpPr>
              <p:spPr bwMode="auto">
                <a:xfrm flipH="1">
                  <a:off x="8705468"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40" name="Freeform 6"/>
              <p:cNvSpPr>
                <a:spLocks/>
              </p:cNvSpPr>
              <p:nvPr/>
            </p:nvSpPr>
            <p:spPr bwMode="auto">
              <a:xfrm flipH="1">
                <a:off x="6986040"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43" name="椭圆 3"/>
            <p:cNvSpPr/>
            <p:nvPr/>
          </p:nvSpPr>
          <p:spPr>
            <a:xfrm>
              <a:off x="6294624" y="2010952"/>
              <a:ext cx="2615910" cy="2615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44" name="文本框 17"/>
            <p:cNvSpPr txBox="1"/>
            <p:nvPr/>
          </p:nvSpPr>
          <p:spPr>
            <a:xfrm>
              <a:off x="4428631" y="2566379"/>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01</a:t>
              </a:r>
              <a:endParaRPr lang="zh-CN" altLang="en-US" sz="4399" dirty="0">
                <a:solidFill>
                  <a:schemeClr val="bg1"/>
                </a:solidFill>
                <a:ea typeface="MS Gothic" panose="020B0609070205080204" pitchFamily="49" charset="-128"/>
              </a:endParaRPr>
            </a:p>
          </p:txBody>
        </p:sp>
        <p:sp>
          <p:nvSpPr>
            <p:cNvPr id="45" name="矩形 44"/>
            <p:cNvSpPr/>
            <p:nvPr/>
          </p:nvSpPr>
          <p:spPr>
            <a:xfrm>
              <a:off x="4886262" y="1793519"/>
              <a:ext cx="1927247" cy="584623"/>
            </a:xfrm>
            <a:prstGeom prst="rect">
              <a:avLst/>
            </a:prstGeom>
          </p:spPr>
          <p:txBody>
            <a:bodyPr wrap="square">
              <a:spAutoFit/>
            </a:bodyPr>
            <a:lstStyle/>
            <a:p>
              <a:pPr algn="ctr"/>
              <a:r>
                <a:rPr lang="zh-TW" altLang="en-US" sz="3199" b="1" dirty="0">
                  <a:effectLst>
                    <a:outerShdw blurRad="38100" dist="38100" dir="2700000" algn="tl">
                      <a:srgbClr val="000000">
                        <a:alpha val="43137"/>
                      </a:srgbClr>
                    </a:outerShdw>
                  </a:effectLst>
                  <a:latin typeface="微軟正黑體" pitchFamily="34" charset="-120"/>
                </a:rPr>
                <a:t>一般智能</a:t>
              </a:r>
              <a:endParaRPr lang="en-US" altLang="zh-CN" sz="3199" b="1" dirty="0">
                <a:effectLst>
                  <a:outerShdw blurRad="38100" dist="38100" dir="2700000" algn="tl">
                    <a:srgbClr val="000000">
                      <a:alpha val="43137"/>
                    </a:srgbClr>
                  </a:outerShdw>
                </a:effectLst>
              </a:endParaRPr>
            </a:p>
          </p:txBody>
        </p:sp>
        <p:sp>
          <p:nvSpPr>
            <p:cNvPr id="46" name="文本框 21"/>
            <p:cNvSpPr txBox="1"/>
            <p:nvPr/>
          </p:nvSpPr>
          <p:spPr>
            <a:xfrm>
              <a:off x="9842639" y="2587156"/>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02</a:t>
              </a:r>
              <a:endParaRPr lang="zh-CN" altLang="en-US" sz="4399" dirty="0">
                <a:solidFill>
                  <a:schemeClr val="bg1"/>
                </a:solidFill>
                <a:ea typeface="MS Gothic" panose="020B0609070205080204" pitchFamily="49" charset="-128"/>
              </a:endParaRPr>
            </a:p>
          </p:txBody>
        </p:sp>
        <p:sp>
          <p:nvSpPr>
            <p:cNvPr id="47" name="矩形 46"/>
            <p:cNvSpPr/>
            <p:nvPr/>
          </p:nvSpPr>
          <p:spPr>
            <a:xfrm>
              <a:off x="6529970" y="4909678"/>
              <a:ext cx="2153604" cy="1076961"/>
            </a:xfrm>
            <a:prstGeom prst="rect">
              <a:avLst/>
            </a:prstGeom>
          </p:spPr>
          <p:txBody>
            <a:bodyPr wrap="square">
              <a:spAutoFit/>
            </a:bodyPr>
            <a:lstStyle/>
            <a:p>
              <a:pPr algn="ctr"/>
              <a:r>
                <a:rPr lang="zh-TW" altLang="en-US" sz="3199" b="1" dirty="0">
                  <a:effectLst>
                    <a:outerShdw blurRad="38100" dist="38100" dir="2700000" algn="tl">
                      <a:srgbClr val="000000">
                        <a:alpha val="43137"/>
                      </a:srgbClr>
                    </a:outerShdw>
                  </a:effectLst>
                </a:rPr>
                <a:t>其他特殊才能</a:t>
              </a:r>
              <a:endParaRPr lang="en-US" altLang="zh-CN" sz="3199" b="1" dirty="0">
                <a:effectLst>
                  <a:outerShdw blurRad="38100" dist="38100" dir="2700000" algn="tl">
                    <a:srgbClr val="000000">
                      <a:alpha val="43137"/>
                    </a:srgbClr>
                  </a:outerShdw>
                </a:effectLst>
              </a:endParaRPr>
            </a:p>
          </p:txBody>
        </p:sp>
        <p:sp>
          <p:nvSpPr>
            <p:cNvPr id="48" name="文本框 26"/>
            <p:cNvSpPr txBox="1"/>
            <p:nvPr/>
          </p:nvSpPr>
          <p:spPr>
            <a:xfrm>
              <a:off x="8147401" y="5582190"/>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a:t>
              </a:r>
              <a:r>
                <a:rPr lang="en-US" altLang="zh-TW" sz="4399" dirty="0">
                  <a:solidFill>
                    <a:schemeClr val="bg1"/>
                  </a:solidFill>
                  <a:ea typeface="MS Gothic" panose="020B0609070205080204" pitchFamily="49" charset="-128"/>
                </a:rPr>
                <a:t>6</a:t>
              </a:r>
              <a:endParaRPr lang="zh-CN" altLang="en-US" sz="4399" dirty="0">
                <a:solidFill>
                  <a:schemeClr val="bg1"/>
                </a:solidFill>
                <a:ea typeface="MS Gothic" panose="020B0609070205080204" pitchFamily="49" charset="-128"/>
              </a:endParaRPr>
            </a:p>
          </p:txBody>
        </p:sp>
        <p:sp>
          <p:nvSpPr>
            <p:cNvPr id="49" name="矩形 48"/>
            <p:cNvSpPr/>
            <p:nvPr/>
          </p:nvSpPr>
          <p:spPr>
            <a:xfrm>
              <a:off x="6497295" y="2643461"/>
              <a:ext cx="2235928" cy="1323094"/>
            </a:xfrm>
            <a:prstGeom prst="rect">
              <a:avLst/>
            </a:prstGeom>
          </p:spPr>
          <p:txBody>
            <a:bodyPr wrap="none">
              <a:spAutoFit/>
            </a:bodyPr>
            <a:lstStyle/>
            <a:p>
              <a:pPr algn="ctr"/>
              <a:r>
                <a:rPr lang="zh-TW" altLang="en-US" sz="3999" dirty="0">
                  <a:effectLst>
                    <a:outerShdw blurRad="38100" dist="38100" dir="2700000" algn="tl">
                      <a:srgbClr val="000000">
                        <a:alpha val="43137"/>
                      </a:srgbClr>
                    </a:outerShdw>
                  </a:effectLst>
                  <a:latin typeface="+mj-ea"/>
                  <a:ea typeface="+mj-ea"/>
                </a:rPr>
                <a:t>民</a:t>
              </a:r>
              <a:r>
                <a:rPr lang="en-US" altLang="zh-TW" sz="3999" dirty="0">
                  <a:effectLst>
                    <a:outerShdw blurRad="38100" dist="38100" dir="2700000" algn="tl">
                      <a:srgbClr val="000000">
                        <a:alpha val="43137"/>
                      </a:srgbClr>
                    </a:outerShdw>
                  </a:effectLst>
                  <a:latin typeface="+mj-ea"/>
                  <a:ea typeface="+mj-ea"/>
                </a:rPr>
                <a:t>86</a:t>
              </a:r>
              <a:r>
                <a:rPr lang="zh-TW" altLang="en-US" sz="3999" dirty="0">
                  <a:effectLst>
                    <a:outerShdw blurRad="38100" dist="38100" dir="2700000" algn="tl">
                      <a:srgbClr val="000000">
                        <a:alpha val="43137"/>
                      </a:srgbClr>
                    </a:outerShdw>
                  </a:effectLst>
                  <a:latin typeface="+mj-ea"/>
                  <a:ea typeface="+mj-ea"/>
                </a:rPr>
                <a:t>年</a:t>
              </a:r>
              <a:endParaRPr lang="en-US" altLang="zh-TW" sz="3999" dirty="0">
                <a:effectLst>
                  <a:outerShdw blurRad="38100" dist="38100" dir="2700000" algn="tl">
                    <a:srgbClr val="000000">
                      <a:alpha val="43137"/>
                    </a:srgbClr>
                  </a:outerShdw>
                </a:effectLst>
                <a:latin typeface="+mj-ea"/>
                <a:ea typeface="+mj-ea"/>
              </a:endParaRPr>
            </a:p>
            <a:p>
              <a:pPr algn="ctr"/>
              <a:r>
                <a:rPr lang="zh-TW" altLang="en-US" sz="3999" dirty="0">
                  <a:effectLst>
                    <a:outerShdw blurRad="38100" dist="38100" dir="2700000" algn="tl">
                      <a:srgbClr val="000000">
                        <a:alpha val="43137"/>
                      </a:srgbClr>
                    </a:outerShdw>
                  </a:effectLst>
                  <a:latin typeface="+mj-ea"/>
                  <a:ea typeface="+mj-ea"/>
                </a:rPr>
                <a:t>台灣資優</a:t>
              </a:r>
              <a:endParaRPr lang="en-US" altLang="zh-CN" sz="3999" dirty="0">
                <a:effectLst>
                  <a:outerShdw blurRad="38100" dist="38100" dir="2700000" algn="tl">
                    <a:srgbClr val="000000">
                      <a:alpha val="43137"/>
                    </a:srgbClr>
                  </a:outerShdw>
                </a:effectLst>
                <a:latin typeface="+mj-ea"/>
                <a:ea typeface="+mj-ea"/>
              </a:endParaRPr>
            </a:p>
          </p:txBody>
        </p:sp>
        <p:sp>
          <p:nvSpPr>
            <p:cNvPr id="50" name="矩形 49"/>
            <p:cNvSpPr/>
            <p:nvPr/>
          </p:nvSpPr>
          <p:spPr>
            <a:xfrm>
              <a:off x="8394013" y="1814296"/>
              <a:ext cx="1927247" cy="584623"/>
            </a:xfrm>
            <a:prstGeom prst="rect">
              <a:avLst/>
            </a:prstGeom>
          </p:spPr>
          <p:txBody>
            <a:bodyPr wrap="square">
              <a:spAutoFit/>
            </a:bodyPr>
            <a:lstStyle/>
            <a:p>
              <a:pPr algn="ctr"/>
              <a:r>
                <a:rPr lang="zh-TW" altLang="en-US" sz="3199" b="1" dirty="0">
                  <a:solidFill>
                    <a:srgbClr val="FF0000"/>
                  </a:solidFill>
                  <a:effectLst>
                    <a:outerShdw blurRad="38100" dist="38100" dir="2700000" algn="tl">
                      <a:srgbClr val="000000">
                        <a:alpha val="43137"/>
                      </a:srgbClr>
                    </a:outerShdw>
                  </a:effectLst>
                  <a:latin typeface="微軟正黑體" pitchFamily="34" charset="-120"/>
                </a:rPr>
                <a:t>學術性向</a:t>
              </a:r>
              <a:endParaRPr lang="en-US" altLang="zh-CN" sz="3199" b="1" dirty="0">
                <a:solidFill>
                  <a:srgbClr val="FF0000"/>
                </a:solidFill>
                <a:effectLst>
                  <a:outerShdw blurRad="38100" dist="38100" dir="2700000" algn="tl">
                    <a:srgbClr val="000000">
                      <a:alpha val="43137"/>
                    </a:srgbClr>
                  </a:outerShdw>
                </a:effectLst>
              </a:endParaRPr>
            </a:p>
          </p:txBody>
        </p:sp>
        <p:sp>
          <p:nvSpPr>
            <p:cNvPr id="32" name="矩形 31"/>
            <p:cNvSpPr/>
            <p:nvPr/>
          </p:nvSpPr>
          <p:spPr>
            <a:xfrm>
              <a:off x="8541703" y="4154660"/>
              <a:ext cx="1826141" cy="584775"/>
            </a:xfrm>
            <a:prstGeom prst="rect">
              <a:avLst/>
            </a:prstGeom>
            <a:noFill/>
            <a:ln>
              <a:noFill/>
            </a:ln>
          </p:spPr>
          <p:txBody>
            <a:bodyPr wrap="none">
              <a:spAutoFit/>
            </a:bodyPr>
            <a:lstStyle/>
            <a:p>
              <a:pPr algn="ctr"/>
              <a:r>
                <a:rPr lang="zh-TW" altLang="en-US" sz="3200" b="1" dirty="0">
                  <a:solidFill>
                    <a:srgbClr val="FF0000"/>
                  </a:solidFill>
                  <a:effectLst>
                    <a:outerShdw blurRad="38100" dist="38100" dir="2700000" algn="tl">
                      <a:srgbClr val="000000">
                        <a:alpha val="43137"/>
                      </a:srgbClr>
                    </a:outerShdw>
                  </a:effectLst>
                </a:rPr>
                <a:t>創造能力</a:t>
              </a:r>
              <a:endParaRPr lang="en-US" altLang="zh-CN" sz="3200" b="1"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2361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048544"/>
          </a:xfrm>
        </p:spPr>
        <p:txBody>
          <a:bodyPr>
            <a:noAutofit/>
          </a:bodyPr>
          <a:lstStyle/>
          <a:p>
            <a:r>
              <a:rPr lang="zh-TW" altLang="en-US" b="1" dirty="0">
                <a:effectLst>
                  <a:outerShdw blurRad="38100" dist="38100" dir="2700000" algn="tl">
                    <a:srgbClr val="000000">
                      <a:alpha val="43137"/>
                    </a:srgbClr>
                  </a:outerShdw>
                </a:effectLst>
                <a:latin typeface="+mj-ea"/>
                <a:ea typeface="+mj-ea"/>
              </a:rPr>
              <a:t>申請管道一</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書面審查</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報名</a:t>
            </a:r>
          </a:p>
        </p:txBody>
      </p:sp>
      <p:sp>
        <p:nvSpPr>
          <p:cNvPr id="3" name="內容版面配置區 2"/>
          <p:cNvSpPr>
            <a:spLocks noGrp="1"/>
          </p:cNvSpPr>
          <p:nvPr>
            <p:ph idx="1"/>
          </p:nvPr>
        </p:nvSpPr>
        <p:spPr>
          <a:xfrm>
            <a:off x="837828" y="1196753"/>
            <a:ext cx="10585176" cy="5414886"/>
          </a:xfrm>
        </p:spPr>
        <p:txBody>
          <a:bodyPr>
            <a:noAutofit/>
          </a:bodyPr>
          <a:lstStyle/>
          <a:p>
            <a:pPr marL="45706" indent="0">
              <a:lnSpc>
                <a:spcPts val="3600"/>
              </a:lnSpc>
              <a:spcBef>
                <a:spcPts val="0"/>
              </a:spcBef>
              <a:buNone/>
            </a:pPr>
            <a:r>
              <a:rPr lang="zh-TW" altLang="en-US" sz="2800" b="1" u="sng" dirty="0">
                <a:solidFill>
                  <a:srgbClr val="C00000"/>
                </a:solidFill>
                <a:effectLst>
                  <a:outerShdw blurRad="38100" dist="38100" dir="2700000" algn="tl">
                    <a:srgbClr val="000000">
                      <a:alpha val="43137"/>
                    </a:srgbClr>
                  </a:outerShdw>
                </a:effectLst>
                <a:latin typeface="+mj-ea"/>
                <a:ea typeface="+mj-ea"/>
              </a:rPr>
              <a:t>線上報名時間：</a:t>
            </a:r>
            <a:r>
              <a:rPr lang="en-US" altLang="zh-TW" sz="2800" b="1" u="sng" dirty="0">
                <a:solidFill>
                  <a:srgbClr val="C00000"/>
                </a:solidFill>
                <a:effectLst>
                  <a:outerShdw blurRad="38100" dist="38100" dir="2700000" algn="tl">
                    <a:srgbClr val="000000">
                      <a:alpha val="43137"/>
                    </a:srgbClr>
                  </a:outerShdw>
                </a:effectLst>
                <a:latin typeface="+mj-ea"/>
                <a:ea typeface="+mj-ea"/>
              </a:rPr>
              <a:t>111</a:t>
            </a:r>
            <a:r>
              <a:rPr lang="zh-TW" altLang="en-US" sz="2800" b="1" u="sng" dirty="0">
                <a:solidFill>
                  <a:srgbClr val="C00000"/>
                </a:solidFill>
                <a:effectLst>
                  <a:outerShdw blurRad="38100" dist="38100" dir="2700000" algn="tl">
                    <a:srgbClr val="000000">
                      <a:alpha val="43137"/>
                    </a:srgbClr>
                  </a:outerShdw>
                </a:effectLst>
                <a:latin typeface="+mj-ea"/>
                <a:ea typeface="+mj-ea"/>
              </a:rPr>
              <a:t>年</a:t>
            </a:r>
            <a:r>
              <a:rPr lang="en-US" altLang="zh-TW" sz="2800" b="1" u="sng" dirty="0">
                <a:solidFill>
                  <a:srgbClr val="C00000"/>
                </a:solidFill>
                <a:effectLst>
                  <a:outerShdw blurRad="38100" dist="38100" dir="2700000" algn="tl">
                    <a:srgbClr val="000000">
                      <a:alpha val="43137"/>
                    </a:srgbClr>
                  </a:outerShdw>
                </a:effectLst>
                <a:latin typeface="+mj-ea"/>
                <a:ea typeface="+mj-ea"/>
              </a:rPr>
              <a:t>2</a:t>
            </a:r>
            <a:r>
              <a:rPr lang="zh-TW" altLang="en-US" sz="2800" b="1" u="sng" dirty="0">
                <a:solidFill>
                  <a:srgbClr val="C00000"/>
                </a:solidFill>
                <a:effectLst>
                  <a:outerShdw blurRad="38100" dist="38100" dir="2700000" algn="tl">
                    <a:srgbClr val="000000">
                      <a:alpha val="43137"/>
                    </a:srgbClr>
                  </a:outerShdw>
                </a:effectLst>
                <a:latin typeface="+mj-ea"/>
                <a:ea typeface="+mj-ea"/>
              </a:rPr>
              <a:t>月</a:t>
            </a:r>
            <a:r>
              <a:rPr lang="en-US" altLang="zh-TW" sz="2800" b="1" u="sng" dirty="0">
                <a:solidFill>
                  <a:srgbClr val="C00000"/>
                </a:solidFill>
                <a:effectLst>
                  <a:outerShdw blurRad="38100" dist="38100" dir="2700000" algn="tl">
                    <a:srgbClr val="000000">
                      <a:alpha val="43137"/>
                    </a:srgbClr>
                  </a:outerShdw>
                </a:effectLst>
                <a:latin typeface="+mj-ea"/>
                <a:ea typeface="+mj-ea"/>
              </a:rPr>
              <a:t>7</a:t>
            </a:r>
            <a:r>
              <a:rPr lang="zh-TW" altLang="en-US" sz="2800" b="1" u="sng" dirty="0">
                <a:solidFill>
                  <a:srgbClr val="C00000"/>
                </a:solidFill>
                <a:effectLst>
                  <a:outerShdw blurRad="38100" dist="38100" dir="2700000" algn="tl">
                    <a:srgbClr val="000000">
                      <a:alpha val="43137"/>
                    </a:srgbClr>
                  </a:outerShdw>
                </a:effectLst>
                <a:latin typeface="+mj-ea"/>
                <a:ea typeface="+mj-ea"/>
              </a:rPr>
              <a:t>日</a:t>
            </a:r>
            <a:r>
              <a:rPr lang="en-US" altLang="zh-TW" sz="2800" b="1" u="sng" dirty="0">
                <a:solidFill>
                  <a:srgbClr val="C00000"/>
                </a:solidFill>
                <a:effectLst>
                  <a:outerShdw blurRad="38100" dist="38100" dir="2700000" algn="tl">
                    <a:srgbClr val="000000">
                      <a:alpha val="43137"/>
                    </a:srgbClr>
                  </a:outerShdw>
                </a:effectLst>
                <a:latin typeface="+mj-ea"/>
                <a:ea typeface="+mj-ea"/>
              </a:rPr>
              <a:t>(</a:t>
            </a:r>
            <a:r>
              <a:rPr lang="zh-TW" altLang="en-US" sz="2800" b="1" u="sng" dirty="0">
                <a:solidFill>
                  <a:srgbClr val="C00000"/>
                </a:solidFill>
                <a:effectLst>
                  <a:outerShdw blurRad="38100" dist="38100" dir="2700000" algn="tl">
                    <a:srgbClr val="000000">
                      <a:alpha val="43137"/>
                    </a:srgbClr>
                  </a:outerShdw>
                </a:effectLst>
                <a:latin typeface="+mj-ea"/>
                <a:ea typeface="+mj-ea"/>
              </a:rPr>
              <a:t>一</a:t>
            </a:r>
            <a:r>
              <a:rPr lang="en-US" altLang="zh-TW" sz="2800" b="1" u="sng" dirty="0">
                <a:solidFill>
                  <a:srgbClr val="C00000"/>
                </a:solidFill>
                <a:effectLst>
                  <a:outerShdw blurRad="38100" dist="38100" dir="2700000" algn="tl">
                    <a:srgbClr val="000000">
                      <a:alpha val="43137"/>
                    </a:srgbClr>
                  </a:outerShdw>
                </a:effectLst>
                <a:latin typeface="+mj-ea"/>
                <a:ea typeface="+mj-ea"/>
              </a:rPr>
              <a:t>)8:00~2</a:t>
            </a:r>
            <a:r>
              <a:rPr lang="zh-TW" altLang="en-US" sz="2800" b="1" u="sng" dirty="0">
                <a:solidFill>
                  <a:srgbClr val="C00000"/>
                </a:solidFill>
                <a:effectLst>
                  <a:outerShdw blurRad="38100" dist="38100" dir="2700000" algn="tl">
                    <a:srgbClr val="000000">
                      <a:alpha val="43137"/>
                    </a:srgbClr>
                  </a:outerShdw>
                </a:effectLst>
                <a:latin typeface="+mj-ea"/>
                <a:ea typeface="+mj-ea"/>
              </a:rPr>
              <a:t>月</a:t>
            </a:r>
            <a:r>
              <a:rPr lang="en-US" altLang="zh-TW" sz="2800" b="1" u="sng" dirty="0">
                <a:solidFill>
                  <a:srgbClr val="C00000"/>
                </a:solidFill>
                <a:effectLst>
                  <a:outerShdw blurRad="38100" dist="38100" dir="2700000" algn="tl">
                    <a:srgbClr val="000000">
                      <a:alpha val="43137"/>
                    </a:srgbClr>
                  </a:outerShdw>
                </a:effectLst>
                <a:latin typeface="+mj-ea"/>
                <a:ea typeface="+mj-ea"/>
              </a:rPr>
              <a:t>16</a:t>
            </a:r>
            <a:r>
              <a:rPr lang="zh-TW" altLang="en-US" sz="2800" b="1" u="sng" dirty="0">
                <a:solidFill>
                  <a:srgbClr val="C00000"/>
                </a:solidFill>
                <a:effectLst>
                  <a:outerShdw blurRad="38100" dist="38100" dir="2700000" algn="tl">
                    <a:srgbClr val="000000">
                      <a:alpha val="43137"/>
                    </a:srgbClr>
                  </a:outerShdw>
                </a:effectLst>
                <a:latin typeface="+mj-ea"/>
                <a:ea typeface="+mj-ea"/>
              </a:rPr>
              <a:t>日</a:t>
            </a:r>
            <a:r>
              <a:rPr lang="en-US" altLang="zh-TW" sz="2800" b="1" u="sng" dirty="0">
                <a:solidFill>
                  <a:srgbClr val="C00000"/>
                </a:solidFill>
                <a:effectLst>
                  <a:outerShdw blurRad="38100" dist="38100" dir="2700000" algn="tl">
                    <a:srgbClr val="000000">
                      <a:alpha val="43137"/>
                    </a:srgbClr>
                  </a:outerShdw>
                </a:effectLst>
                <a:latin typeface="+mj-ea"/>
                <a:ea typeface="+mj-ea"/>
              </a:rPr>
              <a:t>(</a:t>
            </a:r>
            <a:r>
              <a:rPr lang="zh-TW" altLang="en-US" sz="2800" b="1" u="sng" dirty="0">
                <a:solidFill>
                  <a:srgbClr val="C00000"/>
                </a:solidFill>
                <a:effectLst>
                  <a:outerShdw blurRad="38100" dist="38100" dir="2700000" algn="tl">
                    <a:srgbClr val="000000">
                      <a:alpha val="43137"/>
                    </a:srgbClr>
                  </a:outerShdw>
                </a:effectLst>
                <a:latin typeface="+mj-ea"/>
                <a:ea typeface="+mj-ea"/>
              </a:rPr>
              <a:t>三</a:t>
            </a:r>
            <a:r>
              <a:rPr lang="en-US" altLang="zh-TW" sz="2800" b="1" u="sng" dirty="0">
                <a:solidFill>
                  <a:srgbClr val="C00000"/>
                </a:solidFill>
                <a:effectLst>
                  <a:outerShdw blurRad="38100" dist="38100" dir="2700000" algn="tl">
                    <a:srgbClr val="000000">
                      <a:alpha val="43137"/>
                    </a:srgbClr>
                  </a:outerShdw>
                </a:effectLst>
                <a:latin typeface="+mj-ea"/>
                <a:ea typeface="+mj-ea"/>
              </a:rPr>
              <a:t>)</a:t>
            </a:r>
            <a:r>
              <a:rPr lang="zh-TW" altLang="en-US" sz="2800" b="1" u="sng" dirty="0">
                <a:solidFill>
                  <a:srgbClr val="C00000"/>
                </a:solidFill>
                <a:effectLst>
                  <a:outerShdw blurRad="38100" dist="38100" dir="2700000" algn="tl">
                    <a:srgbClr val="000000">
                      <a:alpha val="43137"/>
                    </a:srgbClr>
                  </a:outerShdw>
                </a:effectLst>
                <a:latin typeface="+mj-ea"/>
                <a:ea typeface="+mj-ea"/>
              </a:rPr>
              <a:t>中午</a:t>
            </a:r>
            <a:r>
              <a:rPr lang="en-US" altLang="zh-TW" sz="2800" b="1" u="sng" dirty="0">
                <a:solidFill>
                  <a:srgbClr val="C00000"/>
                </a:solidFill>
                <a:effectLst>
                  <a:outerShdw blurRad="38100" dist="38100" dir="2700000" algn="tl">
                    <a:srgbClr val="000000">
                      <a:alpha val="43137"/>
                    </a:srgbClr>
                  </a:outerShdw>
                </a:effectLst>
                <a:latin typeface="+mj-ea"/>
                <a:ea typeface="+mj-ea"/>
              </a:rPr>
              <a:t>12:00</a:t>
            </a:r>
          </a:p>
          <a:p>
            <a:pPr marL="0">
              <a:lnSpc>
                <a:spcPts val="3600"/>
              </a:lnSpc>
              <a:spcBef>
                <a:spcPts val="0"/>
              </a:spcBef>
              <a:buNone/>
              <a:defRPr/>
            </a:pPr>
            <a:r>
              <a:rPr lang="en-US" altLang="zh-TW" sz="3200" b="1" dirty="0">
                <a:solidFill>
                  <a:srgbClr val="FF0000"/>
                </a:solidFill>
                <a:latin typeface="+mj-ea"/>
                <a:ea typeface="+mj-ea"/>
              </a:rPr>
              <a:t>【</a:t>
            </a:r>
            <a:r>
              <a:rPr lang="zh-TW" altLang="en-US" sz="3200" b="1" dirty="0">
                <a:solidFill>
                  <a:srgbClr val="FF0000"/>
                </a:solidFill>
                <a:latin typeface="+mj-ea"/>
                <a:ea typeface="+mj-ea"/>
              </a:rPr>
              <a:t>管道一</a:t>
            </a:r>
            <a:r>
              <a:rPr lang="en-US" altLang="zh-TW" sz="3200" b="1" dirty="0">
                <a:solidFill>
                  <a:srgbClr val="FF0000"/>
                </a:solidFill>
                <a:latin typeface="+mj-ea"/>
                <a:ea typeface="+mj-ea"/>
              </a:rPr>
              <a:t>】</a:t>
            </a:r>
            <a:r>
              <a:rPr lang="zh-TW" altLang="en-US" sz="3200" b="1" dirty="0">
                <a:solidFill>
                  <a:srgbClr val="FF0000"/>
                </a:solidFill>
                <a:latin typeface="+mj-ea"/>
                <a:ea typeface="+mj-ea"/>
              </a:rPr>
              <a:t>採書面審查方式進行</a:t>
            </a:r>
          </a:p>
          <a:p>
            <a:pPr marL="0">
              <a:lnSpc>
                <a:spcPts val="3600"/>
              </a:lnSpc>
              <a:spcBef>
                <a:spcPts val="0"/>
              </a:spcBef>
              <a:buNone/>
              <a:defRPr/>
            </a:pPr>
            <a:r>
              <a:rPr lang="en-US" altLang="zh-TW" sz="3200" dirty="0">
                <a:latin typeface="+mj-ea"/>
                <a:ea typeface="+mj-ea"/>
              </a:rPr>
              <a:t>(</a:t>
            </a:r>
            <a:r>
              <a:rPr lang="zh-TW" altLang="en-US" sz="3200" dirty="0">
                <a:latin typeface="+mj-ea"/>
                <a:ea typeface="+mj-ea"/>
              </a:rPr>
              <a:t>一</a:t>
            </a:r>
            <a:r>
              <a:rPr lang="en-US" altLang="zh-TW" sz="3200" dirty="0">
                <a:latin typeface="+mj-ea"/>
                <a:ea typeface="+mj-ea"/>
              </a:rPr>
              <a:t>) </a:t>
            </a:r>
            <a:r>
              <a:rPr lang="zh-TW" altLang="en-US" sz="3200" dirty="0">
                <a:latin typeface="+mj-ea"/>
                <a:ea typeface="+mj-ea"/>
              </a:rPr>
              <a:t>適用對象：</a:t>
            </a:r>
          </a:p>
          <a:p>
            <a:pPr marL="0" indent="0">
              <a:lnSpc>
                <a:spcPts val="3600"/>
              </a:lnSpc>
              <a:spcBef>
                <a:spcPts val="0"/>
              </a:spcBef>
              <a:buNone/>
              <a:defRPr/>
            </a:pPr>
            <a:r>
              <a:rPr lang="zh-TW" altLang="en-US" sz="3200" dirty="0">
                <a:latin typeface="+mj-ea"/>
                <a:ea typeface="+mj-ea"/>
              </a:rPr>
              <a:t>符合申請資格且於近三年參加政府機關或學術研究機構舉辦之國際性或全國性創造發明競賽表現特別優異，獲前三等獎項。</a:t>
            </a:r>
          </a:p>
          <a:p>
            <a:pPr marL="0">
              <a:lnSpc>
                <a:spcPts val="3600"/>
              </a:lnSpc>
              <a:spcBef>
                <a:spcPts val="0"/>
              </a:spcBef>
              <a:buNone/>
              <a:defRPr/>
            </a:pPr>
            <a:r>
              <a:rPr lang="en-US" altLang="zh-TW" sz="3200" dirty="0">
                <a:latin typeface="+mj-ea"/>
                <a:ea typeface="+mj-ea"/>
              </a:rPr>
              <a:t>(</a:t>
            </a:r>
            <a:r>
              <a:rPr lang="zh-TW" altLang="en-US" sz="3200" dirty="0">
                <a:latin typeface="+mj-ea"/>
                <a:ea typeface="+mj-ea"/>
              </a:rPr>
              <a:t>二</a:t>
            </a:r>
            <a:r>
              <a:rPr lang="en-US" altLang="zh-TW" sz="3200" dirty="0">
                <a:latin typeface="+mj-ea"/>
                <a:ea typeface="+mj-ea"/>
              </a:rPr>
              <a:t>)</a:t>
            </a:r>
            <a:r>
              <a:rPr lang="zh-TW" altLang="en-US" sz="3200" dirty="0">
                <a:latin typeface="+mj-ea"/>
                <a:ea typeface="+mj-ea"/>
              </a:rPr>
              <a:t>線上報名：</a:t>
            </a:r>
          </a:p>
          <a:p>
            <a:pPr marL="0">
              <a:lnSpc>
                <a:spcPts val="3600"/>
              </a:lnSpc>
              <a:spcBef>
                <a:spcPts val="0"/>
              </a:spcBef>
              <a:buNone/>
              <a:defRPr/>
            </a:pPr>
            <a:r>
              <a:rPr lang="en-US" altLang="zh-TW" sz="3200" dirty="0">
                <a:latin typeface="+mj-ea"/>
                <a:ea typeface="+mj-ea"/>
              </a:rPr>
              <a:t>1.</a:t>
            </a:r>
            <a:r>
              <a:rPr lang="zh-TW" altLang="en-US" sz="3200" dirty="0">
                <a:latin typeface="+mj-ea"/>
                <a:ea typeface="+mj-ea"/>
              </a:rPr>
              <a:t>現場查驗時間：</a:t>
            </a:r>
            <a:r>
              <a:rPr lang="en-US" altLang="zh-TW" sz="3200" b="1" dirty="0">
                <a:solidFill>
                  <a:srgbClr val="FF0000"/>
                </a:solidFill>
                <a:latin typeface="+mj-ea"/>
              </a:rPr>
              <a:t> 2/20(</a:t>
            </a:r>
            <a:r>
              <a:rPr lang="zh-TW" altLang="en-US" sz="3200" b="1" dirty="0">
                <a:solidFill>
                  <a:srgbClr val="FF0000"/>
                </a:solidFill>
                <a:latin typeface="+mj-ea"/>
              </a:rPr>
              <a:t>日</a:t>
            </a:r>
            <a:r>
              <a:rPr lang="en-US" altLang="zh-TW" sz="3200" b="1" dirty="0">
                <a:solidFill>
                  <a:srgbClr val="FF0000"/>
                </a:solidFill>
                <a:latin typeface="+mj-ea"/>
              </a:rPr>
              <a:t>)8:30-16:00</a:t>
            </a:r>
            <a:r>
              <a:rPr lang="zh-TW" altLang="en-US" sz="3200" b="1" dirty="0">
                <a:solidFill>
                  <a:srgbClr val="FF0000"/>
                </a:solidFill>
                <a:latin typeface="+mj-ea"/>
              </a:rPr>
              <a:t>～</a:t>
            </a:r>
            <a:r>
              <a:rPr lang="en-US" altLang="zh-TW" sz="3200" b="1" dirty="0">
                <a:solidFill>
                  <a:srgbClr val="FF0000"/>
                </a:solidFill>
                <a:latin typeface="+mj-ea"/>
              </a:rPr>
              <a:t>2/21(</a:t>
            </a:r>
            <a:r>
              <a:rPr lang="zh-TW" altLang="en-US" sz="3200" b="1" dirty="0">
                <a:solidFill>
                  <a:srgbClr val="FF0000"/>
                </a:solidFill>
                <a:latin typeface="+mj-ea"/>
              </a:rPr>
              <a:t>一</a:t>
            </a:r>
            <a:r>
              <a:rPr lang="en-US" altLang="zh-TW" sz="3200" b="1" dirty="0">
                <a:solidFill>
                  <a:srgbClr val="FF0000"/>
                </a:solidFill>
                <a:latin typeface="+mj-ea"/>
              </a:rPr>
              <a:t>)8:30-12:00 </a:t>
            </a:r>
            <a:r>
              <a:rPr lang="zh-TW" altLang="en-US" sz="3200" dirty="0">
                <a:latin typeface="+mj-ea"/>
                <a:ea typeface="+mj-ea"/>
              </a:rPr>
              <a:t>。</a:t>
            </a:r>
          </a:p>
          <a:p>
            <a:pPr marL="0">
              <a:lnSpc>
                <a:spcPts val="3600"/>
              </a:lnSpc>
              <a:spcBef>
                <a:spcPts val="0"/>
              </a:spcBef>
              <a:buNone/>
              <a:defRPr/>
            </a:pPr>
            <a:r>
              <a:rPr lang="en-US" altLang="zh-TW" sz="3200" dirty="0">
                <a:latin typeface="+mj-ea"/>
                <a:ea typeface="+mj-ea"/>
              </a:rPr>
              <a:t>2.</a:t>
            </a:r>
            <a:r>
              <a:rPr lang="zh-TW" altLang="en-US" sz="3200" dirty="0">
                <a:latin typeface="+mj-ea"/>
                <a:ea typeface="+mj-ea"/>
              </a:rPr>
              <a:t>現場查驗地點：光明國中</a:t>
            </a:r>
          </a:p>
        </p:txBody>
      </p:sp>
    </p:spTree>
    <p:extLst>
      <p:ext uri="{BB962C8B-B14F-4D97-AF65-F5344CB8AC3E}">
        <p14:creationId xmlns:p14="http://schemas.microsoft.com/office/powerpoint/2010/main" val="210096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048544"/>
          </a:xfrm>
        </p:spPr>
        <p:txBody>
          <a:bodyPr>
            <a:noAutofit/>
          </a:bodyPr>
          <a:lstStyle/>
          <a:p>
            <a:r>
              <a:rPr lang="zh-TW" altLang="en-US" b="1" dirty="0">
                <a:effectLst>
                  <a:outerShdw blurRad="38100" dist="38100" dir="2700000" algn="tl">
                    <a:srgbClr val="000000">
                      <a:alpha val="43137"/>
                    </a:srgbClr>
                  </a:outerShdw>
                </a:effectLst>
                <a:latin typeface="+mj-ea"/>
                <a:ea typeface="+mj-ea"/>
              </a:rPr>
              <a:t>申請管道一</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書面審查</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報名</a:t>
            </a:r>
          </a:p>
        </p:txBody>
      </p:sp>
      <p:sp>
        <p:nvSpPr>
          <p:cNvPr id="3" name="內容版面配置區 2"/>
          <p:cNvSpPr>
            <a:spLocks noGrp="1"/>
          </p:cNvSpPr>
          <p:nvPr>
            <p:ph idx="1"/>
          </p:nvPr>
        </p:nvSpPr>
        <p:spPr>
          <a:xfrm>
            <a:off x="801824" y="1052736"/>
            <a:ext cx="10585176" cy="5414886"/>
          </a:xfrm>
        </p:spPr>
        <p:txBody>
          <a:bodyPr>
            <a:noAutofit/>
          </a:bodyPr>
          <a:lstStyle/>
          <a:p>
            <a:pPr marL="45706" indent="0">
              <a:lnSpc>
                <a:spcPts val="3600"/>
              </a:lnSpc>
              <a:spcBef>
                <a:spcPts val="0"/>
              </a:spcBef>
              <a:buNone/>
            </a:pPr>
            <a:r>
              <a:rPr lang="zh-TW" altLang="en-US" sz="2800" b="1" u="sng" dirty="0">
                <a:solidFill>
                  <a:srgbClr val="C00000"/>
                </a:solidFill>
                <a:effectLst>
                  <a:outerShdw blurRad="38100" dist="38100" dir="2700000" algn="tl">
                    <a:srgbClr val="000000">
                      <a:alpha val="43137"/>
                    </a:srgbClr>
                  </a:outerShdw>
                </a:effectLst>
                <a:latin typeface="+mj-ea"/>
                <a:ea typeface="+mj-ea"/>
              </a:rPr>
              <a:t>線上報名時間：</a:t>
            </a:r>
            <a:r>
              <a:rPr lang="en-US" altLang="zh-TW" sz="2800" b="1" u="sng" dirty="0">
                <a:solidFill>
                  <a:srgbClr val="C00000"/>
                </a:solidFill>
                <a:effectLst>
                  <a:outerShdw blurRad="38100" dist="38100" dir="2700000" algn="tl">
                    <a:srgbClr val="000000">
                      <a:alpha val="43137"/>
                    </a:srgbClr>
                  </a:outerShdw>
                </a:effectLst>
                <a:latin typeface="+mj-ea"/>
                <a:ea typeface="+mj-ea"/>
              </a:rPr>
              <a:t>111</a:t>
            </a:r>
            <a:r>
              <a:rPr lang="zh-TW" altLang="en-US" sz="2800" b="1" u="sng" dirty="0">
                <a:solidFill>
                  <a:srgbClr val="C00000"/>
                </a:solidFill>
                <a:effectLst>
                  <a:outerShdw blurRad="38100" dist="38100" dir="2700000" algn="tl">
                    <a:srgbClr val="000000">
                      <a:alpha val="43137"/>
                    </a:srgbClr>
                  </a:outerShdw>
                </a:effectLst>
                <a:latin typeface="+mj-ea"/>
                <a:ea typeface="+mj-ea"/>
              </a:rPr>
              <a:t>年</a:t>
            </a:r>
            <a:r>
              <a:rPr lang="en-US" altLang="zh-TW" sz="2800" b="1" u="sng" dirty="0">
                <a:solidFill>
                  <a:srgbClr val="C00000"/>
                </a:solidFill>
                <a:effectLst>
                  <a:outerShdw blurRad="38100" dist="38100" dir="2700000" algn="tl">
                    <a:srgbClr val="000000">
                      <a:alpha val="43137"/>
                    </a:srgbClr>
                  </a:outerShdw>
                </a:effectLst>
                <a:latin typeface="+mj-ea"/>
                <a:ea typeface="+mj-ea"/>
              </a:rPr>
              <a:t>2</a:t>
            </a:r>
            <a:r>
              <a:rPr lang="zh-TW" altLang="en-US" sz="2800" b="1" u="sng" dirty="0">
                <a:solidFill>
                  <a:srgbClr val="C00000"/>
                </a:solidFill>
                <a:effectLst>
                  <a:outerShdw blurRad="38100" dist="38100" dir="2700000" algn="tl">
                    <a:srgbClr val="000000">
                      <a:alpha val="43137"/>
                    </a:srgbClr>
                  </a:outerShdw>
                </a:effectLst>
                <a:latin typeface="+mj-ea"/>
                <a:ea typeface="+mj-ea"/>
              </a:rPr>
              <a:t>月</a:t>
            </a:r>
            <a:r>
              <a:rPr lang="en-US" altLang="zh-TW" sz="2800" b="1" u="sng" dirty="0">
                <a:solidFill>
                  <a:srgbClr val="C00000"/>
                </a:solidFill>
                <a:effectLst>
                  <a:outerShdw blurRad="38100" dist="38100" dir="2700000" algn="tl">
                    <a:srgbClr val="000000">
                      <a:alpha val="43137"/>
                    </a:srgbClr>
                  </a:outerShdw>
                </a:effectLst>
                <a:latin typeface="+mj-ea"/>
                <a:ea typeface="+mj-ea"/>
              </a:rPr>
              <a:t>7</a:t>
            </a:r>
            <a:r>
              <a:rPr lang="zh-TW" altLang="en-US" sz="2800" b="1" u="sng" dirty="0">
                <a:solidFill>
                  <a:srgbClr val="C00000"/>
                </a:solidFill>
                <a:effectLst>
                  <a:outerShdw blurRad="38100" dist="38100" dir="2700000" algn="tl">
                    <a:srgbClr val="000000">
                      <a:alpha val="43137"/>
                    </a:srgbClr>
                  </a:outerShdw>
                </a:effectLst>
                <a:latin typeface="+mj-ea"/>
                <a:ea typeface="+mj-ea"/>
              </a:rPr>
              <a:t>日</a:t>
            </a:r>
            <a:r>
              <a:rPr lang="en-US" altLang="zh-TW" sz="2800" b="1" u="sng" dirty="0">
                <a:solidFill>
                  <a:srgbClr val="C00000"/>
                </a:solidFill>
                <a:effectLst>
                  <a:outerShdw blurRad="38100" dist="38100" dir="2700000" algn="tl">
                    <a:srgbClr val="000000">
                      <a:alpha val="43137"/>
                    </a:srgbClr>
                  </a:outerShdw>
                </a:effectLst>
                <a:latin typeface="+mj-ea"/>
                <a:ea typeface="+mj-ea"/>
              </a:rPr>
              <a:t>(</a:t>
            </a:r>
            <a:r>
              <a:rPr lang="zh-TW" altLang="en-US" sz="2800" b="1" u="sng" dirty="0">
                <a:solidFill>
                  <a:srgbClr val="C00000"/>
                </a:solidFill>
                <a:effectLst>
                  <a:outerShdw blurRad="38100" dist="38100" dir="2700000" algn="tl">
                    <a:srgbClr val="000000">
                      <a:alpha val="43137"/>
                    </a:srgbClr>
                  </a:outerShdw>
                </a:effectLst>
                <a:latin typeface="+mj-ea"/>
                <a:ea typeface="+mj-ea"/>
              </a:rPr>
              <a:t>一</a:t>
            </a:r>
            <a:r>
              <a:rPr lang="en-US" altLang="zh-TW" sz="2800" b="1" u="sng" dirty="0">
                <a:solidFill>
                  <a:srgbClr val="C00000"/>
                </a:solidFill>
                <a:effectLst>
                  <a:outerShdw blurRad="38100" dist="38100" dir="2700000" algn="tl">
                    <a:srgbClr val="000000">
                      <a:alpha val="43137"/>
                    </a:srgbClr>
                  </a:outerShdw>
                </a:effectLst>
                <a:latin typeface="+mj-ea"/>
                <a:ea typeface="+mj-ea"/>
              </a:rPr>
              <a:t>)8:00~2</a:t>
            </a:r>
            <a:r>
              <a:rPr lang="zh-TW" altLang="en-US" sz="2800" b="1" u="sng" dirty="0">
                <a:solidFill>
                  <a:srgbClr val="C00000"/>
                </a:solidFill>
                <a:effectLst>
                  <a:outerShdw blurRad="38100" dist="38100" dir="2700000" algn="tl">
                    <a:srgbClr val="000000">
                      <a:alpha val="43137"/>
                    </a:srgbClr>
                  </a:outerShdw>
                </a:effectLst>
                <a:latin typeface="+mj-ea"/>
                <a:ea typeface="+mj-ea"/>
              </a:rPr>
              <a:t>月</a:t>
            </a:r>
            <a:r>
              <a:rPr lang="en-US" altLang="zh-TW" sz="2800" b="1" u="sng" dirty="0">
                <a:solidFill>
                  <a:srgbClr val="C00000"/>
                </a:solidFill>
                <a:effectLst>
                  <a:outerShdw blurRad="38100" dist="38100" dir="2700000" algn="tl">
                    <a:srgbClr val="000000">
                      <a:alpha val="43137"/>
                    </a:srgbClr>
                  </a:outerShdw>
                </a:effectLst>
                <a:latin typeface="+mj-ea"/>
                <a:ea typeface="+mj-ea"/>
              </a:rPr>
              <a:t>16</a:t>
            </a:r>
            <a:r>
              <a:rPr lang="zh-TW" altLang="en-US" sz="2800" b="1" u="sng" dirty="0">
                <a:solidFill>
                  <a:srgbClr val="C00000"/>
                </a:solidFill>
                <a:effectLst>
                  <a:outerShdw blurRad="38100" dist="38100" dir="2700000" algn="tl">
                    <a:srgbClr val="000000">
                      <a:alpha val="43137"/>
                    </a:srgbClr>
                  </a:outerShdw>
                </a:effectLst>
                <a:latin typeface="+mj-ea"/>
                <a:ea typeface="+mj-ea"/>
              </a:rPr>
              <a:t>日</a:t>
            </a:r>
            <a:r>
              <a:rPr lang="en-US" altLang="zh-TW" sz="2800" b="1" u="sng" dirty="0">
                <a:solidFill>
                  <a:srgbClr val="C00000"/>
                </a:solidFill>
                <a:effectLst>
                  <a:outerShdw blurRad="38100" dist="38100" dir="2700000" algn="tl">
                    <a:srgbClr val="000000">
                      <a:alpha val="43137"/>
                    </a:srgbClr>
                  </a:outerShdw>
                </a:effectLst>
                <a:latin typeface="+mj-ea"/>
                <a:ea typeface="+mj-ea"/>
              </a:rPr>
              <a:t>(</a:t>
            </a:r>
            <a:r>
              <a:rPr lang="zh-TW" altLang="en-US" sz="2800" b="1" u="sng" dirty="0">
                <a:solidFill>
                  <a:srgbClr val="C00000"/>
                </a:solidFill>
                <a:effectLst>
                  <a:outerShdw blurRad="38100" dist="38100" dir="2700000" algn="tl">
                    <a:srgbClr val="000000">
                      <a:alpha val="43137"/>
                    </a:srgbClr>
                  </a:outerShdw>
                </a:effectLst>
                <a:latin typeface="+mj-ea"/>
                <a:ea typeface="+mj-ea"/>
              </a:rPr>
              <a:t>三</a:t>
            </a:r>
            <a:r>
              <a:rPr lang="en-US" altLang="zh-TW" sz="2800" b="1" u="sng" dirty="0">
                <a:solidFill>
                  <a:srgbClr val="C00000"/>
                </a:solidFill>
                <a:effectLst>
                  <a:outerShdw blurRad="38100" dist="38100" dir="2700000" algn="tl">
                    <a:srgbClr val="000000">
                      <a:alpha val="43137"/>
                    </a:srgbClr>
                  </a:outerShdw>
                </a:effectLst>
                <a:latin typeface="+mj-ea"/>
                <a:ea typeface="+mj-ea"/>
              </a:rPr>
              <a:t>)</a:t>
            </a:r>
            <a:r>
              <a:rPr lang="zh-TW" altLang="en-US" sz="2800" b="1" u="sng" dirty="0">
                <a:solidFill>
                  <a:srgbClr val="C00000"/>
                </a:solidFill>
                <a:effectLst>
                  <a:outerShdw blurRad="38100" dist="38100" dir="2700000" algn="tl">
                    <a:srgbClr val="000000">
                      <a:alpha val="43137"/>
                    </a:srgbClr>
                  </a:outerShdw>
                </a:effectLst>
                <a:latin typeface="+mj-ea"/>
                <a:ea typeface="+mj-ea"/>
              </a:rPr>
              <a:t>中午</a:t>
            </a:r>
            <a:r>
              <a:rPr lang="en-US" altLang="zh-TW" sz="2800" b="1" u="sng" dirty="0">
                <a:solidFill>
                  <a:srgbClr val="C00000"/>
                </a:solidFill>
                <a:effectLst>
                  <a:outerShdw blurRad="38100" dist="38100" dir="2700000" algn="tl">
                    <a:srgbClr val="000000">
                      <a:alpha val="43137"/>
                    </a:srgbClr>
                  </a:outerShdw>
                </a:effectLst>
                <a:latin typeface="+mj-ea"/>
                <a:ea typeface="+mj-ea"/>
              </a:rPr>
              <a:t>12:00</a:t>
            </a:r>
          </a:p>
          <a:p>
            <a:pPr marL="0">
              <a:lnSpc>
                <a:spcPts val="3600"/>
              </a:lnSpc>
              <a:spcBef>
                <a:spcPts val="0"/>
              </a:spcBef>
              <a:buNone/>
              <a:defRPr/>
            </a:pPr>
            <a:r>
              <a:rPr lang="en-US" altLang="zh-TW" sz="3200" b="1" dirty="0">
                <a:solidFill>
                  <a:srgbClr val="FF0000"/>
                </a:solidFill>
                <a:latin typeface="+mj-ea"/>
                <a:ea typeface="+mj-ea"/>
              </a:rPr>
              <a:t>【</a:t>
            </a:r>
            <a:r>
              <a:rPr lang="zh-TW" altLang="en-US" sz="3200" b="1" dirty="0">
                <a:solidFill>
                  <a:srgbClr val="FF0000"/>
                </a:solidFill>
                <a:latin typeface="+mj-ea"/>
                <a:ea typeface="+mj-ea"/>
              </a:rPr>
              <a:t>管道一</a:t>
            </a:r>
            <a:r>
              <a:rPr lang="en-US" altLang="zh-TW" sz="3200" b="1" dirty="0">
                <a:solidFill>
                  <a:srgbClr val="FF0000"/>
                </a:solidFill>
                <a:latin typeface="+mj-ea"/>
                <a:ea typeface="+mj-ea"/>
              </a:rPr>
              <a:t>】</a:t>
            </a:r>
            <a:r>
              <a:rPr lang="zh-TW" altLang="en-US" sz="3200" b="1" dirty="0">
                <a:solidFill>
                  <a:srgbClr val="FF0000"/>
                </a:solidFill>
                <a:latin typeface="+mj-ea"/>
                <a:ea typeface="+mj-ea"/>
              </a:rPr>
              <a:t>採書面審查方式進行</a:t>
            </a:r>
          </a:p>
          <a:p>
            <a:pPr marL="0">
              <a:lnSpc>
                <a:spcPts val="3600"/>
              </a:lnSpc>
              <a:spcBef>
                <a:spcPts val="0"/>
              </a:spcBef>
              <a:buNone/>
              <a:defRPr/>
            </a:pPr>
            <a:r>
              <a:rPr lang="en-US" altLang="zh-TW" sz="3200" dirty="0">
                <a:latin typeface="+mj-ea"/>
                <a:ea typeface="+mj-ea"/>
              </a:rPr>
              <a:t>(</a:t>
            </a:r>
            <a:r>
              <a:rPr lang="zh-TW" altLang="en-US" sz="3200" dirty="0">
                <a:latin typeface="+mj-ea"/>
                <a:ea typeface="+mj-ea"/>
              </a:rPr>
              <a:t>三</a:t>
            </a:r>
            <a:r>
              <a:rPr lang="en-US" altLang="zh-TW" sz="3200" dirty="0">
                <a:latin typeface="+mj-ea"/>
                <a:ea typeface="+mj-ea"/>
              </a:rPr>
              <a:t>)</a:t>
            </a:r>
            <a:r>
              <a:rPr lang="zh-TW" altLang="en-US" sz="3200" dirty="0">
                <a:latin typeface="+mj-ea"/>
                <a:ea typeface="+mj-ea"/>
              </a:rPr>
              <a:t>繳驗相關申請文件：</a:t>
            </a:r>
          </a:p>
          <a:p>
            <a:pPr marL="0">
              <a:lnSpc>
                <a:spcPts val="3600"/>
              </a:lnSpc>
              <a:spcBef>
                <a:spcPts val="0"/>
              </a:spcBef>
              <a:buNone/>
              <a:defRPr/>
            </a:pPr>
            <a:r>
              <a:rPr lang="en-US" altLang="zh-TW" sz="3200" dirty="0">
                <a:latin typeface="+mj-ea"/>
                <a:ea typeface="+mj-ea"/>
              </a:rPr>
              <a:t>1.</a:t>
            </a:r>
            <a:r>
              <a:rPr lang="zh-TW" altLang="en-US" sz="3200" dirty="0">
                <a:latin typeface="+mj-ea"/>
                <a:ea typeface="+mj-ea"/>
              </a:rPr>
              <a:t>「書面審查競賽表現優異佐證資料表」</a:t>
            </a:r>
          </a:p>
          <a:p>
            <a:pPr marL="0">
              <a:lnSpc>
                <a:spcPts val="3600"/>
              </a:lnSpc>
              <a:spcBef>
                <a:spcPts val="0"/>
              </a:spcBef>
              <a:buNone/>
              <a:defRPr/>
            </a:pPr>
            <a:r>
              <a:rPr lang="en-US" altLang="zh-TW" sz="3200" dirty="0">
                <a:latin typeface="+mj-ea"/>
                <a:ea typeface="+mj-ea"/>
              </a:rPr>
              <a:t>2.</a:t>
            </a:r>
            <a:r>
              <a:rPr lang="zh-TW" altLang="en-US" sz="3200" dirty="0">
                <a:latin typeface="+mj-ea"/>
                <a:ea typeface="+mj-ea"/>
              </a:rPr>
              <a:t>「創造能力優異特殊需求學生特質檢核表」。</a:t>
            </a:r>
          </a:p>
          <a:p>
            <a:pPr marL="0">
              <a:lnSpc>
                <a:spcPts val="3600"/>
              </a:lnSpc>
              <a:spcBef>
                <a:spcPts val="0"/>
              </a:spcBef>
              <a:buNone/>
              <a:defRPr/>
            </a:pPr>
            <a:r>
              <a:rPr lang="en-US" altLang="zh-TW" sz="3200" dirty="0">
                <a:latin typeface="+mj-ea"/>
                <a:ea typeface="+mj-ea"/>
              </a:rPr>
              <a:t>3.</a:t>
            </a:r>
            <a:r>
              <a:rPr lang="zh-TW" altLang="en-US" sz="3200" dirty="0">
                <a:latin typeface="+mj-ea"/>
                <a:ea typeface="+mj-ea"/>
              </a:rPr>
              <a:t>「特殊考場服務需求申請表」，因身心狀況需申請特殊考場服務，無則免附。</a:t>
            </a:r>
          </a:p>
          <a:p>
            <a:pPr marL="0">
              <a:lnSpc>
                <a:spcPts val="3600"/>
              </a:lnSpc>
              <a:spcBef>
                <a:spcPts val="0"/>
              </a:spcBef>
              <a:buNone/>
              <a:defRPr/>
            </a:pPr>
            <a:r>
              <a:rPr lang="en-US" altLang="zh-TW" sz="3200" dirty="0">
                <a:latin typeface="+mj-ea"/>
                <a:ea typeface="+mj-ea"/>
              </a:rPr>
              <a:t>4.</a:t>
            </a:r>
            <a:r>
              <a:rPr lang="zh-TW" altLang="en-US" sz="3200" dirty="0">
                <a:latin typeface="+mj-ea"/>
                <a:ea typeface="+mj-ea"/>
              </a:rPr>
              <a:t>報名費用：報名管道一者需同時報名管道二初選，每人繳交新台幣</a:t>
            </a:r>
            <a:r>
              <a:rPr lang="en-US" altLang="zh-TW" sz="3200" dirty="0">
                <a:solidFill>
                  <a:srgbClr val="FF0000"/>
                </a:solidFill>
                <a:latin typeface="+mj-ea"/>
                <a:ea typeface="+mj-ea"/>
              </a:rPr>
              <a:t>1,400</a:t>
            </a:r>
            <a:r>
              <a:rPr lang="zh-TW" altLang="en-US" sz="3200" dirty="0">
                <a:solidFill>
                  <a:srgbClr val="FF0000"/>
                </a:solidFill>
                <a:latin typeface="+mj-ea"/>
                <a:ea typeface="+mj-ea"/>
              </a:rPr>
              <a:t>元</a:t>
            </a:r>
            <a:r>
              <a:rPr lang="en-US" altLang="zh-TW" sz="3200" dirty="0">
                <a:latin typeface="+mj-ea"/>
                <a:ea typeface="+mj-ea"/>
              </a:rPr>
              <a:t>(</a:t>
            </a:r>
            <a:r>
              <a:rPr lang="zh-TW" altLang="en-US" sz="3200" dirty="0">
                <a:latin typeface="+mj-ea"/>
                <a:ea typeface="+mj-ea"/>
              </a:rPr>
              <a:t>含管道一</a:t>
            </a:r>
            <a:r>
              <a:rPr lang="en-US" altLang="zh-TW" sz="3200" dirty="0">
                <a:latin typeface="+mj-ea"/>
                <a:ea typeface="+mj-ea"/>
              </a:rPr>
              <a:t>600</a:t>
            </a:r>
            <a:r>
              <a:rPr lang="zh-TW" altLang="en-US" sz="3200" dirty="0">
                <a:latin typeface="+mj-ea"/>
                <a:ea typeface="+mj-ea"/>
              </a:rPr>
              <a:t>元，管道二初選</a:t>
            </a:r>
            <a:r>
              <a:rPr lang="en-US" altLang="zh-TW" sz="3200" dirty="0">
                <a:latin typeface="+mj-ea"/>
                <a:ea typeface="+mj-ea"/>
              </a:rPr>
              <a:t>800</a:t>
            </a:r>
            <a:r>
              <a:rPr lang="zh-TW" altLang="en-US" sz="3200" dirty="0">
                <a:latin typeface="+mj-ea"/>
                <a:ea typeface="+mj-ea"/>
              </a:rPr>
              <a:t>元</a:t>
            </a:r>
            <a:r>
              <a:rPr lang="en-US" altLang="zh-TW" sz="3200" dirty="0">
                <a:latin typeface="+mj-ea"/>
                <a:ea typeface="+mj-ea"/>
              </a:rPr>
              <a:t>)</a:t>
            </a:r>
            <a:r>
              <a:rPr lang="zh-TW" altLang="en-US" sz="3200" dirty="0">
                <a:latin typeface="+mj-ea"/>
                <a:ea typeface="+mj-ea"/>
              </a:rPr>
              <a:t>，低、中低收入戶子女檢附相關證明免報名費。</a:t>
            </a:r>
          </a:p>
          <a:p>
            <a:pPr marL="0">
              <a:lnSpc>
                <a:spcPts val="3600"/>
              </a:lnSpc>
              <a:spcBef>
                <a:spcPts val="0"/>
              </a:spcBef>
              <a:buNone/>
              <a:defRPr/>
            </a:pPr>
            <a:r>
              <a:rPr lang="en-US" altLang="zh-TW" sz="2800" dirty="0">
                <a:latin typeface="+mj-ea"/>
                <a:ea typeface="+mj-ea"/>
              </a:rPr>
              <a:t>※</a:t>
            </a:r>
            <a:r>
              <a:rPr lang="zh-TW" altLang="en-US" sz="2800" dirty="0">
                <a:latin typeface="+mj-ea"/>
                <a:ea typeface="+mj-ea"/>
              </a:rPr>
              <a:t>管道一依審查結果，予以進入進入管道二初選或補差額參加複選或退費事宜。 </a:t>
            </a:r>
          </a:p>
        </p:txBody>
      </p:sp>
    </p:spTree>
    <p:extLst>
      <p:ext uri="{BB962C8B-B14F-4D97-AF65-F5344CB8AC3E}">
        <p14:creationId xmlns:p14="http://schemas.microsoft.com/office/powerpoint/2010/main" val="79910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178647"/>
            <a:ext cx="9131351" cy="753338"/>
          </a:xfrm>
        </p:spPr>
        <p:txBody>
          <a:bodyPr>
            <a:normAutofit/>
          </a:bodyPr>
          <a:lstStyle/>
          <a:p>
            <a:pPr algn="ctr"/>
            <a:r>
              <a:rPr lang="zh-TW" altLang="en-US" sz="4000" b="1" dirty="0">
                <a:effectLst>
                  <a:outerShdw blurRad="38100" dist="38100" dir="2700000" algn="tl">
                    <a:srgbClr val="000000">
                      <a:alpha val="43137"/>
                    </a:srgbClr>
                  </a:outerShdw>
                </a:effectLst>
                <a:latin typeface="+mj-ea"/>
              </a:rPr>
              <a:t>申請管道一</a:t>
            </a:r>
            <a:r>
              <a:rPr lang="en-US" altLang="zh-TW" sz="4000" b="1" dirty="0">
                <a:effectLst>
                  <a:outerShdw blurRad="38100" dist="38100" dir="2700000" algn="tl">
                    <a:srgbClr val="000000">
                      <a:alpha val="43137"/>
                    </a:srgbClr>
                  </a:outerShdw>
                </a:effectLst>
                <a:latin typeface="+mj-ea"/>
              </a:rPr>
              <a:t>(</a:t>
            </a:r>
            <a:r>
              <a:rPr lang="zh-TW" altLang="en-US" sz="4000" b="1" dirty="0">
                <a:effectLst>
                  <a:outerShdw blurRad="38100" dist="38100" dir="2700000" algn="tl">
                    <a:srgbClr val="000000">
                      <a:alpha val="43137"/>
                    </a:srgbClr>
                  </a:outerShdw>
                </a:effectLst>
                <a:latin typeface="+mj-ea"/>
              </a:rPr>
              <a:t>書面審查</a:t>
            </a:r>
            <a:r>
              <a:rPr lang="en-US" altLang="zh-TW" sz="4000" b="1" dirty="0">
                <a:effectLst>
                  <a:outerShdw blurRad="38100" dist="38100" dir="2700000" algn="tl">
                    <a:srgbClr val="000000">
                      <a:alpha val="43137"/>
                    </a:srgbClr>
                  </a:outerShdw>
                </a:effectLst>
                <a:latin typeface="+mj-ea"/>
              </a:rPr>
              <a:t>)</a:t>
            </a:r>
            <a:r>
              <a:rPr lang="zh-TW" altLang="en-US" sz="4000" b="1" dirty="0">
                <a:effectLst>
                  <a:outerShdw blurRad="38100" dist="38100" dir="2700000" algn="tl">
                    <a:srgbClr val="000000">
                      <a:alpha val="43137"/>
                    </a:srgbClr>
                  </a:outerShdw>
                </a:effectLst>
                <a:latin typeface="+mj-ea"/>
              </a:rPr>
              <a:t>結果通告</a:t>
            </a:r>
            <a:endParaRPr lang="zh-TW" altLang="en-US" sz="3999"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651471" y="931984"/>
            <a:ext cx="10995629" cy="3059903"/>
          </a:xfrm>
        </p:spPr>
        <p:txBody>
          <a:bodyPr/>
          <a:lstStyle/>
          <a:p>
            <a:pPr marL="363429" indent="0">
              <a:spcBef>
                <a:spcPts val="0"/>
              </a:spcBef>
              <a:buNone/>
              <a:defRPr/>
            </a:pPr>
            <a:r>
              <a:rPr lang="zh-TW" altLang="en-US" sz="3199" dirty="0">
                <a:latin typeface="+mj-ea"/>
                <a:ea typeface="+mj-ea"/>
              </a:rPr>
              <a:t>公告時間：</a:t>
            </a:r>
            <a:r>
              <a:rPr lang="en-US" altLang="zh-TW" sz="3199" b="1" dirty="0">
                <a:solidFill>
                  <a:srgbClr val="FF0000"/>
                </a:solidFill>
                <a:effectLst>
                  <a:outerShdw blurRad="38100" dist="38100" dir="2700000" algn="tl">
                    <a:srgbClr val="000000">
                      <a:alpha val="43137"/>
                    </a:srgbClr>
                  </a:outerShdw>
                </a:effectLst>
                <a:latin typeface="+mj-ea"/>
                <a:ea typeface="+mj-ea"/>
              </a:rPr>
              <a:t>111/2/25(</a:t>
            </a:r>
            <a:r>
              <a:rPr lang="zh-TW" altLang="en-US" sz="3199" b="1" dirty="0">
                <a:solidFill>
                  <a:srgbClr val="FF0000"/>
                </a:solidFill>
                <a:effectLst>
                  <a:outerShdw blurRad="38100" dist="38100" dir="2700000" algn="tl">
                    <a:srgbClr val="000000">
                      <a:alpha val="43137"/>
                    </a:srgbClr>
                  </a:outerShdw>
                </a:effectLst>
                <a:latin typeface="+mj-ea"/>
                <a:ea typeface="+mj-ea"/>
              </a:rPr>
              <a:t>星期五</a:t>
            </a:r>
            <a:r>
              <a:rPr lang="en-US" altLang="zh-TW" sz="3199" b="1" dirty="0">
                <a:solidFill>
                  <a:srgbClr val="FF0000"/>
                </a:solidFill>
                <a:effectLst>
                  <a:outerShdw blurRad="38100" dist="38100" dir="2700000" algn="tl">
                    <a:srgbClr val="000000">
                      <a:alpha val="43137"/>
                    </a:srgbClr>
                  </a:outerShdw>
                </a:effectLst>
                <a:latin typeface="+mj-ea"/>
                <a:ea typeface="+mj-ea"/>
              </a:rPr>
              <a:t>)17:00</a:t>
            </a:r>
            <a:r>
              <a:rPr lang="zh-TW" altLang="en-US" sz="3199" dirty="0">
                <a:latin typeface="+mj-ea"/>
                <a:ea typeface="+mj-ea"/>
              </a:rPr>
              <a:t>公告於桃園市政府教育局、</a:t>
            </a:r>
            <a:r>
              <a:rPr lang="zh-TW" altLang="en-US" sz="3199" dirty="0">
                <a:latin typeface="+mj-ea"/>
              </a:rPr>
              <a:t>線上報名系統、</a:t>
            </a:r>
            <a:r>
              <a:rPr lang="zh-TW" altLang="en-US" sz="3199" dirty="0">
                <a:latin typeface="+mj-ea"/>
                <a:ea typeface="+mj-ea"/>
              </a:rPr>
              <a:t>本市資優教育資源中心及經國國中網站公告。</a:t>
            </a:r>
            <a:endParaRPr lang="en-US" altLang="zh-TW" sz="3199" dirty="0">
              <a:latin typeface="+mj-ea"/>
              <a:ea typeface="+mj-ea"/>
            </a:endParaRPr>
          </a:p>
        </p:txBody>
      </p:sp>
      <p:sp>
        <p:nvSpPr>
          <p:cNvPr id="4" name="矩形 3"/>
          <p:cNvSpPr/>
          <p:nvPr/>
        </p:nvSpPr>
        <p:spPr>
          <a:xfrm>
            <a:off x="4458486" y="2657422"/>
            <a:ext cx="3261582" cy="707702"/>
          </a:xfrm>
          <a:prstGeom prst="rect">
            <a:avLst/>
          </a:prstGeom>
        </p:spPr>
        <p:txBody>
          <a:bodyPr wrap="none">
            <a:spAutoFit/>
          </a:bodyPr>
          <a:lstStyle/>
          <a:p>
            <a:r>
              <a:rPr lang="zh-TW" altLang="en-US" sz="3999" b="1" dirty="0">
                <a:effectLst>
                  <a:outerShdw blurRad="38100" dist="38100" dir="2700000" algn="tl">
                    <a:srgbClr val="000000">
                      <a:alpha val="43137"/>
                    </a:srgbClr>
                  </a:outerShdw>
                </a:effectLst>
                <a:latin typeface="+mj-ea"/>
                <a:ea typeface="+mj-ea"/>
              </a:rPr>
              <a:t>書面審查結果</a:t>
            </a:r>
          </a:p>
        </p:txBody>
      </p:sp>
      <p:sp>
        <p:nvSpPr>
          <p:cNvPr id="5" name="矩形 4"/>
          <p:cNvSpPr/>
          <p:nvPr/>
        </p:nvSpPr>
        <p:spPr>
          <a:xfrm>
            <a:off x="651471" y="3365124"/>
            <a:ext cx="11363228" cy="2553880"/>
          </a:xfrm>
          <a:prstGeom prst="rect">
            <a:avLst/>
          </a:prstGeom>
        </p:spPr>
        <p:txBody>
          <a:bodyPr wrap="square">
            <a:spAutoFit/>
          </a:bodyPr>
          <a:lstStyle/>
          <a:p>
            <a:pPr marL="139658" indent="-228531" fontAlgn="base">
              <a:spcBef>
                <a:spcPct val="0"/>
              </a:spcBef>
              <a:spcAft>
                <a:spcPct val="0"/>
              </a:spcAft>
            </a:pPr>
            <a:r>
              <a:rPr lang="en-US" altLang="zh-TW" sz="3199" dirty="0">
                <a:latin typeface="+mj-ea"/>
              </a:rPr>
              <a:t>1.</a:t>
            </a:r>
            <a:r>
              <a:rPr lang="zh-TW" altLang="zh-TW" sz="3199" dirty="0">
                <a:latin typeface="+mj-ea"/>
              </a:rPr>
              <a:t>通過者，進入綜合研判。</a:t>
            </a:r>
            <a:endParaRPr lang="zh-TW" altLang="zh-TW" sz="3199" dirty="0">
              <a:latin typeface="+mj-ea"/>
              <a:cs typeface="Times New Roman" pitchFamily="18" charset="0"/>
            </a:endParaRPr>
          </a:p>
          <a:p>
            <a:pPr marL="139658" indent="-228531" fontAlgn="base">
              <a:spcBef>
                <a:spcPct val="0"/>
              </a:spcBef>
              <a:spcAft>
                <a:spcPct val="0"/>
              </a:spcAft>
            </a:pPr>
            <a:r>
              <a:rPr lang="en-US" altLang="zh-TW" sz="3199" dirty="0">
                <a:latin typeface="+mj-ea"/>
              </a:rPr>
              <a:t>2.</a:t>
            </a:r>
            <a:r>
              <a:rPr lang="zh-TW" altLang="zh-TW" sz="3199" dirty="0">
                <a:latin typeface="+mj-ea"/>
              </a:rPr>
              <a:t>需進一步評估者，</a:t>
            </a:r>
            <a:r>
              <a:rPr lang="zh-TW" altLang="en-US" sz="3199" dirty="0">
                <a:latin typeface="+mj-ea"/>
              </a:rPr>
              <a:t>憑「審查結果通知單」，報名</a:t>
            </a:r>
            <a:r>
              <a:rPr lang="zh-TW" altLang="zh-TW" sz="3199" dirty="0">
                <a:latin typeface="+mj-ea"/>
              </a:rPr>
              <a:t>【</a:t>
            </a:r>
            <a:r>
              <a:rPr lang="zh-TW" altLang="en-US" sz="3199" dirty="0">
                <a:latin typeface="+mj-ea"/>
              </a:rPr>
              <a:t>管道二</a:t>
            </a:r>
            <a:r>
              <a:rPr lang="zh-TW" altLang="zh-TW" sz="3199" dirty="0">
                <a:latin typeface="+mj-ea"/>
              </a:rPr>
              <a:t>】</a:t>
            </a:r>
            <a:r>
              <a:rPr lang="zh-TW" altLang="zh-TW" sz="3199" u="sng" dirty="0">
                <a:latin typeface="+mj-ea"/>
              </a:rPr>
              <a:t>複選</a:t>
            </a:r>
            <a:r>
              <a:rPr lang="zh-TW" altLang="en-US" sz="3199" u="sng" dirty="0">
                <a:latin typeface="+mj-ea"/>
              </a:rPr>
              <a:t>鑑定</a:t>
            </a:r>
            <a:r>
              <a:rPr lang="zh-TW" altLang="en-US" sz="3199" dirty="0">
                <a:latin typeface="+mj-ea"/>
              </a:rPr>
              <a:t>；報名日期及程序同</a:t>
            </a:r>
            <a:r>
              <a:rPr lang="zh-TW" altLang="zh-TW" sz="3199" dirty="0">
                <a:latin typeface="+mj-ea"/>
              </a:rPr>
              <a:t>【</a:t>
            </a:r>
            <a:r>
              <a:rPr lang="zh-TW" altLang="en-US" sz="3199" dirty="0">
                <a:latin typeface="+mj-ea"/>
              </a:rPr>
              <a:t>管道二</a:t>
            </a:r>
            <a:r>
              <a:rPr lang="zh-TW" altLang="zh-TW" sz="3199" dirty="0">
                <a:latin typeface="+mj-ea"/>
              </a:rPr>
              <a:t>】</a:t>
            </a:r>
            <a:r>
              <a:rPr lang="zh-TW" altLang="en-US" sz="3199" dirty="0">
                <a:latin typeface="+mj-ea"/>
              </a:rPr>
              <a:t>複選報名。</a:t>
            </a:r>
            <a:endParaRPr lang="en-US" altLang="zh-TW" sz="3199" dirty="0">
              <a:latin typeface="+mj-ea"/>
            </a:endParaRPr>
          </a:p>
          <a:p>
            <a:pPr marL="139658" indent="-228531" fontAlgn="base">
              <a:spcBef>
                <a:spcPct val="0"/>
              </a:spcBef>
              <a:spcAft>
                <a:spcPct val="0"/>
              </a:spcAft>
            </a:pPr>
            <a:r>
              <a:rPr lang="en-US" altLang="zh-TW" sz="3199" dirty="0">
                <a:latin typeface="+mj-ea"/>
              </a:rPr>
              <a:t>3.</a:t>
            </a:r>
            <a:r>
              <a:rPr lang="zh-TW" altLang="zh-TW" sz="3199" dirty="0">
                <a:latin typeface="+mj-ea"/>
              </a:rPr>
              <a:t>未通過，可參加【管道</a:t>
            </a:r>
            <a:r>
              <a:rPr lang="zh-TW" altLang="en-US" sz="3199" dirty="0">
                <a:latin typeface="+mj-ea"/>
              </a:rPr>
              <a:t>二</a:t>
            </a:r>
            <a:r>
              <a:rPr lang="zh-TW" altLang="zh-TW" sz="3199" dirty="0">
                <a:latin typeface="+mj-ea"/>
              </a:rPr>
              <a:t>】之</a:t>
            </a:r>
            <a:r>
              <a:rPr lang="zh-TW" altLang="zh-TW" sz="3199" u="sng" dirty="0">
                <a:latin typeface="+mj-ea"/>
              </a:rPr>
              <a:t>初選</a:t>
            </a:r>
            <a:r>
              <a:rPr lang="zh-TW" altLang="zh-TW" sz="3199" dirty="0">
                <a:latin typeface="+mj-ea"/>
              </a:rPr>
              <a:t>鑑定</a:t>
            </a:r>
            <a:r>
              <a:rPr lang="zh-TW" altLang="en-US" sz="3199" dirty="0">
                <a:latin typeface="+mj-ea"/>
              </a:rPr>
              <a:t>，</a:t>
            </a:r>
            <a:r>
              <a:rPr lang="zh-TW" altLang="en-US" sz="3199" dirty="0">
                <a:latin typeface="+mj-ea"/>
                <a:ea typeface="+mj-ea"/>
              </a:rPr>
              <a:t>直接參加</a:t>
            </a:r>
            <a:r>
              <a:rPr lang="zh-TW" altLang="zh-TW" sz="3199" dirty="0">
                <a:latin typeface="+mj-ea"/>
              </a:rPr>
              <a:t>【</a:t>
            </a:r>
            <a:r>
              <a:rPr lang="zh-TW" altLang="en-US" sz="3199" dirty="0">
                <a:latin typeface="+mj-ea"/>
                <a:ea typeface="+mj-ea"/>
              </a:rPr>
              <a:t>管道二</a:t>
            </a:r>
            <a:r>
              <a:rPr lang="zh-TW" altLang="zh-TW" sz="3199" dirty="0">
                <a:latin typeface="+mj-ea"/>
              </a:rPr>
              <a:t>】</a:t>
            </a:r>
            <a:r>
              <a:rPr lang="zh-TW" altLang="en-US" sz="3199" dirty="0">
                <a:latin typeface="+mj-ea"/>
                <a:ea typeface="+mj-ea"/>
              </a:rPr>
              <a:t>之初選鑑定，無需重新報名</a:t>
            </a:r>
            <a:r>
              <a:rPr lang="zh-TW" altLang="zh-TW" sz="3199" dirty="0">
                <a:latin typeface="+mj-ea"/>
              </a:rPr>
              <a:t>。</a:t>
            </a:r>
            <a:endParaRPr lang="en-US" altLang="zh-TW" sz="3199" dirty="0">
              <a:latin typeface="+mj-ea"/>
            </a:endParaRPr>
          </a:p>
        </p:txBody>
      </p:sp>
    </p:spTree>
    <p:extLst>
      <p:ext uri="{BB962C8B-B14F-4D97-AF65-F5344CB8AC3E}">
        <p14:creationId xmlns:p14="http://schemas.microsoft.com/office/powerpoint/2010/main" val="107370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24740" y="1024549"/>
            <a:ext cx="10554248" cy="4613677"/>
          </a:xfrm>
        </p:spPr>
        <p:txBody>
          <a:bodyPr/>
          <a:lstStyle/>
          <a:p>
            <a:pPr marL="0" indent="0">
              <a:lnSpc>
                <a:spcPts val="4000"/>
              </a:lnSpc>
              <a:spcBef>
                <a:spcPts val="0"/>
              </a:spcBef>
              <a:buNone/>
            </a:pPr>
            <a:r>
              <a:rPr lang="zh-TW" altLang="en-US" sz="3199" dirty="0">
                <a:latin typeface="+mj-ea"/>
                <a:ea typeface="+mj-ea"/>
              </a:rPr>
              <a:t>申請</a:t>
            </a:r>
            <a:r>
              <a:rPr lang="zh-TW" altLang="en-US" sz="3199" b="1" dirty="0">
                <a:solidFill>
                  <a:srgbClr val="FF0000"/>
                </a:solidFill>
                <a:latin typeface="+mj-ea"/>
                <a:ea typeface="+mj-ea"/>
              </a:rPr>
              <a:t>管道二</a:t>
            </a:r>
            <a:r>
              <a:rPr lang="zh-TW" altLang="en-US" sz="3199" dirty="0">
                <a:latin typeface="+mj-ea"/>
                <a:ea typeface="+mj-ea"/>
              </a:rPr>
              <a:t>鑑定流程 </a:t>
            </a:r>
            <a:r>
              <a:rPr lang="en-US" altLang="zh-TW" sz="3199" dirty="0">
                <a:latin typeface="+mj-ea"/>
                <a:ea typeface="+mj-ea"/>
              </a:rPr>
              <a:t>: </a:t>
            </a:r>
          </a:p>
          <a:p>
            <a:pPr marL="0" indent="0">
              <a:lnSpc>
                <a:spcPts val="4000"/>
              </a:lnSpc>
              <a:spcBef>
                <a:spcPts val="0"/>
              </a:spcBef>
              <a:buNone/>
            </a:pPr>
            <a:r>
              <a:rPr lang="zh-TW" altLang="en-US" sz="3199" dirty="0">
                <a:latin typeface="+mj-ea"/>
                <a:ea typeface="+mj-ea"/>
              </a:rPr>
              <a:t>由</a:t>
            </a:r>
            <a:r>
              <a:rPr lang="zh-TW" altLang="en-US" sz="3199" u="sng" dirty="0">
                <a:solidFill>
                  <a:srgbClr val="FF0000"/>
                </a:solidFill>
                <a:latin typeface="+mj-ea"/>
                <a:ea typeface="+mj-ea"/>
              </a:rPr>
              <a:t>專家學者</a:t>
            </a:r>
            <a:r>
              <a:rPr lang="zh-TW" altLang="en-US" sz="3199" dirty="0">
                <a:latin typeface="+mj-ea"/>
                <a:ea typeface="+mj-ea"/>
              </a:rPr>
              <a:t>、</a:t>
            </a:r>
            <a:r>
              <a:rPr lang="zh-TW" altLang="en-US" sz="3199" u="sng" dirty="0">
                <a:solidFill>
                  <a:srgbClr val="FF0000"/>
                </a:solidFill>
                <a:latin typeface="+mj-ea"/>
                <a:ea typeface="+mj-ea"/>
              </a:rPr>
              <a:t>指導教師</a:t>
            </a:r>
            <a:r>
              <a:rPr lang="zh-TW" altLang="en-US" sz="3199" dirty="0">
                <a:latin typeface="+mj-ea"/>
                <a:ea typeface="+mj-ea"/>
              </a:rPr>
              <a:t>或</a:t>
            </a:r>
            <a:r>
              <a:rPr lang="zh-TW" altLang="en-US" sz="3199" u="sng" dirty="0">
                <a:solidFill>
                  <a:srgbClr val="FF0000"/>
                </a:solidFill>
                <a:latin typeface="+mj-ea"/>
                <a:ea typeface="+mj-ea"/>
              </a:rPr>
              <a:t>學生家長</a:t>
            </a:r>
            <a:r>
              <a:rPr lang="zh-TW" altLang="en-US" sz="3199" dirty="0">
                <a:latin typeface="+mj-ea"/>
                <a:ea typeface="+mj-ea"/>
              </a:rPr>
              <a:t>填寫「特殊需求學生特質檢核表－創造能力資賦優異學生」，推薦具備創造能力資賦優異特質之國小六年級學生，個別報名參加初選鑑定，初選通過者得申請複選鑑定。</a:t>
            </a:r>
          </a:p>
          <a:p>
            <a:endParaRPr lang="zh-TW" altLang="en-US" dirty="0"/>
          </a:p>
        </p:txBody>
      </p:sp>
      <p:graphicFrame>
        <p:nvGraphicFramePr>
          <p:cNvPr id="4" name="內容版面配置區 5"/>
          <p:cNvGraphicFramePr>
            <a:graphicFrameLocks/>
          </p:cNvGraphicFramePr>
          <p:nvPr>
            <p:extLst>
              <p:ext uri="{D42A27DB-BD31-4B8C-83A1-F6EECF244321}">
                <p14:modId xmlns:p14="http://schemas.microsoft.com/office/powerpoint/2010/main" val="641995916"/>
              </p:ext>
            </p:extLst>
          </p:nvPr>
        </p:nvGraphicFramePr>
        <p:xfrm>
          <a:off x="909836" y="4280718"/>
          <a:ext cx="10369152" cy="2028603"/>
        </p:xfrm>
        <a:graphic>
          <a:graphicData uri="http://schemas.openxmlformats.org/drawingml/2006/table">
            <a:tbl>
              <a:tblPr/>
              <a:tblGrid>
                <a:gridCol w="1869847">
                  <a:extLst>
                    <a:ext uri="{9D8B030D-6E8A-4147-A177-3AD203B41FA5}">
                      <a16:colId xmlns:a16="http://schemas.microsoft.com/office/drawing/2014/main" val="20000"/>
                    </a:ext>
                  </a:extLst>
                </a:gridCol>
                <a:gridCol w="4770943">
                  <a:extLst>
                    <a:ext uri="{9D8B030D-6E8A-4147-A177-3AD203B41FA5}">
                      <a16:colId xmlns:a16="http://schemas.microsoft.com/office/drawing/2014/main" val="20001"/>
                    </a:ext>
                  </a:extLst>
                </a:gridCol>
                <a:gridCol w="3728362">
                  <a:extLst>
                    <a:ext uri="{9D8B030D-6E8A-4147-A177-3AD203B41FA5}">
                      <a16:colId xmlns:a16="http://schemas.microsoft.com/office/drawing/2014/main" val="20002"/>
                    </a:ext>
                  </a:extLst>
                </a:gridCol>
              </a:tblGrid>
              <a:tr h="6762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鑑定流程</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鑑定時間</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評</a:t>
                      </a:r>
                      <a:r>
                        <a:rPr kumimoji="0" 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量</a:t>
                      </a:r>
                      <a:r>
                        <a:rPr kumimoji="0" 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項</a:t>
                      </a:r>
                      <a:r>
                        <a:rPr kumimoji="0" 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目</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76201">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初選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US" sz="2400" kern="100" dirty="0">
                          <a:solidFill>
                            <a:srgbClr val="C00000"/>
                          </a:solidFill>
                          <a:latin typeface="微軟正黑體" panose="020B0604030504040204" pitchFamily="34" charset="-120"/>
                          <a:ea typeface="微軟正黑體" panose="020B0604030504040204" pitchFamily="34" charset="-120"/>
                          <a:cs typeface="Times New Roman"/>
                        </a:rPr>
                        <a:t>1</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11</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年</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3</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月</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6</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日（星期</a:t>
                      </a:r>
                      <a:r>
                        <a:rPr lang="zh-TW" altLang="en-US" sz="2400" kern="100" dirty="0">
                          <a:solidFill>
                            <a:srgbClr val="C00000"/>
                          </a:solidFill>
                          <a:latin typeface="微軟正黑體" panose="020B0604030504040204" pitchFamily="34" charset="-120"/>
                          <a:ea typeface="微軟正黑體" panose="020B0604030504040204" pitchFamily="34" charset="-120"/>
                          <a:cs typeface="Times New Roman"/>
                        </a:rPr>
                        <a:t>日</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創造能力評量</a:t>
                      </a:r>
                      <a:r>
                        <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endParaRPr kumimoji="0" lang="zh-TW"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68562" marR="685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6201">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複選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US" sz="2400" kern="100" dirty="0">
                          <a:solidFill>
                            <a:srgbClr val="C00000"/>
                          </a:solidFill>
                          <a:latin typeface="微軟正黑體" panose="020B0604030504040204" pitchFamily="34" charset="-120"/>
                          <a:ea typeface="微軟正黑體" panose="020B0604030504040204" pitchFamily="34" charset="-120"/>
                          <a:cs typeface="Times New Roman"/>
                        </a:rPr>
                        <a:t>1</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11</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年</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5</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月</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8</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日（星期</a:t>
                      </a:r>
                      <a:r>
                        <a:rPr lang="zh-TW" altLang="en-US" sz="2400" kern="100" dirty="0">
                          <a:solidFill>
                            <a:srgbClr val="C00000"/>
                          </a:solidFill>
                          <a:latin typeface="微軟正黑體" panose="020B0604030504040204" pitchFamily="34" charset="-120"/>
                          <a:ea typeface="微軟正黑體" panose="020B0604030504040204" pitchFamily="34" charset="-120"/>
                          <a:cs typeface="Times New Roman"/>
                        </a:rPr>
                        <a:t>日</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創造能力評量</a:t>
                      </a:r>
                      <a:r>
                        <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endParaRPr kumimoji="0" lang="zh-TW"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68562" marR="685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5" name="Rectangle 2"/>
          <p:cNvSpPr>
            <a:spLocks noChangeArrowheads="1"/>
          </p:cNvSpPr>
          <p:nvPr/>
        </p:nvSpPr>
        <p:spPr bwMode="auto">
          <a:xfrm>
            <a:off x="477788" y="3717032"/>
            <a:ext cx="3928258" cy="7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524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zh-TW" sz="27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【管道</a:t>
            </a:r>
            <a:r>
              <a:rPr lang="zh-TW" altLang="en-US" sz="27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zh-TW" sz="27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altLang="en-US" sz="27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測驗</a:t>
            </a:r>
            <a:r>
              <a:rPr lang="zh-TW" altLang="zh-TW" sz="27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方式</a:t>
            </a:r>
            <a:endParaRPr lang="zh-TW" altLang="zh-TW" sz="1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Bef>
                <a:spcPct val="0"/>
              </a:spcBef>
              <a:buFontTx/>
              <a:buNone/>
            </a:pP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en-US" sz="1799" dirty="0">
              <a:latin typeface="Arial" panose="020B0604020202020204" pitchFamily="34" charset="0"/>
              <a:ea typeface="標楷體" panose="03000509000000000000" pitchFamily="65" charset="-120"/>
              <a:cs typeface="Times New Roman" panose="02020603050405020304" pitchFamily="18" charset="0"/>
            </a:endParaRPr>
          </a:p>
        </p:txBody>
      </p:sp>
      <p:sp>
        <p:nvSpPr>
          <p:cNvPr id="6" name="標題 1">
            <a:extLst>
              <a:ext uri="{FF2B5EF4-FFF2-40B4-BE49-F238E27FC236}">
                <a16:creationId xmlns:a16="http://schemas.microsoft.com/office/drawing/2014/main" id="{CB4B7CF7-8FFB-4425-96DE-41E200B6723F}"/>
              </a:ext>
            </a:extLst>
          </p:cNvPr>
          <p:cNvSpPr txBox="1">
            <a:spLocks/>
          </p:cNvSpPr>
          <p:nvPr/>
        </p:nvSpPr>
        <p:spPr>
          <a:xfrm>
            <a:off x="698787" y="48013"/>
            <a:ext cx="10953767" cy="976536"/>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b="1">
                <a:effectLst>
                  <a:outerShdw blurRad="38100" dist="38100" dir="2700000" algn="tl">
                    <a:srgbClr val="000000">
                      <a:alpha val="43137"/>
                    </a:srgbClr>
                  </a:outerShdw>
                </a:effectLst>
                <a:latin typeface="+mj-ea"/>
                <a:ea typeface="+mj-ea"/>
              </a:rPr>
              <a:t>專家學者、指導教師或學生家長觀察及推薦</a:t>
            </a:r>
            <a:endParaRPr lang="zh-TW" altLang="en-US" b="1" dirty="0">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409975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49796" y="1052736"/>
            <a:ext cx="11256919" cy="5342532"/>
          </a:xfrm>
        </p:spPr>
        <p:txBody>
          <a:bodyPr>
            <a:noAutofit/>
          </a:bodyPr>
          <a:lstStyle/>
          <a:p>
            <a:pPr marL="45706" indent="0">
              <a:lnSpc>
                <a:spcPct val="120000"/>
              </a:lnSpc>
              <a:spcBef>
                <a:spcPts val="0"/>
              </a:spcBef>
              <a:buNone/>
            </a:pPr>
            <a:r>
              <a:rPr lang="en-US" altLang="zh-TW" b="1" dirty="0">
                <a:latin typeface="+mn-ea"/>
                <a:ea typeface="+mn-ea"/>
              </a:rPr>
              <a:t>1.</a:t>
            </a:r>
            <a:r>
              <a:rPr lang="zh-TW" altLang="en-US" b="1" dirty="0">
                <a:latin typeface="+mn-ea"/>
                <a:ea typeface="+mn-ea"/>
              </a:rPr>
              <a:t>報名及上傳資料時間：</a:t>
            </a:r>
            <a:r>
              <a:rPr lang="en-US" altLang="zh-TW" b="1" dirty="0">
                <a:solidFill>
                  <a:srgbClr val="FF0000"/>
                </a:solidFill>
                <a:latin typeface="+mn-ea"/>
                <a:ea typeface="+mn-ea"/>
              </a:rPr>
              <a:t>111</a:t>
            </a:r>
            <a:r>
              <a:rPr lang="zh-TW" altLang="en-US" b="1" dirty="0">
                <a:solidFill>
                  <a:srgbClr val="FF0000"/>
                </a:solidFill>
                <a:latin typeface="+mn-ea"/>
                <a:ea typeface="+mn-ea"/>
              </a:rPr>
              <a:t>年</a:t>
            </a:r>
            <a:r>
              <a:rPr lang="en-US" altLang="zh-TW" b="1" dirty="0">
                <a:solidFill>
                  <a:srgbClr val="FF0000"/>
                </a:solidFill>
                <a:latin typeface="+mn-ea"/>
                <a:ea typeface="+mn-ea"/>
              </a:rPr>
              <a:t>2</a:t>
            </a:r>
            <a:r>
              <a:rPr lang="zh-TW" altLang="en-US" b="1" dirty="0">
                <a:solidFill>
                  <a:srgbClr val="FF0000"/>
                </a:solidFill>
                <a:latin typeface="+mn-ea"/>
                <a:ea typeface="+mn-ea"/>
              </a:rPr>
              <a:t>月</a:t>
            </a:r>
            <a:r>
              <a:rPr lang="en-US" altLang="zh-TW" b="1" dirty="0">
                <a:solidFill>
                  <a:srgbClr val="FF0000"/>
                </a:solidFill>
                <a:latin typeface="+mn-ea"/>
                <a:ea typeface="+mn-ea"/>
              </a:rPr>
              <a:t>7</a:t>
            </a:r>
            <a:r>
              <a:rPr lang="zh-TW" altLang="en-US" b="1" dirty="0">
                <a:solidFill>
                  <a:srgbClr val="FF0000"/>
                </a:solidFill>
                <a:latin typeface="+mn-ea"/>
                <a:ea typeface="+mn-ea"/>
              </a:rPr>
              <a:t>日</a:t>
            </a:r>
            <a:r>
              <a:rPr lang="en-US" altLang="zh-TW" b="1" dirty="0">
                <a:solidFill>
                  <a:srgbClr val="FF0000"/>
                </a:solidFill>
                <a:latin typeface="+mn-ea"/>
                <a:ea typeface="+mn-ea"/>
              </a:rPr>
              <a:t>(</a:t>
            </a:r>
            <a:r>
              <a:rPr lang="zh-TW" altLang="en-US" b="1" dirty="0">
                <a:solidFill>
                  <a:srgbClr val="FF0000"/>
                </a:solidFill>
                <a:latin typeface="+mn-ea"/>
                <a:ea typeface="+mn-ea"/>
              </a:rPr>
              <a:t>星期一</a:t>
            </a:r>
            <a:r>
              <a:rPr lang="en-US" altLang="zh-TW" b="1" dirty="0">
                <a:solidFill>
                  <a:srgbClr val="FF0000"/>
                </a:solidFill>
                <a:latin typeface="+mn-ea"/>
                <a:ea typeface="+mn-ea"/>
              </a:rPr>
              <a:t>)8:00</a:t>
            </a:r>
            <a:r>
              <a:rPr lang="zh-TW" altLang="en-US" b="1" dirty="0">
                <a:solidFill>
                  <a:srgbClr val="FF0000"/>
                </a:solidFill>
                <a:latin typeface="+mn-ea"/>
                <a:ea typeface="+mn-ea"/>
              </a:rPr>
              <a:t>至</a:t>
            </a:r>
            <a:r>
              <a:rPr lang="en-US" altLang="zh-TW" b="1" dirty="0">
                <a:solidFill>
                  <a:srgbClr val="FF0000"/>
                </a:solidFill>
                <a:latin typeface="+mn-ea"/>
                <a:ea typeface="+mn-ea"/>
              </a:rPr>
              <a:t>111</a:t>
            </a:r>
            <a:r>
              <a:rPr lang="zh-TW" altLang="en-US" b="1" dirty="0">
                <a:solidFill>
                  <a:srgbClr val="FF0000"/>
                </a:solidFill>
                <a:latin typeface="+mn-ea"/>
                <a:ea typeface="+mn-ea"/>
              </a:rPr>
              <a:t>年</a:t>
            </a:r>
            <a:r>
              <a:rPr lang="en-US" altLang="zh-TW" b="1" dirty="0">
                <a:solidFill>
                  <a:srgbClr val="FF0000"/>
                </a:solidFill>
                <a:latin typeface="+mn-ea"/>
                <a:ea typeface="+mn-ea"/>
              </a:rPr>
              <a:t>2</a:t>
            </a:r>
            <a:r>
              <a:rPr lang="zh-TW" altLang="en-US" b="1" dirty="0">
                <a:solidFill>
                  <a:srgbClr val="FF0000"/>
                </a:solidFill>
                <a:latin typeface="+mn-ea"/>
                <a:ea typeface="+mn-ea"/>
              </a:rPr>
              <a:t>月</a:t>
            </a:r>
            <a:r>
              <a:rPr lang="en-US" altLang="zh-TW" b="1" dirty="0">
                <a:solidFill>
                  <a:srgbClr val="FF0000"/>
                </a:solidFill>
                <a:latin typeface="+mn-ea"/>
                <a:ea typeface="+mn-ea"/>
              </a:rPr>
              <a:t>16</a:t>
            </a:r>
            <a:r>
              <a:rPr lang="zh-TW" altLang="en-US" b="1" dirty="0">
                <a:solidFill>
                  <a:srgbClr val="FF0000"/>
                </a:solidFill>
                <a:latin typeface="+mn-ea"/>
                <a:ea typeface="+mn-ea"/>
              </a:rPr>
              <a:t>日</a:t>
            </a:r>
            <a:r>
              <a:rPr lang="en-US" altLang="zh-TW" b="1" dirty="0">
                <a:solidFill>
                  <a:srgbClr val="FF0000"/>
                </a:solidFill>
                <a:latin typeface="+mn-ea"/>
                <a:ea typeface="+mn-ea"/>
              </a:rPr>
              <a:t>(</a:t>
            </a:r>
            <a:r>
              <a:rPr lang="zh-TW" altLang="en-US" b="1" dirty="0">
                <a:solidFill>
                  <a:srgbClr val="FF0000"/>
                </a:solidFill>
                <a:latin typeface="+mn-ea"/>
                <a:ea typeface="+mn-ea"/>
              </a:rPr>
              <a:t>星期三</a:t>
            </a:r>
            <a:r>
              <a:rPr lang="en-US" altLang="zh-TW" b="1" dirty="0">
                <a:solidFill>
                  <a:srgbClr val="FF0000"/>
                </a:solidFill>
                <a:latin typeface="+mn-ea"/>
                <a:ea typeface="+mn-ea"/>
              </a:rPr>
              <a:t>)</a:t>
            </a:r>
            <a:r>
              <a:rPr lang="zh-TW" altLang="en-US" b="1" dirty="0">
                <a:solidFill>
                  <a:srgbClr val="FF0000"/>
                </a:solidFill>
                <a:latin typeface="+mn-ea"/>
                <a:ea typeface="+mn-ea"/>
              </a:rPr>
              <a:t>中午</a:t>
            </a:r>
            <a:r>
              <a:rPr lang="en-US" altLang="zh-TW" b="1" dirty="0">
                <a:solidFill>
                  <a:srgbClr val="FF0000"/>
                </a:solidFill>
                <a:latin typeface="+mn-ea"/>
                <a:ea typeface="+mn-ea"/>
              </a:rPr>
              <a:t>12:00</a:t>
            </a:r>
            <a:r>
              <a:rPr lang="zh-TW" altLang="en-US" dirty="0">
                <a:latin typeface="+mn-ea"/>
                <a:ea typeface="+mn-ea"/>
              </a:rPr>
              <a:t>，逾時不予受理。</a:t>
            </a:r>
          </a:p>
          <a:p>
            <a:pPr marL="45706" indent="0">
              <a:lnSpc>
                <a:spcPct val="120000"/>
              </a:lnSpc>
              <a:spcBef>
                <a:spcPts val="0"/>
              </a:spcBef>
              <a:buNone/>
            </a:pPr>
            <a:r>
              <a:rPr lang="en-US" altLang="zh-TW" b="1" dirty="0">
                <a:latin typeface="+mn-ea"/>
                <a:ea typeface="+mn-ea"/>
              </a:rPr>
              <a:t>2.</a:t>
            </a:r>
            <a:r>
              <a:rPr lang="zh-TW" altLang="en-US" b="1" dirty="0">
                <a:latin typeface="+mn-ea"/>
                <a:ea typeface="+mn-ea"/>
              </a:rPr>
              <a:t>報名網址：</a:t>
            </a:r>
            <a:r>
              <a:rPr lang="zh-TW" altLang="en-US" dirty="0">
                <a:latin typeface="+mn-ea"/>
                <a:ea typeface="+mn-ea"/>
              </a:rPr>
              <a:t>桃園市資賦優異學生鑑定報名系</a:t>
            </a:r>
            <a:r>
              <a:rPr lang="en-US" altLang="zh-TW" dirty="0">
                <a:latin typeface="+mn-ea"/>
                <a:ea typeface="+mn-ea"/>
                <a:hlinkClick r:id="rId3"/>
              </a:rPr>
              <a:t>https://</a:t>
            </a:r>
            <a:r>
              <a:rPr lang="en-US" altLang="zh-TW" dirty="0" err="1">
                <a:latin typeface="+mn-ea"/>
                <a:ea typeface="+mn-ea"/>
                <a:hlinkClick r:id="rId3"/>
              </a:rPr>
              <a:t>www.giftedness.tyc.edu.tw</a:t>
            </a:r>
            <a:endParaRPr lang="en-US" altLang="zh-TW" dirty="0">
              <a:latin typeface="+mn-ea"/>
              <a:ea typeface="+mn-ea"/>
            </a:endParaRPr>
          </a:p>
          <a:p>
            <a:pPr marL="45706" indent="0">
              <a:lnSpc>
                <a:spcPct val="120000"/>
              </a:lnSpc>
              <a:spcBef>
                <a:spcPts val="0"/>
              </a:spcBef>
              <a:buNone/>
            </a:pPr>
            <a:r>
              <a:rPr lang="en-US" altLang="zh-TW" b="1" dirty="0">
                <a:latin typeface="+mn-ea"/>
                <a:ea typeface="+mn-ea"/>
              </a:rPr>
              <a:t>3.</a:t>
            </a:r>
            <a:r>
              <a:rPr lang="zh-TW" altLang="en-US" b="1" dirty="0">
                <a:latin typeface="+mn-ea"/>
                <a:ea typeface="+mn-ea"/>
              </a:rPr>
              <a:t>系統填寫及上傳相關資料：</a:t>
            </a:r>
          </a:p>
          <a:p>
            <a:pPr marL="45706" indent="0">
              <a:lnSpc>
                <a:spcPct val="120000"/>
              </a:lnSpc>
              <a:spcBef>
                <a:spcPts val="0"/>
              </a:spcBef>
              <a:buNone/>
            </a:pPr>
            <a:r>
              <a:rPr lang="en-US" altLang="zh-TW" dirty="0">
                <a:latin typeface="+mn-ea"/>
                <a:ea typeface="+mn-ea"/>
              </a:rPr>
              <a:t>(1)</a:t>
            </a:r>
            <a:r>
              <a:rPr lang="zh-TW" altLang="en-US" dirty="0">
                <a:latin typeface="+mn-ea"/>
                <a:ea typeface="+mn-ea"/>
              </a:rPr>
              <a:t>初選報名表</a:t>
            </a:r>
            <a:r>
              <a:rPr lang="en-US" altLang="zh-TW" dirty="0">
                <a:latin typeface="+mn-ea"/>
                <a:ea typeface="+mn-ea"/>
              </a:rPr>
              <a:t>(</a:t>
            </a:r>
            <a:r>
              <a:rPr lang="zh-TW" altLang="en-US" dirty="0">
                <a:latin typeface="+mn-ea"/>
                <a:ea typeface="+mn-ea"/>
              </a:rPr>
              <a:t>附件二</a:t>
            </a:r>
            <a:r>
              <a:rPr lang="en-US" altLang="zh-TW" dirty="0">
                <a:latin typeface="+mn-ea"/>
                <a:ea typeface="+mn-ea"/>
              </a:rPr>
              <a:t>)</a:t>
            </a:r>
            <a:r>
              <a:rPr lang="zh-TW" altLang="en-US" dirty="0">
                <a:latin typeface="+mn-ea"/>
                <a:ea typeface="+mn-ea"/>
              </a:rPr>
              <a:t>：請詳實填寫，並上傳三個月內之二吋脫帽正面數位照片。</a:t>
            </a:r>
          </a:p>
          <a:p>
            <a:pPr marL="45706" indent="0">
              <a:lnSpc>
                <a:spcPct val="120000"/>
              </a:lnSpc>
              <a:spcBef>
                <a:spcPts val="0"/>
              </a:spcBef>
              <a:buNone/>
            </a:pPr>
            <a:r>
              <a:rPr lang="en-US" altLang="zh-TW" dirty="0">
                <a:latin typeface="+mn-ea"/>
                <a:ea typeface="+mn-ea"/>
              </a:rPr>
              <a:t>(2)</a:t>
            </a:r>
            <a:r>
              <a:rPr lang="zh-TW" altLang="en-US" dirty="0">
                <a:latin typeface="+mn-ea"/>
                <a:ea typeface="+mn-ea"/>
              </a:rPr>
              <a:t>特殊需求學生特質檢核表</a:t>
            </a:r>
            <a:r>
              <a:rPr lang="en-US" altLang="zh-TW" dirty="0">
                <a:latin typeface="+mn-ea"/>
                <a:ea typeface="+mn-ea"/>
              </a:rPr>
              <a:t>(</a:t>
            </a:r>
            <a:r>
              <a:rPr lang="zh-TW" altLang="en-US" dirty="0">
                <a:latin typeface="+mn-ea"/>
                <a:ea typeface="+mn-ea"/>
              </a:rPr>
              <a:t>附件三</a:t>
            </a:r>
            <a:r>
              <a:rPr lang="en-US" altLang="zh-TW" dirty="0">
                <a:latin typeface="+mn-ea"/>
                <a:ea typeface="+mn-ea"/>
              </a:rPr>
              <a:t>)</a:t>
            </a:r>
            <a:r>
              <a:rPr lang="zh-TW" altLang="en-US" dirty="0">
                <a:latin typeface="+mn-ea"/>
                <a:ea typeface="+mn-ea"/>
              </a:rPr>
              <a:t>。</a:t>
            </a:r>
          </a:p>
          <a:p>
            <a:pPr marL="45706" indent="0">
              <a:lnSpc>
                <a:spcPct val="120000"/>
              </a:lnSpc>
              <a:spcBef>
                <a:spcPts val="0"/>
              </a:spcBef>
              <a:buNone/>
            </a:pPr>
            <a:r>
              <a:rPr lang="en-US" altLang="zh-TW" dirty="0">
                <a:latin typeface="+mn-ea"/>
                <a:ea typeface="+mn-ea"/>
              </a:rPr>
              <a:t>(3)</a:t>
            </a:r>
            <a:r>
              <a:rPr lang="zh-TW" altLang="en-US" dirty="0">
                <a:latin typeface="+mn-ea"/>
                <a:ea typeface="+mn-ea"/>
              </a:rPr>
              <a:t>申請管道一</a:t>
            </a:r>
            <a:r>
              <a:rPr lang="en-US" altLang="zh-TW" dirty="0">
                <a:latin typeface="+mn-ea"/>
                <a:ea typeface="+mn-ea"/>
              </a:rPr>
              <a:t>(</a:t>
            </a:r>
            <a:r>
              <a:rPr lang="zh-TW" altLang="en-US" dirty="0">
                <a:latin typeface="+mn-ea"/>
                <a:ea typeface="+mn-ea"/>
              </a:rPr>
              <a:t>書面審查</a:t>
            </a:r>
            <a:r>
              <a:rPr lang="en-US" altLang="zh-TW" dirty="0">
                <a:latin typeface="+mn-ea"/>
                <a:ea typeface="+mn-ea"/>
              </a:rPr>
              <a:t>)</a:t>
            </a:r>
            <a:r>
              <a:rPr lang="zh-TW" altLang="en-US" dirty="0">
                <a:latin typeface="+mn-ea"/>
                <a:ea typeface="+mn-ea"/>
              </a:rPr>
              <a:t>者請務必上傳相關佐證文件電子檔</a:t>
            </a:r>
            <a:r>
              <a:rPr lang="en-US" altLang="zh-TW" dirty="0">
                <a:latin typeface="+mn-ea"/>
                <a:ea typeface="+mn-ea"/>
              </a:rPr>
              <a:t>(</a:t>
            </a:r>
            <a:r>
              <a:rPr lang="zh-TW" altLang="en-US" dirty="0">
                <a:latin typeface="+mn-ea"/>
                <a:ea typeface="+mn-ea"/>
              </a:rPr>
              <a:t>書面審查競賽表現優</a:t>
            </a:r>
          </a:p>
          <a:p>
            <a:pPr marL="45706" indent="0">
              <a:lnSpc>
                <a:spcPct val="120000"/>
              </a:lnSpc>
              <a:spcBef>
                <a:spcPts val="0"/>
              </a:spcBef>
              <a:buNone/>
            </a:pPr>
            <a:r>
              <a:rPr lang="zh-TW" altLang="en-US" dirty="0">
                <a:latin typeface="+mn-ea"/>
                <a:ea typeface="+mn-ea"/>
              </a:rPr>
              <a:t>  異佐證資料表，如附件四</a:t>
            </a:r>
            <a:r>
              <a:rPr lang="en-US" altLang="zh-TW" dirty="0">
                <a:latin typeface="+mn-ea"/>
                <a:ea typeface="+mn-ea"/>
              </a:rPr>
              <a:t>)</a:t>
            </a:r>
            <a:r>
              <a:rPr lang="zh-TW" altLang="en-US" dirty="0">
                <a:latin typeface="+mn-ea"/>
                <a:ea typeface="+mn-ea"/>
              </a:rPr>
              <a:t>，並於</a:t>
            </a:r>
            <a:r>
              <a:rPr lang="en-US" altLang="zh-TW" dirty="0">
                <a:solidFill>
                  <a:srgbClr val="C00000"/>
                </a:solidFill>
                <a:latin typeface="+mn-ea"/>
                <a:ea typeface="+mn-ea"/>
              </a:rPr>
              <a:t>111</a:t>
            </a:r>
            <a:r>
              <a:rPr lang="zh-TW" altLang="en-US" dirty="0">
                <a:solidFill>
                  <a:srgbClr val="C00000"/>
                </a:solidFill>
                <a:latin typeface="+mn-ea"/>
                <a:ea typeface="+mn-ea"/>
              </a:rPr>
              <a:t>年</a:t>
            </a:r>
            <a:r>
              <a:rPr lang="en-US" altLang="zh-TW" dirty="0">
                <a:solidFill>
                  <a:srgbClr val="C00000"/>
                </a:solidFill>
                <a:latin typeface="+mn-ea"/>
                <a:ea typeface="+mn-ea"/>
              </a:rPr>
              <a:t>2</a:t>
            </a:r>
            <a:r>
              <a:rPr lang="zh-TW" altLang="en-US" dirty="0">
                <a:solidFill>
                  <a:srgbClr val="C00000"/>
                </a:solidFill>
                <a:latin typeface="+mn-ea"/>
                <a:ea typeface="+mn-ea"/>
              </a:rPr>
              <a:t>月</a:t>
            </a:r>
            <a:r>
              <a:rPr lang="en-US" altLang="zh-TW" dirty="0">
                <a:solidFill>
                  <a:srgbClr val="C00000"/>
                </a:solidFill>
                <a:latin typeface="+mn-ea"/>
                <a:ea typeface="+mn-ea"/>
              </a:rPr>
              <a:t>20</a:t>
            </a:r>
            <a:r>
              <a:rPr lang="zh-TW" altLang="en-US" dirty="0">
                <a:solidFill>
                  <a:srgbClr val="C00000"/>
                </a:solidFill>
                <a:latin typeface="+mn-ea"/>
                <a:ea typeface="+mn-ea"/>
              </a:rPr>
              <a:t>日</a:t>
            </a:r>
            <a:r>
              <a:rPr lang="en-US" altLang="zh-TW" dirty="0">
                <a:solidFill>
                  <a:srgbClr val="C00000"/>
                </a:solidFill>
                <a:latin typeface="+mn-ea"/>
                <a:ea typeface="+mn-ea"/>
              </a:rPr>
              <a:t>(</a:t>
            </a:r>
            <a:r>
              <a:rPr lang="zh-TW" altLang="en-US" dirty="0">
                <a:solidFill>
                  <a:srgbClr val="C00000"/>
                </a:solidFill>
                <a:latin typeface="+mn-ea"/>
                <a:ea typeface="+mn-ea"/>
              </a:rPr>
              <a:t>日</a:t>
            </a:r>
            <a:r>
              <a:rPr lang="en-US" altLang="zh-TW" dirty="0">
                <a:solidFill>
                  <a:srgbClr val="C00000"/>
                </a:solidFill>
                <a:latin typeface="+mn-ea"/>
                <a:ea typeface="+mn-ea"/>
              </a:rPr>
              <a:t>)8:30</a:t>
            </a:r>
            <a:r>
              <a:rPr lang="zh-TW" altLang="en-US" dirty="0">
                <a:solidFill>
                  <a:srgbClr val="C00000"/>
                </a:solidFill>
                <a:latin typeface="+mn-ea"/>
                <a:ea typeface="+mn-ea"/>
              </a:rPr>
              <a:t>至</a:t>
            </a:r>
            <a:r>
              <a:rPr lang="en-US" altLang="zh-TW" dirty="0">
                <a:solidFill>
                  <a:srgbClr val="C00000"/>
                </a:solidFill>
                <a:latin typeface="+mn-ea"/>
                <a:ea typeface="+mn-ea"/>
              </a:rPr>
              <a:t>16:00</a:t>
            </a:r>
            <a:r>
              <a:rPr lang="zh-TW" altLang="en-US" dirty="0">
                <a:solidFill>
                  <a:srgbClr val="C00000"/>
                </a:solidFill>
                <a:latin typeface="+mn-ea"/>
                <a:ea typeface="+mn-ea"/>
              </a:rPr>
              <a:t>、</a:t>
            </a:r>
            <a:r>
              <a:rPr lang="en-US" altLang="zh-TW" dirty="0">
                <a:solidFill>
                  <a:srgbClr val="C00000"/>
                </a:solidFill>
                <a:latin typeface="+mn-ea"/>
                <a:ea typeface="+mn-ea"/>
              </a:rPr>
              <a:t>111</a:t>
            </a:r>
            <a:r>
              <a:rPr lang="zh-TW" altLang="en-US" dirty="0">
                <a:solidFill>
                  <a:srgbClr val="C00000"/>
                </a:solidFill>
                <a:latin typeface="+mn-ea"/>
                <a:ea typeface="+mn-ea"/>
              </a:rPr>
              <a:t>年</a:t>
            </a:r>
            <a:r>
              <a:rPr lang="en-US" altLang="zh-TW" dirty="0">
                <a:solidFill>
                  <a:srgbClr val="C00000"/>
                </a:solidFill>
                <a:latin typeface="+mn-ea"/>
                <a:ea typeface="+mn-ea"/>
              </a:rPr>
              <a:t>2</a:t>
            </a:r>
            <a:r>
              <a:rPr lang="zh-TW" altLang="en-US" dirty="0">
                <a:solidFill>
                  <a:srgbClr val="C00000"/>
                </a:solidFill>
                <a:latin typeface="+mn-ea"/>
                <a:ea typeface="+mn-ea"/>
              </a:rPr>
              <a:t>月</a:t>
            </a:r>
            <a:r>
              <a:rPr lang="en-US" altLang="zh-TW" dirty="0">
                <a:solidFill>
                  <a:srgbClr val="C00000"/>
                </a:solidFill>
                <a:latin typeface="+mn-ea"/>
                <a:ea typeface="+mn-ea"/>
              </a:rPr>
              <a:t>21</a:t>
            </a:r>
            <a:r>
              <a:rPr lang="zh-TW" altLang="en-US" dirty="0">
                <a:solidFill>
                  <a:srgbClr val="C00000"/>
                </a:solidFill>
                <a:latin typeface="+mn-ea"/>
                <a:ea typeface="+mn-ea"/>
              </a:rPr>
              <a:t>日</a:t>
            </a:r>
            <a:r>
              <a:rPr lang="en-US" altLang="zh-TW" dirty="0">
                <a:solidFill>
                  <a:srgbClr val="C00000"/>
                </a:solidFill>
                <a:latin typeface="+mn-ea"/>
                <a:ea typeface="+mn-ea"/>
              </a:rPr>
              <a:t>(</a:t>
            </a:r>
            <a:r>
              <a:rPr lang="zh-TW" altLang="en-US" dirty="0">
                <a:solidFill>
                  <a:srgbClr val="C00000"/>
                </a:solidFill>
                <a:latin typeface="+mn-ea"/>
                <a:ea typeface="+mn-ea"/>
              </a:rPr>
              <a:t>一</a:t>
            </a:r>
            <a:r>
              <a:rPr lang="en-US" altLang="zh-TW" dirty="0">
                <a:solidFill>
                  <a:srgbClr val="C00000"/>
                </a:solidFill>
                <a:latin typeface="+mn-ea"/>
                <a:ea typeface="+mn-ea"/>
              </a:rPr>
              <a:t>)8:30</a:t>
            </a:r>
            <a:r>
              <a:rPr lang="zh-TW" altLang="en-US" dirty="0">
                <a:solidFill>
                  <a:srgbClr val="C00000"/>
                </a:solidFill>
                <a:latin typeface="+mn-ea"/>
                <a:ea typeface="+mn-ea"/>
              </a:rPr>
              <a:t>至中午</a:t>
            </a:r>
            <a:r>
              <a:rPr lang="en-US" altLang="zh-TW" dirty="0">
                <a:solidFill>
                  <a:srgbClr val="C00000"/>
                </a:solidFill>
                <a:latin typeface="+mn-ea"/>
                <a:ea typeface="+mn-ea"/>
              </a:rPr>
              <a:t>12:00</a:t>
            </a:r>
            <a:r>
              <a:rPr lang="zh-TW" altLang="en-US" dirty="0">
                <a:latin typeface="+mn-ea"/>
                <a:ea typeface="+mn-ea"/>
              </a:rPr>
              <a:t>，親自或委託繳驗相關資料正本至光明國中。</a:t>
            </a:r>
          </a:p>
          <a:p>
            <a:pPr marL="45706" indent="0" algn="just">
              <a:lnSpc>
                <a:spcPct val="120000"/>
              </a:lnSpc>
              <a:spcBef>
                <a:spcPts val="0"/>
              </a:spcBef>
              <a:buNone/>
            </a:pPr>
            <a:r>
              <a:rPr lang="en-US" altLang="zh-TW" dirty="0">
                <a:latin typeface="+mn-ea"/>
                <a:ea typeface="+mn-ea"/>
              </a:rPr>
              <a:t>(4)</a:t>
            </a:r>
            <a:r>
              <a:rPr lang="zh-TW" altLang="en-US" dirty="0">
                <a:latin typeface="+mn-ea"/>
                <a:ea typeface="+mn-ea"/>
              </a:rPr>
              <a:t>特殊鑑定場服務需求申請表</a:t>
            </a:r>
            <a:r>
              <a:rPr lang="en-US" altLang="zh-TW" dirty="0">
                <a:latin typeface="+mn-ea"/>
                <a:ea typeface="+mn-ea"/>
              </a:rPr>
              <a:t>(</a:t>
            </a:r>
            <a:r>
              <a:rPr lang="zh-TW" altLang="en-US" dirty="0">
                <a:latin typeface="+mn-ea"/>
                <a:ea typeface="+mn-ea"/>
              </a:rPr>
              <a:t>附件八</a:t>
            </a:r>
            <a:r>
              <a:rPr lang="en-US" altLang="zh-TW" dirty="0">
                <a:latin typeface="+mn-ea"/>
                <a:ea typeface="+mn-ea"/>
              </a:rPr>
              <a:t>)</a:t>
            </a:r>
            <a:r>
              <a:rPr lang="zh-TW" altLang="en-US" dirty="0">
                <a:latin typeface="+mn-ea"/>
                <a:ea typeface="+mn-ea"/>
              </a:rPr>
              <a:t>，因身心狀況需申請特殊鑑定場服務需求者，請備齊須檢附之佐證資料</a:t>
            </a:r>
            <a:r>
              <a:rPr lang="en-US" altLang="zh-TW" dirty="0">
                <a:latin typeface="+mn-ea"/>
                <a:ea typeface="+mn-ea"/>
              </a:rPr>
              <a:t>(</a:t>
            </a:r>
            <a:r>
              <a:rPr lang="zh-TW" altLang="en-US" dirty="0">
                <a:latin typeface="+mn-ea"/>
                <a:ea typeface="+mn-ea"/>
              </a:rPr>
              <a:t>有則必附</a:t>
            </a:r>
            <a:r>
              <a:rPr lang="en-US" altLang="zh-TW" dirty="0">
                <a:latin typeface="+mn-ea"/>
                <a:ea typeface="+mn-ea"/>
              </a:rPr>
              <a:t>)</a:t>
            </a:r>
            <a:r>
              <a:rPr lang="zh-TW" altLang="en-US" dirty="0">
                <a:latin typeface="+mn-ea"/>
                <a:ea typeface="+mn-ea"/>
              </a:rPr>
              <a:t>，並於</a:t>
            </a:r>
            <a:r>
              <a:rPr lang="en-US" altLang="zh-TW" dirty="0">
                <a:latin typeface="+mn-ea"/>
                <a:ea typeface="+mn-ea"/>
              </a:rPr>
              <a:t>111</a:t>
            </a:r>
            <a:r>
              <a:rPr lang="zh-TW" altLang="en-US" dirty="0">
                <a:latin typeface="+mn-ea"/>
                <a:ea typeface="+mn-ea"/>
              </a:rPr>
              <a:t>年</a:t>
            </a:r>
            <a:r>
              <a:rPr lang="en-US" altLang="zh-TW" dirty="0">
                <a:latin typeface="+mn-ea"/>
                <a:ea typeface="+mn-ea"/>
              </a:rPr>
              <a:t>2</a:t>
            </a:r>
            <a:r>
              <a:rPr lang="zh-TW" altLang="en-US" dirty="0">
                <a:latin typeface="+mn-ea"/>
                <a:ea typeface="+mn-ea"/>
              </a:rPr>
              <a:t>月</a:t>
            </a:r>
            <a:r>
              <a:rPr lang="en-US" altLang="zh-TW" dirty="0">
                <a:latin typeface="+mn-ea"/>
                <a:ea typeface="+mn-ea"/>
              </a:rPr>
              <a:t>20</a:t>
            </a:r>
            <a:r>
              <a:rPr lang="zh-TW" altLang="en-US" dirty="0">
                <a:latin typeface="+mn-ea"/>
                <a:ea typeface="+mn-ea"/>
              </a:rPr>
              <a:t>日</a:t>
            </a:r>
            <a:r>
              <a:rPr lang="en-US" altLang="zh-TW" dirty="0">
                <a:latin typeface="+mn-ea"/>
                <a:ea typeface="+mn-ea"/>
              </a:rPr>
              <a:t>(</a:t>
            </a:r>
            <a:r>
              <a:rPr lang="zh-TW" altLang="en-US" dirty="0">
                <a:latin typeface="+mn-ea"/>
                <a:ea typeface="+mn-ea"/>
              </a:rPr>
              <a:t>日</a:t>
            </a:r>
            <a:r>
              <a:rPr lang="en-US" altLang="zh-TW" dirty="0">
                <a:latin typeface="+mn-ea"/>
                <a:ea typeface="+mn-ea"/>
              </a:rPr>
              <a:t>)8:30</a:t>
            </a:r>
            <a:r>
              <a:rPr lang="zh-TW" altLang="en-US" dirty="0">
                <a:latin typeface="+mn-ea"/>
                <a:ea typeface="+mn-ea"/>
              </a:rPr>
              <a:t>至</a:t>
            </a:r>
            <a:r>
              <a:rPr lang="en-US" altLang="zh-TW" dirty="0">
                <a:latin typeface="+mn-ea"/>
                <a:ea typeface="+mn-ea"/>
              </a:rPr>
              <a:t>16:00</a:t>
            </a:r>
            <a:r>
              <a:rPr lang="zh-TW" altLang="en-US" dirty="0">
                <a:latin typeface="+mn-ea"/>
                <a:ea typeface="+mn-ea"/>
              </a:rPr>
              <a:t>、</a:t>
            </a:r>
            <a:r>
              <a:rPr lang="en-US" altLang="zh-TW" dirty="0">
                <a:latin typeface="+mn-ea"/>
                <a:ea typeface="+mn-ea"/>
              </a:rPr>
              <a:t>111</a:t>
            </a:r>
            <a:r>
              <a:rPr lang="zh-TW" altLang="en-US" dirty="0">
                <a:latin typeface="+mn-ea"/>
                <a:ea typeface="+mn-ea"/>
              </a:rPr>
              <a:t>年</a:t>
            </a:r>
            <a:r>
              <a:rPr lang="en-US" altLang="zh-TW" dirty="0">
                <a:latin typeface="+mn-ea"/>
                <a:ea typeface="+mn-ea"/>
              </a:rPr>
              <a:t>2</a:t>
            </a:r>
            <a:r>
              <a:rPr lang="zh-TW" altLang="en-US" dirty="0">
                <a:latin typeface="+mn-ea"/>
                <a:ea typeface="+mn-ea"/>
              </a:rPr>
              <a:t>月</a:t>
            </a:r>
            <a:r>
              <a:rPr lang="en-US" altLang="zh-TW" dirty="0">
                <a:latin typeface="+mn-ea"/>
                <a:ea typeface="+mn-ea"/>
              </a:rPr>
              <a:t>21</a:t>
            </a:r>
            <a:r>
              <a:rPr lang="zh-TW" altLang="en-US" dirty="0">
                <a:latin typeface="+mn-ea"/>
                <a:ea typeface="+mn-ea"/>
              </a:rPr>
              <a:t>日</a:t>
            </a:r>
            <a:r>
              <a:rPr lang="en-US" altLang="zh-TW" dirty="0">
                <a:latin typeface="+mn-ea"/>
                <a:ea typeface="+mn-ea"/>
              </a:rPr>
              <a:t>(</a:t>
            </a:r>
            <a:r>
              <a:rPr lang="zh-TW" altLang="en-US" dirty="0">
                <a:latin typeface="+mn-ea"/>
                <a:ea typeface="+mn-ea"/>
              </a:rPr>
              <a:t>一</a:t>
            </a:r>
            <a:r>
              <a:rPr lang="en-US" altLang="zh-TW" dirty="0">
                <a:latin typeface="+mn-ea"/>
                <a:ea typeface="+mn-ea"/>
              </a:rPr>
              <a:t>)8:30</a:t>
            </a:r>
            <a:r>
              <a:rPr lang="zh-TW" altLang="en-US" dirty="0">
                <a:latin typeface="+mn-ea"/>
                <a:ea typeface="+mn-ea"/>
              </a:rPr>
              <a:t>至中午</a:t>
            </a:r>
            <a:r>
              <a:rPr lang="en-US" altLang="zh-TW" dirty="0">
                <a:latin typeface="+mn-ea"/>
                <a:ea typeface="+mn-ea"/>
              </a:rPr>
              <a:t>12:00</a:t>
            </a:r>
            <a:r>
              <a:rPr lang="zh-TW" altLang="en-US" dirty="0">
                <a:latin typeface="+mn-ea"/>
                <a:ea typeface="+mn-ea"/>
              </a:rPr>
              <a:t>，親自或委託繳驗相關資料正本至光明國中。</a:t>
            </a:r>
          </a:p>
        </p:txBody>
      </p:sp>
      <p:sp>
        <p:nvSpPr>
          <p:cNvPr id="4" name="標題 1">
            <a:extLst>
              <a:ext uri="{FF2B5EF4-FFF2-40B4-BE49-F238E27FC236}">
                <a16:creationId xmlns:a16="http://schemas.microsoft.com/office/drawing/2014/main" id="{8144A1E7-29F6-4A68-A6B4-953CDCA26CE4}"/>
              </a:ext>
            </a:extLst>
          </p:cNvPr>
          <p:cNvSpPr txBox="1">
            <a:spLocks/>
          </p:cNvSpPr>
          <p:nvPr/>
        </p:nvSpPr>
        <p:spPr>
          <a:xfrm>
            <a:off x="1117309" y="76200"/>
            <a:ext cx="10157354" cy="1048544"/>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b="1" dirty="0">
                <a:effectLst>
                  <a:outerShdw blurRad="38100" dist="38100" dir="2700000" algn="tl">
                    <a:srgbClr val="000000">
                      <a:alpha val="43137"/>
                    </a:srgbClr>
                  </a:outerShdw>
                </a:effectLst>
                <a:latin typeface="+mj-ea"/>
                <a:ea typeface="+mj-ea"/>
              </a:rPr>
              <a:t>申請管道二</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初選鑑定</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報名</a:t>
            </a:r>
          </a:p>
        </p:txBody>
      </p:sp>
    </p:spTree>
    <p:extLst>
      <p:ext uri="{BB962C8B-B14F-4D97-AF65-F5344CB8AC3E}">
        <p14:creationId xmlns:p14="http://schemas.microsoft.com/office/powerpoint/2010/main" val="164271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7808" y="1124744"/>
            <a:ext cx="10873207" cy="5434568"/>
          </a:xfrm>
        </p:spPr>
        <p:txBody>
          <a:bodyPr>
            <a:noAutofit/>
          </a:bodyPr>
          <a:lstStyle/>
          <a:p>
            <a:pPr marL="45706" indent="0">
              <a:spcBef>
                <a:spcPts val="0"/>
              </a:spcBef>
              <a:buNone/>
            </a:pPr>
            <a:r>
              <a:rPr lang="en-US" altLang="zh-TW" b="1" dirty="0">
                <a:latin typeface="+mj-ea"/>
                <a:ea typeface="+mj-ea"/>
              </a:rPr>
              <a:t>4.</a:t>
            </a:r>
            <a:r>
              <a:rPr lang="zh-TW" altLang="en-US" b="1" dirty="0">
                <a:latin typeface="+mj-ea"/>
                <a:ea typeface="+mj-ea"/>
              </a:rPr>
              <a:t>下載初選鑑定證：</a:t>
            </a:r>
            <a:r>
              <a:rPr lang="zh-TW" altLang="en-US" dirty="0">
                <a:latin typeface="+mj-ea"/>
                <a:ea typeface="+mj-ea"/>
              </a:rPr>
              <a:t>請於</a:t>
            </a:r>
            <a:r>
              <a:rPr lang="en-US" altLang="zh-TW" dirty="0">
                <a:latin typeface="+mj-ea"/>
                <a:ea typeface="+mj-ea"/>
              </a:rPr>
              <a:t>111</a:t>
            </a:r>
            <a:r>
              <a:rPr lang="zh-TW" altLang="en-US" dirty="0">
                <a:latin typeface="+mj-ea"/>
                <a:ea typeface="+mj-ea"/>
              </a:rPr>
              <a:t>年</a:t>
            </a:r>
            <a:r>
              <a:rPr lang="en-US" altLang="zh-TW" dirty="0">
                <a:latin typeface="+mj-ea"/>
                <a:ea typeface="+mj-ea"/>
              </a:rPr>
              <a:t>2</a:t>
            </a:r>
            <a:r>
              <a:rPr lang="zh-TW" altLang="en-US" dirty="0">
                <a:latin typeface="+mj-ea"/>
                <a:ea typeface="+mj-ea"/>
              </a:rPr>
              <a:t>月</a:t>
            </a:r>
            <a:r>
              <a:rPr lang="en-US" altLang="zh-TW" dirty="0">
                <a:latin typeface="+mj-ea"/>
                <a:ea typeface="+mj-ea"/>
              </a:rPr>
              <a:t>25</a:t>
            </a:r>
            <a:r>
              <a:rPr lang="zh-TW" altLang="en-US" dirty="0">
                <a:latin typeface="+mj-ea"/>
                <a:ea typeface="+mj-ea"/>
              </a:rPr>
              <a:t>日</a:t>
            </a:r>
            <a:r>
              <a:rPr lang="en-US" altLang="zh-TW" dirty="0">
                <a:latin typeface="+mj-ea"/>
                <a:ea typeface="+mj-ea"/>
              </a:rPr>
              <a:t>(</a:t>
            </a:r>
            <a:r>
              <a:rPr lang="zh-TW" altLang="en-US" dirty="0">
                <a:latin typeface="+mj-ea"/>
                <a:ea typeface="+mj-ea"/>
              </a:rPr>
              <a:t>五</a:t>
            </a:r>
            <a:r>
              <a:rPr lang="en-US" altLang="zh-TW" dirty="0">
                <a:latin typeface="+mj-ea"/>
                <a:ea typeface="+mj-ea"/>
              </a:rPr>
              <a:t>)17:00</a:t>
            </a:r>
            <a:r>
              <a:rPr lang="zh-TW" altLang="en-US" dirty="0">
                <a:latin typeface="+mj-ea"/>
                <a:ea typeface="+mj-ea"/>
              </a:rPr>
              <a:t>至</a:t>
            </a:r>
            <a:r>
              <a:rPr lang="en-US" altLang="zh-TW" dirty="0">
                <a:latin typeface="+mj-ea"/>
                <a:ea typeface="+mj-ea"/>
              </a:rPr>
              <a:t>111</a:t>
            </a:r>
            <a:r>
              <a:rPr lang="zh-TW" altLang="en-US" dirty="0">
                <a:latin typeface="+mj-ea"/>
                <a:ea typeface="+mj-ea"/>
              </a:rPr>
              <a:t>年</a:t>
            </a:r>
            <a:r>
              <a:rPr lang="en-US" altLang="zh-TW" dirty="0">
                <a:latin typeface="+mj-ea"/>
                <a:ea typeface="+mj-ea"/>
              </a:rPr>
              <a:t>3</a:t>
            </a:r>
            <a:r>
              <a:rPr lang="zh-TW" altLang="en-US" dirty="0">
                <a:latin typeface="+mj-ea"/>
                <a:ea typeface="+mj-ea"/>
              </a:rPr>
              <a:t>月</a:t>
            </a:r>
            <a:r>
              <a:rPr lang="en-US" altLang="zh-TW" dirty="0">
                <a:latin typeface="+mj-ea"/>
                <a:ea typeface="+mj-ea"/>
              </a:rPr>
              <a:t>2</a:t>
            </a:r>
            <a:r>
              <a:rPr lang="zh-TW" altLang="en-US" dirty="0">
                <a:latin typeface="+mj-ea"/>
                <a:ea typeface="+mj-ea"/>
              </a:rPr>
              <a:t>日</a:t>
            </a:r>
            <a:r>
              <a:rPr lang="en-US" altLang="zh-TW" dirty="0">
                <a:latin typeface="+mj-ea"/>
                <a:ea typeface="+mj-ea"/>
              </a:rPr>
              <a:t>(</a:t>
            </a:r>
            <a:r>
              <a:rPr lang="zh-TW" altLang="en-US" dirty="0">
                <a:latin typeface="+mj-ea"/>
                <a:ea typeface="+mj-ea"/>
              </a:rPr>
              <a:t>三</a:t>
            </a:r>
            <a:r>
              <a:rPr lang="en-US" altLang="zh-TW" dirty="0">
                <a:latin typeface="+mj-ea"/>
                <a:ea typeface="+mj-ea"/>
              </a:rPr>
              <a:t>)17:00</a:t>
            </a:r>
            <a:r>
              <a:rPr lang="zh-TW" altLang="en-US" dirty="0">
                <a:latin typeface="+mj-ea"/>
                <a:ea typeface="+mj-ea"/>
              </a:rPr>
              <a:t>止，逕至桃園資賦優異學生鑑定報名系統</a:t>
            </a:r>
            <a:r>
              <a:rPr lang="en-US" altLang="zh-TW" b="1" dirty="0">
                <a:solidFill>
                  <a:srgbClr val="FF0000"/>
                </a:solidFill>
                <a:latin typeface="+mj-ea"/>
                <a:ea typeface="+mj-ea"/>
                <a:hlinkClick r:id="rId3"/>
              </a:rPr>
              <a:t>https://</a:t>
            </a:r>
            <a:r>
              <a:rPr lang="en-US" altLang="zh-TW" b="1" dirty="0" err="1">
                <a:solidFill>
                  <a:srgbClr val="FF0000"/>
                </a:solidFill>
                <a:latin typeface="+mj-ea"/>
                <a:ea typeface="+mj-ea"/>
                <a:hlinkClick r:id="rId3"/>
              </a:rPr>
              <a:t>www.giftedness.tyc.edu.tw</a:t>
            </a:r>
            <a:r>
              <a:rPr lang="zh-TW" altLang="en-US" b="1" dirty="0">
                <a:solidFill>
                  <a:srgbClr val="0070C0"/>
                </a:solidFill>
                <a:latin typeface="+mj-ea"/>
                <a:ea typeface="+mj-ea"/>
              </a:rPr>
              <a:t>，</a:t>
            </a:r>
            <a:r>
              <a:rPr lang="zh-TW" altLang="en-US" dirty="0">
                <a:latin typeface="+mj-ea"/>
                <a:ea typeface="+mj-ea"/>
              </a:rPr>
              <a:t>填寫健康聲明切結書後，下載列印鑑定證，並攜帶身分證、健保卡或桃樂卡等足資證明之身分證件應試。</a:t>
            </a:r>
          </a:p>
          <a:p>
            <a:pPr marL="45706" indent="0">
              <a:spcBef>
                <a:spcPts val="0"/>
              </a:spcBef>
              <a:buNone/>
            </a:pPr>
            <a:r>
              <a:rPr lang="en-US" altLang="zh-TW" b="1" dirty="0">
                <a:latin typeface="+mj-ea"/>
                <a:ea typeface="+mj-ea"/>
              </a:rPr>
              <a:t>5.</a:t>
            </a:r>
            <a:r>
              <a:rPr lang="zh-TW" altLang="en-US" b="1" dirty="0">
                <a:latin typeface="+mj-ea"/>
                <a:ea typeface="+mj-ea"/>
              </a:rPr>
              <a:t>依繳費單說明進行繳費：</a:t>
            </a:r>
          </a:p>
          <a:p>
            <a:pPr marL="45706" indent="0">
              <a:spcBef>
                <a:spcPts val="0"/>
              </a:spcBef>
              <a:buNone/>
            </a:pPr>
            <a:r>
              <a:rPr lang="zh-TW" altLang="en-US" dirty="0">
                <a:latin typeface="+mj-ea"/>
                <a:ea typeface="+mj-ea"/>
              </a:rPr>
              <a:t> </a:t>
            </a:r>
            <a:r>
              <a:rPr lang="en-US" altLang="zh-TW" dirty="0">
                <a:latin typeface="+mj-ea"/>
                <a:ea typeface="+mj-ea"/>
              </a:rPr>
              <a:t>(1)</a:t>
            </a:r>
            <a:r>
              <a:rPr lang="zh-TW" altLang="en-US" dirty="0">
                <a:latin typeface="+mj-ea"/>
                <a:ea typeface="+mj-ea"/>
              </a:rPr>
              <a:t>報名費用：</a:t>
            </a:r>
          </a:p>
          <a:p>
            <a:pPr marL="45706" indent="0">
              <a:spcBef>
                <a:spcPts val="0"/>
              </a:spcBef>
              <a:buNone/>
            </a:pPr>
            <a:r>
              <a:rPr lang="en-US" altLang="zh-TW" dirty="0">
                <a:latin typeface="+mj-ea"/>
                <a:ea typeface="+mj-ea"/>
              </a:rPr>
              <a:t>A.</a:t>
            </a:r>
            <a:r>
              <a:rPr lang="zh-TW" altLang="en-US" dirty="0">
                <a:latin typeface="+mj-ea"/>
                <a:ea typeface="+mj-ea"/>
              </a:rPr>
              <a:t>報名管道二者每人繳交</a:t>
            </a:r>
            <a:r>
              <a:rPr lang="en-US" altLang="zh-TW" dirty="0">
                <a:latin typeface="+mj-ea"/>
                <a:ea typeface="+mj-ea"/>
              </a:rPr>
              <a:t>800</a:t>
            </a:r>
            <a:r>
              <a:rPr lang="zh-TW" altLang="en-US" dirty="0">
                <a:latin typeface="+mj-ea"/>
                <a:ea typeface="+mj-ea"/>
              </a:rPr>
              <a:t>元整。</a:t>
            </a:r>
          </a:p>
          <a:p>
            <a:pPr marL="45706" indent="0">
              <a:spcBef>
                <a:spcPts val="0"/>
              </a:spcBef>
              <a:buNone/>
            </a:pPr>
            <a:r>
              <a:rPr lang="en-US" altLang="zh-TW" dirty="0">
                <a:latin typeface="+mj-ea"/>
                <a:ea typeface="+mj-ea"/>
              </a:rPr>
              <a:t>B.</a:t>
            </a:r>
            <a:r>
              <a:rPr lang="zh-TW" altLang="en-US" dirty="0">
                <a:latin typeface="+mj-ea"/>
                <a:ea typeface="+mj-ea"/>
              </a:rPr>
              <a:t>低收入戶及中低收入戶子女免繳報名費，但應上傳區公所核發之低收入戶或中低收入戶證明</a:t>
            </a:r>
            <a:r>
              <a:rPr lang="en-US" altLang="zh-TW" dirty="0">
                <a:latin typeface="+mj-ea"/>
                <a:ea typeface="+mj-ea"/>
              </a:rPr>
              <a:t>(</a:t>
            </a:r>
            <a:r>
              <a:rPr lang="zh-TW" altLang="en-US" dirty="0">
                <a:latin typeface="+mj-ea"/>
                <a:ea typeface="+mj-ea"/>
              </a:rPr>
              <a:t>非清寒證明</a:t>
            </a:r>
            <a:r>
              <a:rPr lang="en-US" altLang="zh-TW" dirty="0">
                <a:latin typeface="+mj-ea"/>
                <a:ea typeface="+mj-ea"/>
              </a:rPr>
              <a:t>)</a:t>
            </a:r>
            <a:r>
              <a:rPr lang="zh-TW" altLang="en-US" dirty="0">
                <a:latin typeface="+mj-ea"/>
                <a:ea typeface="+mj-ea"/>
              </a:rPr>
              <a:t>及戶口名簿電子檔，並於</a:t>
            </a:r>
            <a:r>
              <a:rPr lang="en-US" altLang="zh-TW" dirty="0">
                <a:solidFill>
                  <a:srgbClr val="C00000"/>
                </a:solidFill>
                <a:latin typeface="+mj-ea"/>
                <a:ea typeface="+mj-ea"/>
              </a:rPr>
              <a:t>111</a:t>
            </a:r>
            <a:r>
              <a:rPr lang="zh-TW" altLang="en-US" dirty="0">
                <a:solidFill>
                  <a:srgbClr val="C00000"/>
                </a:solidFill>
                <a:latin typeface="+mj-ea"/>
                <a:ea typeface="+mj-ea"/>
              </a:rPr>
              <a:t>年</a:t>
            </a:r>
            <a:r>
              <a:rPr lang="en-US" altLang="zh-TW" dirty="0">
                <a:solidFill>
                  <a:srgbClr val="C00000"/>
                </a:solidFill>
                <a:latin typeface="+mj-ea"/>
                <a:ea typeface="+mj-ea"/>
              </a:rPr>
              <a:t>2</a:t>
            </a:r>
            <a:r>
              <a:rPr lang="zh-TW" altLang="en-US" dirty="0">
                <a:solidFill>
                  <a:srgbClr val="C00000"/>
                </a:solidFill>
                <a:latin typeface="+mj-ea"/>
                <a:ea typeface="+mj-ea"/>
              </a:rPr>
              <a:t>月</a:t>
            </a:r>
            <a:r>
              <a:rPr lang="en-US" altLang="zh-TW" dirty="0">
                <a:solidFill>
                  <a:srgbClr val="C00000"/>
                </a:solidFill>
                <a:latin typeface="+mj-ea"/>
                <a:ea typeface="+mj-ea"/>
              </a:rPr>
              <a:t>20</a:t>
            </a:r>
            <a:r>
              <a:rPr lang="zh-TW" altLang="en-US" dirty="0">
                <a:solidFill>
                  <a:srgbClr val="C00000"/>
                </a:solidFill>
                <a:latin typeface="+mj-ea"/>
                <a:ea typeface="+mj-ea"/>
              </a:rPr>
              <a:t>日</a:t>
            </a:r>
            <a:r>
              <a:rPr lang="en-US" altLang="zh-TW" dirty="0">
                <a:solidFill>
                  <a:srgbClr val="C00000"/>
                </a:solidFill>
                <a:latin typeface="+mj-ea"/>
                <a:ea typeface="+mj-ea"/>
              </a:rPr>
              <a:t>(</a:t>
            </a:r>
            <a:r>
              <a:rPr lang="zh-TW" altLang="en-US" dirty="0">
                <a:solidFill>
                  <a:srgbClr val="C00000"/>
                </a:solidFill>
                <a:latin typeface="+mj-ea"/>
                <a:ea typeface="+mj-ea"/>
              </a:rPr>
              <a:t>日</a:t>
            </a:r>
            <a:r>
              <a:rPr lang="en-US" altLang="zh-TW" dirty="0">
                <a:solidFill>
                  <a:srgbClr val="C00000"/>
                </a:solidFill>
                <a:latin typeface="+mj-ea"/>
                <a:ea typeface="+mj-ea"/>
              </a:rPr>
              <a:t>)8:30</a:t>
            </a:r>
            <a:r>
              <a:rPr lang="zh-TW" altLang="en-US" dirty="0">
                <a:solidFill>
                  <a:srgbClr val="C00000"/>
                </a:solidFill>
                <a:latin typeface="+mj-ea"/>
                <a:ea typeface="+mj-ea"/>
              </a:rPr>
              <a:t>至</a:t>
            </a:r>
            <a:r>
              <a:rPr lang="en-US" altLang="zh-TW" dirty="0">
                <a:solidFill>
                  <a:srgbClr val="C00000"/>
                </a:solidFill>
                <a:latin typeface="+mj-ea"/>
                <a:ea typeface="+mj-ea"/>
              </a:rPr>
              <a:t>16:00</a:t>
            </a:r>
            <a:r>
              <a:rPr lang="zh-TW" altLang="en-US" dirty="0">
                <a:solidFill>
                  <a:srgbClr val="C00000"/>
                </a:solidFill>
                <a:latin typeface="+mj-ea"/>
                <a:ea typeface="+mj-ea"/>
              </a:rPr>
              <a:t>、</a:t>
            </a:r>
            <a:r>
              <a:rPr lang="en-US" altLang="zh-TW" dirty="0">
                <a:solidFill>
                  <a:srgbClr val="C00000"/>
                </a:solidFill>
                <a:latin typeface="+mj-ea"/>
                <a:ea typeface="+mj-ea"/>
              </a:rPr>
              <a:t>111</a:t>
            </a:r>
            <a:r>
              <a:rPr lang="zh-TW" altLang="en-US" dirty="0">
                <a:solidFill>
                  <a:srgbClr val="C00000"/>
                </a:solidFill>
                <a:latin typeface="+mj-ea"/>
                <a:ea typeface="+mj-ea"/>
              </a:rPr>
              <a:t>年</a:t>
            </a:r>
            <a:r>
              <a:rPr lang="en-US" altLang="zh-TW" dirty="0">
                <a:solidFill>
                  <a:srgbClr val="C00000"/>
                </a:solidFill>
                <a:latin typeface="+mj-ea"/>
                <a:ea typeface="+mj-ea"/>
              </a:rPr>
              <a:t>2</a:t>
            </a:r>
            <a:r>
              <a:rPr lang="zh-TW" altLang="en-US" dirty="0">
                <a:solidFill>
                  <a:srgbClr val="C00000"/>
                </a:solidFill>
                <a:latin typeface="+mj-ea"/>
                <a:ea typeface="+mj-ea"/>
              </a:rPr>
              <a:t>月</a:t>
            </a:r>
            <a:r>
              <a:rPr lang="en-US" altLang="zh-TW" dirty="0">
                <a:solidFill>
                  <a:srgbClr val="C00000"/>
                </a:solidFill>
                <a:latin typeface="+mj-ea"/>
                <a:ea typeface="+mj-ea"/>
              </a:rPr>
              <a:t>21</a:t>
            </a:r>
            <a:r>
              <a:rPr lang="zh-TW" altLang="en-US" dirty="0">
                <a:solidFill>
                  <a:srgbClr val="C00000"/>
                </a:solidFill>
                <a:latin typeface="+mj-ea"/>
                <a:ea typeface="+mj-ea"/>
              </a:rPr>
              <a:t>日</a:t>
            </a:r>
            <a:r>
              <a:rPr lang="en-US" altLang="zh-TW" dirty="0">
                <a:solidFill>
                  <a:srgbClr val="C00000"/>
                </a:solidFill>
                <a:latin typeface="+mj-ea"/>
                <a:ea typeface="+mj-ea"/>
              </a:rPr>
              <a:t>(</a:t>
            </a:r>
            <a:r>
              <a:rPr lang="zh-TW" altLang="en-US" dirty="0">
                <a:solidFill>
                  <a:srgbClr val="C00000"/>
                </a:solidFill>
                <a:latin typeface="+mj-ea"/>
                <a:ea typeface="+mj-ea"/>
              </a:rPr>
              <a:t>一</a:t>
            </a:r>
            <a:r>
              <a:rPr lang="en-US" altLang="zh-TW" dirty="0">
                <a:solidFill>
                  <a:srgbClr val="C00000"/>
                </a:solidFill>
                <a:latin typeface="+mj-ea"/>
                <a:ea typeface="+mj-ea"/>
              </a:rPr>
              <a:t>)8:30</a:t>
            </a:r>
            <a:r>
              <a:rPr lang="zh-TW" altLang="en-US" dirty="0">
                <a:solidFill>
                  <a:srgbClr val="C00000"/>
                </a:solidFill>
                <a:latin typeface="+mj-ea"/>
                <a:ea typeface="+mj-ea"/>
              </a:rPr>
              <a:t>至中午</a:t>
            </a:r>
            <a:r>
              <a:rPr lang="en-US" altLang="zh-TW" dirty="0">
                <a:solidFill>
                  <a:srgbClr val="C00000"/>
                </a:solidFill>
                <a:latin typeface="+mj-ea"/>
                <a:ea typeface="+mj-ea"/>
              </a:rPr>
              <a:t>12:00</a:t>
            </a:r>
            <a:r>
              <a:rPr lang="zh-TW" altLang="en-US" dirty="0">
                <a:latin typeface="+mj-ea"/>
                <a:ea typeface="+mj-ea"/>
              </a:rPr>
              <a:t>，</a:t>
            </a:r>
            <a:r>
              <a:rPr lang="zh-TW" altLang="en-US" b="1" dirty="0">
                <a:solidFill>
                  <a:srgbClr val="C00000"/>
                </a:solidFill>
                <a:latin typeface="+mj-ea"/>
                <a:ea typeface="+mj-ea"/>
              </a:rPr>
              <a:t>親自或委託繳驗</a:t>
            </a:r>
            <a:r>
              <a:rPr lang="zh-TW" altLang="en-US" dirty="0">
                <a:latin typeface="+mj-ea"/>
                <a:ea typeface="+mj-ea"/>
              </a:rPr>
              <a:t>相關資料正本至光明國中。</a:t>
            </a:r>
          </a:p>
          <a:p>
            <a:pPr marL="45706" indent="0">
              <a:spcBef>
                <a:spcPts val="0"/>
              </a:spcBef>
              <a:buNone/>
            </a:pPr>
            <a:r>
              <a:rPr lang="en-US" altLang="zh-TW" dirty="0">
                <a:latin typeface="+mj-ea"/>
                <a:ea typeface="+mj-ea"/>
              </a:rPr>
              <a:t>(2)</a:t>
            </a:r>
            <a:r>
              <a:rPr lang="zh-TW" altLang="en-US" dirty="0">
                <a:latin typeface="+mj-ea"/>
                <a:ea typeface="+mj-ea"/>
              </a:rPr>
              <a:t>繳費時間：請於</a:t>
            </a:r>
            <a:r>
              <a:rPr lang="en-US" altLang="zh-TW" dirty="0">
                <a:latin typeface="+mj-ea"/>
                <a:ea typeface="+mj-ea"/>
              </a:rPr>
              <a:t>111</a:t>
            </a:r>
            <a:r>
              <a:rPr lang="zh-TW" altLang="en-US" dirty="0">
                <a:latin typeface="+mj-ea"/>
                <a:ea typeface="+mj-ea"/>
              </a:rPr>
              <a:t>年</a:t>
            </a:r>
            <a:r>
              <a:rPr lang="en-US" altLang="zh-TW" dirty="0">
                <a:latin typeface="+mj-ea"/>
                <a:ea typeface="+mj-ea"/>
              </a:rPr>
              <a:t>2</a:t>
            </a:r>
            <a:r>
              <a:rPr lang="zh-TW" altLang="en-US" dirty="0">
                <a:latin typeface="+mj-ea"/>
                <a:ea typeface="+mj-ea"/>
              </a:rPr>
              <a:t>月</a:t>
            </a:r>
            <a:r>
              <a:rPr lang="en-US" altLang="zh-TW" dirty="0">
                <a:latin typeface="+mj-ea"/>
                <a:ea typeface="+mj-ea"/>
              </a:rPr>
              <a:t>16</a:t>
            </a:r>
            <a:r>
              <a:rPr lang="zh-TW" altLang="en-US" dirty="0">
                <a:latin typeface="+mj-ea"/>
                <a:ea typeface="+mj-ea"/>
              </a:rPr>
              <a:t>日</a:t>
            </a:r>
            <a:r>
              <a:rPr lang="en-US" altLang="zh-TW" dirty="0">
                <a:latin typeface="+mj-ea"/>
                <a:ea typeface="+mj-ea"/>
              </a:rPr>
              <a:t>(</a:t>
            </a:r>
            <a:r>
              <a:rPr lang="zh-TW" altLang="en-US" dirty="0">
                <a:latin typeface="+mj-ea"/>
                <a:ea typeface="+mj-ea"/>
              </a:rPr>
              <a:t>三</a:t>
            </a:r>
            <a:r>
              <a:rPr lang="en-US" altLang="zh-TW" dirty="0">
                <a:latin typeface="+mj-ea"/>
                <a:ea typeface="+mj-ea"/>
              </a:rPr>
              <a:t>)23:00</a:t>
            </a:r>
            <a:r>
              <a:rPr lang="zh-TW" altLang="en-US" dirty="0">
                <a:latin typeface="+mj-ea"/>
                <a:ea typeface="+mj-ea"/>
              </a:rPr>
              <a:t>前依繳費單說明方式完成繳費，繳費完成始完成報名手續。</a:t>
            </a:r>
          </a:p>
          <a:p>
            <a:pPr marL="45706" indent="0">
              <a:spcBef>
                <a:spcPts val="0"/>
              </a:spcBef>
              <a:buNone/>
            </a:pPr>
            <a:r>
              <a:rPr lang="en-US" altLang="zh-TW" dirty="0">
                <a:latin typeface="+mj-ea"/>
                <a:ea typeface="+mj-ea"/>
              </a:rPr>
              <a:t>(3)</a:t>
            </a:r>
            <a:r>
              <a:rPr lang="zh-TW" altLang="en-US" dirty="0">
                <a:latin typeface="+mj-ea"/>
                <a:ea typeface="+mj-ea"/>
              </a:rPr>
              <a:t>繳費方式：</a:t>
            </a:r>
            <a:r>
              <a:rPr lang="en-US" altLang="zh-TW" dirty="0">
                <a:latin typeface="+mj-ea"/>
                <a:ea typeface="+mj-ea"/>
              </a:rPr>
              <a:t>ATM</a:t>
            </a:r>
            <a:r>
              <a:rPr lang="zh-TW" altLang="en-US" dirty="0">
                <a:latin typeface="+mj-ea"/>
                <a:ea typeface="+mj-ea"/>
              </a:rPr>
              <a:t>或線上轉帳或列印繳費單至超商或銀行臨櫃繳交。</a:t>
            </a:r>
          </a:p>
        </p:txBody>
      </p:sp>
      <p:sp>
        <p:nvSpPr>
          <p:cNvPr id="4" name="標題 1">
            <a:extLst>
              <a:ext uri="{FF2B5EF4-FFF2-40B4-BE49-F238E27FC236}">
                <a16:creationId xmlns:a16="http://schemas.microsoft.com/office/drawing/2014/main" id="{39F6E1F8-2BA8-40AC-8D38-E47BC074EBE2}"/>
              </a:ext>
            </a:extLst>
          </p:cNvPr>
          <p:cNvSpPr txBox="1">
            <a:spLocks/>
          </p:cNvSpPr>
          <p:nvPr/>
        </p:nvSpPr>
        <p:spPr>
          <a:xfrm>
            <a:off x="1117309" y="76200"/>
            <a:ext cx="10157354" cy="1048544"/>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b="1" dirty="0">
                <a:effectLst>
                  <a:outerShdw blurRad="38100" dist="38100" dir="2700000" algn="tl">
                    <a:srgbClr val="000000">
                      <a:alpha val="43137"/>
                    </a:srgbClr>
                  </a:outerShdw>
                </a:effectLst>
                <a:latin typeface="+mj-ea"/>
                <a:ea typeface="+mj-ea"/>
              </a:rPr>
              <a:t>申請管道二</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初選鑑定</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報名</a:t>
            </a:r>
          </a:p>
        </p:txBody>
      </p:sp>
    </p:spTree>
    <p:extLst>
      <p:ext uri="{BB962C8B-B14F-4D97-AF65-F5344CB8AC3E}">
        <p14:creationId xmlns:p14="http://schemas.microsoft.com/office/powerpoint/2010/main" val="263041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3892" y="378760"/>
            <a:ext cx="9131351" cy="797119"/>
          </a:xfrm>
        </p:spPr>
        <p:txBody>
          <a:bodyPr>
            <a:normAutofit/>
          </a:bodyPr>
          <a:lstStyle/>
          <a:p>
            <a:pPr algn="ct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評量測驗結果</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893146" y="1219775"/>
            <a:ext cx="10465578" cy="2058378"/>
          </a:xfrm>
        </p:spPr>
        <p:txBody>
          <a:bodyPr>
            <a:normAutofit fontScale="85000" lnSpcReduction="10000"/>
          </a:bodyPr>
          <a:lstStyle/>
          <a:p>
            <a:pPr marL="323903" indent="0" algn="just">
              <a:lnSpc>
                <a:spcPct val="120000"/>
              </a:lnSpc>
              <a:spcBef>
                <a:spcPts val="0"/>
              </a:spcBef>
              <a:buNone/>
            </a:pPr>
            <a:r>
              <a:rPr lang="zh-TW" altLang="en-US" sz="2799" dirty="0">
                <a:latin typeface="+mj-ea"/>
                <a:ea typeface="+mj-ea"/>
              </a:rPr>
              <a:t>管道二</a:t>
            </a:r>
            <a:r>
              <a:rPr lang="en-US" altLang="zh-TW" sz="2799" dirty="0">
                <a:latin typeface="+mj-ea"/>
                <a:ea typeface="+mj-ea"/>
              </a:rPr>
              <a:t>(</a:t>
            </a:r>
            <a:r>
              <a:rPr lang="zh-TW" altLang="en-US" sz="2799" dirty="0">
                <a:latin typeface="+mj-ea"/>
                <a:ea typeface="+mj-ea"/>
              </a:rPr>
              <a:t>初選結果</a:t>
            </a:r>
            <a:r>
              <a:rPr lang="en-US" altLang="zh-TW" sz="2799" dirty="0">
                <a:latin typeface="+mj-ea"/>
                <a:ea typeface="+mj-ea"/>
              </a:rPr>
              <a:t>)</a:t>
            </a:r>
            <a:r>
              <a:rPr lang="zh-TW" altLang="en-US" sz="2799" dirty="0">
                <a:latin typeface="+mj-ea"/>
                <a:ea typeface="+mj-ea"/>
              </a:rPr>
              <a:t>通過名單公告：</a:t>
            </a:r>
            <a:r>
              <a:rPr lang="en-US" altLang="zh-TW" sz="2799" dirty="0">
                <a:solidFill>
                  <a:srgbClr val="FF0000"/>
                </a:solidFill>
                <a:latin typeface="+mj-ea"/>
                <a:ea typeface="+mj-ea"/>
              </a:rPr>
              <a:t>111</a:t>
            </a:r>
            <a:r>
              <a:rPr lang="zh-TW" altLang="en-US" sz="2799" dirty="0">
                <a:solidFill>
                  <a:srgbClr val="FF0000"/>
                </a:solidFill>
                <a:latin typeface="+mj-ea"/>
                <a:ea typeface="+mj-ea"/>
              </a:rPr>
              <a:t>年</a:t>
            </a:r>
            <a:r>
              <a:rPr lang="en-US" altLang="zh-TW" sz="2799" dirty="0">
                <a:solidFill>
                  <a:srgbClr val="FF0000"/>
                </a:solidFill>
                <a:latin typeface="+mj-ea"/>
                <a:ea typeface="+mj-ea"/>
              </a:rPr>
              <a:t>3</a:t>
            </a:r>
            <a:r>
              <a:rPr lang="zh-TW" altLang="en-US" sz="2799" dirty="0">
                <a:solidFill>
                  <a:srgbClr val="FF0000"/>
                </a:solidFill>
                <a:latin typeface="+mj-ea"/>
                <a:ea typeface="+mj-ea"/>
              </a:rPr>
              <a:t>月</a:t>
            </a:r>
            <a:r>
              <a:rPr lang="en-US" altLang="zh-TW" sz="2799" dirty="0">
                <a:solidFill>
                  <a:srgbClr val="FF0000"/>
                </a:solidFill>
                <a:latin typeface="+mj-ea"/>
                <a:ea typeface="+mj-ea"/>
              </a:rPr>
              <a:t>17</a:t>
            </a:r>
            <a:r>
              <a:rPr lang="zh-TW" altLang="en-US" sz="2799" dirty="0">
                <a:solidFill>
                  <a:srgbClr val="FF0000"/>
                </a:solidFill>
                <a:latin typeface="+mj-ea"/>
                <a:ea typeface="+mj-ea"/>
              </a:rPr>
              <a:t>日</a:t>
            </a:r>
            <a:r>
              <a:rPr lang="en-US" altLang="zh-TW" sz="2799" dirty="0">
                <a:solidFill>
                  <a:srgbClr val="FF0000"/>
                </a:solidFill>
                <a:latin typeface="+mj-ea"/>
                <a:ea typeface="+mj-ea"/>
              </a:rPr>
              <a:t>(</a:t>
            </a:r>
            <a:r>
              <a:rPr lang="zh-TW" altLang="en-US" sz="2799" dirty="0">
                <a:solidFill>
                  <a:srgbClr val="FF0000"/>
                </a:solidFill>
                <a:latin typeface="+mj-ea"/>
                <a:ea typeface="+mj-ea"/>
              </a:rPr>
              <a:t>星期四</a:t>
            </a:r>
            <a:r>
              <a:rPr lang="en-US" altLang="zh-TW" sz="2799" dirty="0">
                <a:solidFill>
                  <a:srgbClr val="FF0000"/>
                </a:solidFill>
                <a:latin typeface="+mj-ea"/>
                <a:ea typeface="+mj-ea"/>
              </a:rPr>
              <a:t>) 17:00</a:t>
            </a:r>
            <a:r>
              <a:rPr lang="zh-TW" altLang="en-US" sz="2799" dirty="0">
                <a:latin typeface="+mj-ea"/>
                <a:ea typeface="+mj-ea"/>
              </a:rPr>
              <a:t>於桃園市政府教育局、本市資優教育資源中心及經國國中網站公告，並可至桃園市資賦優異學生鑑定報名系統</a:t>
            </a:r>
            <a:r>
              <a:rPr lang="en-US" altLang="zh-TW" sz="2799" dirty="0">
                <a:latin typeface="+mj-ea"/>
                <a:ea typeface="+mj-ea"/>
              </a:rPr>
              <a:t>(https://www.giftedness.tyc.edu.tw)</a:t>
            </a:r>
            <a:r>
              <a:rPr lang="zh-TW" altLang="en-US" sz="2799" dirty="0">
                <a:latin typeface="+mj-ea"/>
                <a:ea typeface="+mj-ea"/>
              </a:rPr>
              <a:t>登入查詢及下載初選結果通知書。</a:t>
            </a:r>
            <a:endParaRPr lang="zh-TW" altLang="en-US" dirty="0"/>
          </a:p>
        </p:txBody>
      </p:sp>
      <p:sp>
        <p:nvSpPr>
          <p:cNvPr id="7" name="標題 1"/>
          <p:cNvSpPr txBox="1">
            <a:spLocks/>
          </p:cNvSpPr>
          <p:nvPr/>
        </p:nvSpPr>
        <p:spPr>
          <a:xfrm>
            <a:off x="4222204" y="3142437"/>
            <a:ext cx="3816424" cy="765505"/>
          </a:xfrm>
          <a:prstGeom prst="rect">
            <a:avLst/>
          </a:prstGeom>
        </p:spPr>
        <p:txBody>
          <a:bodyPr vert="horz" lIns="91416" tIns="45708" rIns="91416" bIns="45708"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細明體" panose="02020509000000000000" pitchFamily="49" charset="-120"/>
                <a:ea typeface="細明體" panose="02020509000000000000" pitchFamily="49" charset="-120"/>
                <a:cs typeface="+mj-cs"/>
              </a:defRPr>
            </a:lvl1pPr>
          </a:lstStyle>
          <a:p>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初選結果複查</a:t>
            </a:r>
          </a:p>
        </p:txBody>
      </p:sp>
      <p:sp>
        <p:nvSpPr>
          <p:cNvPr id="8" name="內容版面配置區 2"/>
          <p:cNvSpPr txBox="1">
            <a:spLocks/>
          </p:cNvSpPr>
          <p:nvPr/>
        </p:nvSpPr>
        <p:spPr>
          <a:xfrm>
            <a:off x="893146" y="3907943"/>
            <a:ext cx="10465578" cy="2581397"/>
          </a:xfrm>
          <a:prstGeom prst="rect">
            <a:avLst/>
          </a:prstGeom>
        </p:spPr>
        <p:txBody>
          <a:bodyPr vert="horz" lIns="91416" tIns="45708" rIns="91416" bIns="45708" rtlCol="0">
            <a:normAutofit fontScale="92500" lnSpcReduction="20000"/>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細明體" panose="02020509000000000000" pitchFamily="49" charset="-120"/>
                <a:ea typeface="細明體" panose="02020509000000000000" pitchFamily="49" charset="-120"/>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細明體" panose="02020509000000000000" pitchFamily="49" charset="-120"/>
                <a:ea typeface="細明體" panose="02020509000000000000" pitchFamily="49" charset="-120"/>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359892" indent="0" algn="just">
              <a:lnSpc>
                <a:spcPct val="120000"/>
              </a:lnSpc>
              <a:spcBef>
                <a:spcPts val="0"/>
              </a:spcBef>
              <a:buNone/>
            </a:pPr>
            <a:r>
              <a:rPr lang="zh-TW" altLang="en-US" sz="2799" b="1" dirty="0">
                <a:latin typeface="+mj-ea"/>
                <a:ea typeface="+mj-ea"/>
              </a:rPr>
              <a:t>初選結果複查</a:t>
            </a:r>
            <a:r>
              <a:rPr lang="zh-TW" altLang="en-US" sz="2799" dirty="0">
                <a:latin typeface="+mj-ea"/>
                <a:ea typeface="+mj-ea"/>
              </a:rPr>
              <a:t>：學生對測驗結果若有疑問時，請於</a:t>
            </a:r>
            <a:r>
              <a:rPr lang="en-US" altLang="zh-TW" sz="2799" dirty="0">
                <a:solidFill>
                  <a:srgbClr val="FF0000"/>
                </a:solidFill>
                <a:latin typeface="+mj-ea"/>
                <a:ea typeface="+mj-ea"/>
              </a:rPr>
              <a:t>111</a:t>
            </a:r>
            <a:r>
              <a:rPr lang="zh-TW" altLang="en-US" sz="2799" dirty="0">
                <a:solidFill>
                  <a:srgbClr val="FF0000"/>
                </a:solidFill>
                <a:latin typeface="+mj-ea"/>
                <a:ea typeface="+mj-ea"/>
              </a:rPr>
              <a:t>年</a:t>
            </a:r>
            <a:r>
              <a:rPr lang="en-US" altLang="zh-TW" sz="2799" dirty="0">
                <a:solidFill>
                  <a:srgbClr val="FF0000"/>
                </a:solidFill>
                <a:latin typeface="+mj-ea"/>
                <a:ea typeface="+mj-ea"/>
              </a:rPr>
              <a:t>3</a:t>
            </a:r>
            <a:r>
              <a:rPr lang="zh-TW" altLang="en-US" sz="2799" dirty="0">
                <a:solidFill>
                  <a:srgbClr val="FF0000"/>
                </a:solidFill>
                <a:latin typeface="+mj-ea"/>
                <a:ea typeface="+mj-ea"/>
              </a:rPr>
              <a:t>月</a:t>
            </a:r>
            <a:r>
              <a:rPr lang="en-US" altLang="zh-TW" sz="2799" dirty="0">
                <a:solidFill>
                  <a:srgbClr val="FF0000"/>
                </a:solidFill>
                <a:latin typeface="+mj-ea"/>
                <a:ea typeface="+mj-ea"/>
              </a:rPr>
              <a:t>17</a:t>
            </a:r>
            <a:r>
              <a:rPr lang="zh-TW" altLang="en-US" sz="2799" dirty="0">
                <a:solidFill>
                  <a:srgbClr val="FF0000"/>
                </a:solidFill>
                <a:latin typeface="+mj-ea"/>
                <a:ea typeface="+mj-ea"/>
              </a:rPr>
              <a:t>日</a:t>
            </a:r>
            <a:r>
              <a:rPr lang="en-US" altLang="zh-TW" sz="2799" dirty="0">
                <a:solidFill>
                  <a:srgbClr val="FF0000"/>
                </a:solidFill>
                <a:latin typeface="+mj-ea"/>
                <a:ea typeface="+mj-ea"/>
              </a:rPr>
              <a:t>(</a:t>
            </a:r>
            <a:r>
              <a:rPr lang="zh-TW" altLang="en-US" sz="2799" dirty="0">
                <a:solidFill>
                  <a:srgbClr val="FF0000"/>
                </a:solidFill>
                <a:latin typeface="+mj-ea"/>
                <a:ea typeface="+mj-ea"/>
              </a:rPr>
              <a:t>星期四</a:t>
            </a:r>
            <a:r>
              <a:rPr lang="en-US" altLang="zh-TW" sz="2799" dirty="0">
                <a:solidFill>
                  <a:srgbClr val="FF0000"/>
                </a:solidFill>
                <a:latin typeface="+mj-ea"/>
                <a:ea typeface="+mj-ea"/>
              </a:rPr>
              <a:t>)17:00</a:t>
            </a:r>
            <a:r>
              <a:rPr lang="zh-TW" altLang="en-US" sz="2799" dirty="0">
                <a:solidFill>
                  <a:srgbClr val="FF0000"/>
                </a:solidFill>
                <a:latin typeface="+mj-ea"/>
                <a:ea typeface="+mj-ea"/>
              </a:rPr>
              <a:t>至</a:t>
            </a:r>
            <a:r>
              <a:rPr lang="en-US" altLang="zh-TW" sz="2799" dirty="0">
                <a:solidFill>
                  <a:srgbClr val="FF0000"/>
                </a:solidFill>
                <a:latin typeface="+mj-ea"/>
                <a:ea typeface="+mj-ea"/>
              </a:rPr>
              <a:t>111</a:t>
            </a:r>
            <a:r>
              <a:rPr lang="zh-TW" altLang="en-US" sz="2799" dirty="0">
                <a:solidFill>
                  <a:srgbClr val="FF0000"/>
                </a:solidFill>
                <a:latin typeface="+mj-ea"/>
                <a:ea typeface="+mj-ea"/>
              </a:rPr>
              <a:t>年</a:t>
            </a:r>
            <a:r>
              <a:rPr lang="en-US" altLang="zh-TW" sz="2799" dirty="0">
                <a:solidFill>
                  <a:srgbClr val="FF0000"/>
                </a:solidFill>
                <a:latin typeface="+mj-ea"/>
                <a:ea typeface="+mj-ea"/>
              </a:rPr>
              <a:t>3</a:t>
            </a:r>
            <a:r>
              <a:rPr lang="zh-TW" altLang="en-US" sz="2799" dirty="0">
                <a:solidFill>
                  <a:srgbClr val="FF0000"/>
                </a:solidFill>
                <a:latin typeface="+mj-ea"/>
                <a:ea typeface="+mj-ea"/>
              </a:rPr>
              <a:t>月</a:t>
            </a:r>
            <a:r>
              <a:rPr lang="en-US" altLang="zh-TW" sz="2799" dirty="0">
                <a:solidFill>
                  <a:srgbClr val="FF0000"/>
                </a:solidFill>
                <a:latin typeface="+mj-ea"/>
                <a:ea typeface="+mj-ea"/>
              </a:rPr>
              <a:t>18</a:t>
            </a:r>
            <a:r>
              <a:rPr lang="zh-TW" altLang="en-US" sz="2799" dirty="0">
                <a:solidFill>
                  <a:srgbClr val="FF0000"/>
                </a:solidFill>
                <a:latin typeface="+mj-ea"/>
                <a:ea typeface="+mj-ea"/>
              </a:rPr>
              <a:t>日</a:t>
            </a:r>
            <a:r>
              <a:rPr lang="en-US" altLang="zh-TW" sz="2799" dirty="0">
                <a:solidFill>
                  <a:srgbClr val="FF0000"/>
                </a:solidFill>
                <a:latin typeface="+mj-ea"/>
                <a:ea typeface="+mj-ea"/>
              </a:rPr>
              <a:t>(</a:t>
            </a:r>
            <a:r>
              <a:rPr lang="zh-TW" altLang="en-US" sz="2799" dirty="0">
                <a:solidFill>
                  <a:srgbClr val="FF0000"/>
                </a:solidFill>
                <a:latin typeface="+mj-ea"/>
                <a:ea typeface="+mj-ea"/>
              </a:rPr>
              <a:t>星期五</a:t>
            </a:r>
            <a:r>
              <a:rPr lang="en-US" altLang="zh-TW" sz="2799" dirty="0">
                <a:solidFill>
                  <a:srgbClr val="FF0000"/>
                </a:solidFill>
                <a:latin typeface="+mj-ea"/>
                <a:ea typeface="+mj-ea"/>
              </a:rPr>
              <a:t>)16:00</a:t>
            </a:r>
            <a:r>
              <a:rPr lang="zh-TW" altLang="en-US" sz="2799" dirty="0">
                <a:latin typeface="+mj-ea"/>
                <a:ea typeface="+mj-ea"/>
              </a:rPr>
              <a:t>前，至桃園市資賦優異學生鑑定報名系統</a:t>
            </a:r>
            <a:r>
              <a:rPr lang="en-US" altLang="zh-TW" sz="2799" dirty="0">
                <a:latin typeface="+mj-ea"/>
                <a:ea typeface="+mj-ea"/>
              </a:rPr>
              <a:t>(https://www.giftedness.tyc.edu.tw)</a:t>
            </a:r>
            <a:r>
              <a:rPr lang="zh-TW" altLang="en-US" sz="2799" dirty="0">
                <a:latin typeface="+mj-ea"/>
                <a:ea typeface="+mj-ea"/>
              </a:rPr>
              <a:t>申請複查，並繳交複查費新臺幣</a:t>
            </a:r>
            <a:r>
              <a:rPr lang="en-US" altLang="zh-TW" sz="2799" dirty="0">
                <a:latin typeface="+mj-ea"/>
                <a:ea typeface="+mj-ea"/>
              </a:rPr>
              <a:t>100</a:t>
            </a:r>
            <a:r>
              <a:rPr lang="zh-TW" altLang="en-US" sz="2799" dirty="0">
                <a:latin typeface="+mj-ea"/>
                <a:ea typeface="+mj-ea"/>
              </a:rPr>
              <a:t>元整</a:t>
            </a:r>
            <a:r>
              <a:rPr lang="en-US" altLang="zh-TW" sz="2799" dirty="0">
                <a:latin typeface="+mj-ea"/>
                <a:ea typeface="+mj-ea"/>
              </a:rPr>
              <a:t>(</a:t>
            </a:r>
            <a:r>
              <a:rPr lang="zh-TW" altLang="en-US" sz="2799" dirty="0">
                <a:latin typeface="+mj-ea"/>
                <a:ea typeface="+mj-ea"/>
              </a:rPr>
              <a:t>繳費方式限</a:t>
            </a:r>
            <a:r>
              <a:rPr lang="en-US" altLang="zh-TW" sz="2799" dirty="0">
                <a:latin typeface="+mj-ea"/>
                <a:ea typeface="+mj-ea"/>
              </a:rPr>
              <a:t>ATM</a:t>
            </a:r>
            <a:r>
              <a:rPr lang="zh-TW" altLang="en-US" sz="2799" dirty="0">
                <a:latin typeface="+mj-ea"/>
                <a:ea typeface="+mj-ea"/>
              </a:rPr>
              <a:t>繳款或線上轉帳</a:t>
            </a:r>
            <a:r>
              <a:rPr lang="en-US" altLang="zh-TW" sz="2799" dirty="0">
                <a:latin typeface="+mj-ea"/>
                <a:ea typeface="+mj-ea"/>
              </a:rPr>
              <a:t>)</a:t>
            </a:r>
            <a:r>
              <a:rPr lang="zh-TW" altLang="en-US" sz="2799" dirty="0">
                <a:latin typeface="+mj-ea"/>
                <a:ea typeface="+mj-ea"/>
              </a:rPr>
              <a:t>，逾時不予受理。結果將於</a:t>
            </a:r>
            <a:r>
              <a:rPr lang="en-US" altLang="zh-TW" sz="2799" dirty="0">
                <a:latin typeface="+mj-ea"/>
                <a:ea typeface="+mj-ea"/>
              </a:rPr>
              <a:t>111</a:t>
            </a:r>
            <a:r>
              <a:rPr lang="zh-TW" altLang="en-US" sz="2799" dirty="0">
                <a:latin typeface="+mj-ea"/>
                <a:ea typeface="+mj-ea"/>
              </a:rPr>
              <a:t>年</a:t>
            </a:r>
            <a:r>
              <a:rPr lang="en-US" altLang="zh-TW" sz="2799" dirty="0">
                <a:latin typeface="+mj-ea"/>
                <a:ea typeface="+mj-ea"/>
              </a:rPr>
              <a:t>3</a:t>
            </a:r>
            <a:r>
              <a:rPr lang="zh-TW" altLang="en-US" sz="2799" dirty="0">
                <a:latin typeface="+mj-ea"/>
                <a:ea typeface="+mj-ea"/>
              </a:rPr>
              <a:t>月</a:t>
            </a:r>
            <a:r>
              <a:rPr lang="en-US" altLang="zh-TW" sz="2799" dirty="0">
                <a:latin typeface="+mj-ea"/>
                <a:ea typeface="+mj-ea"/>
              </a:rPr>
              <a:t>23</a:t>
            </a:r>
            <a:r>
              <a:rPr lang="zh-TW" altLang="en-US" sz="2799" dirty="0">
                <a:latin typeface="+mj-ea"/>
                <a:ea typeface="+mj-ea"/>
              </a:rPr>
              <a:t>日</a:t>
            </a:r>
            <a:r>
              <a:rPr lang="en-US" altLang="zh-TW" sz="2799" dirty="0">
                <a:latin typeface="+mj-ea"/>
                <a:ea typeface="+mj-ea"/>
              </a:rPr>
              <a:t>(</a:t>
            </a:r>
            <a:r>
              <a:rPr lang="zh-TW" altLang="en-US" sz="2799" dirty="0">
                <a:latin typeface="+mj-ea"/>
                <a:ea typeface="+mj-ea"/>
              </a:rPr>
              <a:t>星期三</a:t>
            </a:r>
            <a:r>
              <a:rPr lang="en-US" altLang="zh-TW" sz="2799" dirty="0">
                <a:latin typeface="+mj-ea"/>
                <a:ea typeface="+mj-ea"/>
              </a:rPr>
              <a:t>)17:00</a:t>
            </a:r>
            <a:r>
              <a:rPr lang="zh-TW" altLang="en-US" sz="2799" dirty="0">
                <a:latin typeface="+mj-ea"/>
                <a:ea typeface="+mj-ea"/>
              </a:rPr>
              <a:t>開放系統查詢及下載複查結果。</a:t>
            </a:r>
          </a:p>
          <a:p>
            <a:pPr algn="just"/>
            <a:endParaRPr lang="zh-TW" altLang="en-US" sz="1999" dirty="0"/>
          </a:p>
        </p:txBody>
      </p:sp>
    </p:spTree>
    <p:extLst>
      <p:ext uri="{BB962C8B-B14F-4D97-AF65-F5344CB8AC3E}">
        <p14:creationId xmlns:p14="http://schemas.microsoft.com/office/powerpoint/2010/main" val="12675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66936"/>
            <a:ext cx="9131351" cy="990790"/>
          </a:xfrm>
        </p:spPr>
        <p:txBody>
          <a:bodyPr>
            <a:normAutofit/>
          </a:bodyPr>
          <a:lstStyle/>
          <a:p>
            <a:pPr algn="ct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初選：創造能力評量</a:t>
            </a:r>
            <a:r>
              <a:rPr lang="en-US" altLang="zh-TW"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en-US" altLang="zh-TW" sz="4000" b="1" dirty="0">
                <a:solidFill>
                  <a:srgbClr val="FF0000"/>
                </a:solidFill>
                <a:effectLst>
                  <a:outerShdw blurRad="38100" dist="38100" dir="2700000" algn="tl">
                    <a:srgbClr val="000000">
                      <a:alpha val="43137"/>
                    </a:srgbClr>
                  </a:outerShdw>
                </a:effectLst>
                <a:latin typeface="+mj-ea"/>
                <a:ea typeface="+mj-ea"/>
              </a:rPr>
              <a:t> 111/3/6(</a:t>
            </a:r>
            <a:r>
              <a:rPr lang="zh-TW" altLang="en-US" sz="4000" b="1" dirty="0">
                <a:solidFill>
                  <a:srgbClr val="FF0000"/>
                </a:solidFill>
                <a:effectLst>
                  <a:outerShdw blurRad="38100" dist="38100" dir="2700000" algn="tl">
                    <a:srgbClr val="000000">
                      <a:alpha val="43137"/>
                    </a:srgbClr>
                  </a:outerShdw>
                </a:effectLst>
                <a:latin typeface="+mj-ea"/>
                <a:ea typeface="+mj-ea"/>
              </a:rPr>
              <a:t>日</a:t>
            </a:r>
            <a:r>
              <a:rPr lang="en-US" altLang="zh-TW" sz="4000" b="1" dirty="0">
                <a:solidFill>
                  <a:srgbClr val="FF0000"/>
                </a:solidFill>
                <a:effectLst>
                  <a:outerShdw blurRad="38100" dist="38100" dir="2700000" algn="tl">
                    <a:srgbClr val="000000">
                      <a:alpha val="43137"/>
                    </a:srgbClr>
                  </a:outerShdw>
                </a:effectLst>
                <a:latin typeface="+mj-ea"/>
                <a:ea typeface="+mj-ea"/>
              </a:rPr>
              <a:t>)</a:t>
            </a:r>
            <a:endParaRPr lang="zh-TW" altLang="en-US" sz="3999" b="1" dirty="0">
              <a:effectLst>
                <a:outerShdw blurRad="38100" dist="38100" dir="2700000" algn="tl">
                  <a:srgbClr val="000000">
                    <a:alpha val="43137"/>
                  </a:srgbClr>
                </a:outerShdw>
              </a:effectLst>
            </a:endParaRPr>
          </a:p>
        </p:txBody>
      </p:sp>
      <p:sp>
        <p:nvSpPr>
          <p:cNvPr id="4" name="矩形 5"/>
          <p:cNvSpPr>
            <a:spLocks noChangeArrowheads="1"/>
          </p:cNvSpPr>
          <p:nvPr/>
        </p:nvSpPr>
        <p:spPr bwMode="auto">
          <a:xfrm>
            <a:off x="1269875" y="912821"/>
            <a:ext cx="10004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b="1" dirty="0">
                <a:latin typeface="+mj-ea"/>
                <a:ea typeface="+mj-ea"/>
              </a:rPr>
              <a:t>桃園市</a:t>
            </a:r>
            <a:r>
              <a:rPr lang="en-US" altLang="zh-TW" sz="2400" b="1" dirty="0">
                <a:latin typeface="+mj-ea"/>
                <a:ea typeface="+mj-ea"/>
              </a:rPr>
              <a:t>111</a:t>
            </a:r>
            <a:r>
              <a:rPr lang="zh-TW" altLang="en-US" sz="2400" b="1" dirty="0">
                <a:latin typeface="+mj-ea"/>
                <a:ea typeface="+mj-ea"/>
              </a:rPr>
              <a:t>學年度國民中學創造能力資優學生鑑定</a:t>
            </a:r>
            <a:r>
              <a:rPr lang="en-US" altLang="zh-TW" sz="2400" b="1" dirty="0">
                <a:latin typeface="+mj-ea"/>
                <a:ea typeface="+mj-ea"/>
              </a:rPr>
              <a:t>【</a:t>
            </a:r>
            <a:r>
              <a:rPr lang="zh-TW" altLang="en-US" sz="2400" b="1" dirty="0">
                <a:latin typeface="+mj-ea"/>
                <a:ea typeface="+mj-ea"/>
              </a:rPr>
              <a:t>初選鑑定證</a:t>
            </a:r>
            <a:r>
              <a:rPr lang="en-US" altLang="zh-TW" sz="2400" b="1" dirty="0">
                <a:latin typeface="+mj-ea"/>
                <a:ea typeface="+mj-ea"/>
              </a:rPr>
              <a:t>】</a:t>
            </a:r>
            <a:endParaRPr lang="zh-TW" altLang="en-US" sz="2400" dirty="0">
              <a:latin typeface="+mj-ea"/>
              <a:ea typeface="+mj-ea"/>
            </a:endParaRPr>
          </a:p>
        </p:txBody>
      </p:sp>
      <p:pic>
        <p:nvPicPr>
          <p:cNvPr id="6" name="圖片 5"/>
          <p:cNvPicPr>
            <a:picLocks noChangeAspect="1"/>
          </p:cNvPicPr>
          <p:nvPr/>
        </p:nvPicPr>
        <p:blipFill>
          <a:blip r:embed="rId3"/>
          <a:stretch>
            <a:fillRect/>
          </a:stretch>
        </p:blipFill>
        <p:spPr>
          <a:xfrm>
            <a:off x="477788" y="1374486"/>
            <a:ext cx="11305256" cy="5499315"/>
          </a:xfrm>
          <a:prstGeom prst="rect">
            <a:avLst/>
          </a:prstGeom>
        </p:spPr>
      </p:pic>
    </p:spTree>
    <p:extLst>
      <p:ext uri="{BB962C8B-B14F-4D97-AF65-F5344CB8AC3E}">
        <p14:creationId xmlns:p14="http://schemas.microsoft.com/office/powerpoint/2010/main" val="36460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79783"/>
            <a:ext cx="9131351" cy="877594"/>
          </a:xfrm>
        </p:spPr>
        <p:txBody>
          <a:bodyPr>
            <a:normAutofit/>
          </a:bodyPr>
          <a:lstStyle/>
          <a:p>
            <a:pPr algn="ct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複選報名</a:t>
            </a:r>
            <a:endParaRPr lang="zh-TW" altLang="en-US" sz="3999" b="1" dirty="0">
              <a:effectLst>
                <a:outerShdw blurRad="38100" dist="38100" dir="2700000" algn="tl">
                  <a:srgbClr val="000000">
                    <a:alpha val="43137"/>
                  </a:srgbClr>
                </a:outerShdw>
              </a:effectLst>
            </a:endParaRPr>
          </a:p>
        </p:txBody>
      </p:sp>
      <p:sp>
        <p:nvSpPr>
          <p:cNvPr id="4" name="內容版面配置區 2">
            <a:extLst>
              <a:ext uri="{FF2B5EF4-FFF2-40B4-BE49-F238E27FC236}">
                <a16:creationId xmlns:a16="http://schemas.microsoft.com/office/drawing/2014/main" id="{704E18C0-9F28-43C6-B9EF-EAB15CA9B821}"/>
              </a:ext>
            </a:extLst>
          </p:cNvPr>
          <p:cNvSpPr txBox="1">
            <a:spLocks/>
          </p:cNvSpPr>
          <p:nvPr/>
        </p:nvSpPr>
        <p:spPr>
          <a:xfrm>
            <a:off x="583123" y="861004"/>
            <a:ext cx="11012309" cy="2567996"/>
          </a:xfrm>
          <a:prstGeom prst="rect">
            <a:avLst/>
          </a:prstGeom>
        </p:spPr>
        <p:txBody>
          <a:bodyPr vert="horz" lIns="121899" tIns="60949" rIns="121899" bIns="60949" rtlCol="0">
            <a:normAutofit fontScale="250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spcBef>
                <a:spcPts val="0"/>
              </a:spcBef>
              <a:buNone/>
            </a:pPr>
            <a:r>
              <a:rPr lang="en-US" altLang="zh-TW" sz="8000" b="1" dirty="0">
                <a:latin typeface="+mj-ea"/>
              </a:rPr>
              <a:t>【</a:t>
            </a:r>
            <a:r>
              <a:rPr lang="zh-TW" altLang="en-US" sz="8000" b="1" dirty="0">
                <a:latin typeface="+mj-ea"/>
              </a:rPr>
              <a:t>管道一</a:t>
            </a:r>
            <a:r>
              <a:rPr lang="en-US" altLang="zh-TW" sz="8000" b="1" dirty="0">
                <a:latin typeface="+mj-ea"/>
              </a:rPr>
              <a:t>】</a:t>
            </a:r>
            <a:r>
              <a:rPr lang="zh-TW" altLang="en-US" sz="8000" b="1" dirty="0">
                <a:latin typeface="+mj-ea"/>
              </a:rPr>
              <a:t>需進一步評估者或通過</a:t>
            </a:r>
            <a:r>
              <a:rPr lang="en-US" altLang="zh-TW" sz="8000" b="1" dirty="0">
                <a:latin typeface="+mj-ea"/>
              </a:rPr>
              <a:t>【</a:t>
            </a:r>
            <a:r>
              <a:rPr lang="zh-TW" altLang="en-US" sz="8000" b="1" dirty="0">
                <a:latin typeface="+mj-ea"/>
              </a:rPr>
              <a:t>管道二</a:t>
            </a:r>
            <a:r>
              <a:rPr lang="en-US" altLang="zh-TW" sz="8000" b="1" dirty="0">
                <a:latin typeface="+mj-ea"/>
              </a:rPr>
              <a:t>】</a:t>
            </a:r>
            <a:r>
              <a:rPr lang="zh-TW" altLang="en-US" sz="8000" b="1" dirty="0">
                <a:latin typeface="+mj-ea"/>
              </a:rPr>
              <a:t>初選者得報名。</a:t>
            </a:r>
            <a:endParaRPr lang="en-US" altLang="zh-TW" sz="8000" b="1" dirty="0">
              <a:latin typeface="+mj-ea"/>
            </a:endParaRPr>
          </a:p>
          <a:p>
            <a:pPr marL="0" indent="0">
              <a:spcBef>
                <a:spcPts val="0"/>
              </a:spcBef>
              <a:buNone/>
            </a:pPr>
            <a:endParaRPr lang="en-US" altLang="zh-TW" sz="8000" b="1" dirty="0">
              <a:latin typeface="+mj-ea"/>
            </a:endParaRPr>
          </a:p>
          <a:p>
            <a:pPr marL="0" indent="0">
              <a:spcBef>
                <a:spcPts val="0"/>
              </a:spcBef>
              <a:buNone/>
            </a:pPr>
            <a:r>
              <a:rPr lang="en-US" altLang="zh-TW" sz="8000" dirty="0">
                <a:latin typeface="+mj-ea"/>
              </a:rPr>
              <a:t>1.</a:t>
            </a:r>
            <a:r>
              <a:rPr lang="zh-TW" altLang="en-US" sz="8000" dirty="0">
                <a:latin typeface="+mj-ea"/>
              </a:rPr>
              <a:t>報名及上傳資料時間：</a:t>
            </a:r>
            <a:r>
              <a:rPr lang="en-US" altLang="zh-TW" sz="8000" dirty="0">
                <a:solidFill>
                  <a:srgbClr val="FF0000"/>
                </a:solidFill>
                <a:latin typeface="+mj-ea"/>
              </a:rPr>
              <a:t>111</a:t>
            </a:r>
            <a:r>
              <a:rPr lang="zh-TW" altLang="en-US" sz="8000" dirty="0">
                <a:solidFill>
                  <a:srgbClr val="FF0000"/>
                </a:solidFill>
                <a:latin typeface="+mj-ea"/>
              </a:rPr>
              <a:t>年</a:t>
            </a:r>
            <a:r>
              <a:rPr lang="en-US" altLang="zh-TW" sz="8000" dirty="0">
                <a:solidFill>
                  <a:srgbClr val="FF0000"/>
                </a:solidFill>
                <a:latin typeface="+mj-ea"/>
              </a:rPr>
              <a:t>3</a:t>
            </a:r>
            <a:r>
              <a:rPr lang="zh-TW" altLang="en-US" sz="8000" dirty="0">
                <a:solidFill>
                  <a:srgbClr val="FF0000"/>
                </a:solidFill>
                <a:latin typeface="+mj-ea"/>
              </a:rPr>
              <a:t>月</a:t>
            </a:r>
            <a:r>
              <a:rPr lang="en-US" altLang="zh-TW" sz="8000" dirty="0">
                <a:solidFill>
                  <a:srgbClr val="FF0000"/>
                </a:solidFill>
                <a:latin typeface="+mj-ea"/>
              </a:rPr>
              <a:t>24</a:t>
            </a:r>
            <a:r>
              <a:rPr lang="zh-TW" altLang="en-US" sz="8000" dirty="0">
                <a:solidFill>
                  <a:srgbClr val="FF0000"/>
                </a:solidFill>
                <a:latin typeface="+mj-ea"/>
              </a:rPr>
              <a:t>日（星期四）</a:t>
            </a:r>
            <a:r>
              <a:rPr lang="en-US" altLang="zh-TW" sz="8000" dirty="0">
                <a:solidFill>
                  <a:srgbClr val="FF0000"/>
                </a:solidFill>
                <a:latin typeface="+mj-ea"/>
              </a:rPr>
              <a:t>8:00</a:t>
            </a:r>
            <a:r>
              <a:rPr lang="zh-TW" altLang="en-US" sz="8000" dirty="0">
                <a:solidFill>
                  <a:srgbClr val="FF0000"/>
                </a:solidFill>
                <a:latin typeface="+mj-ea"/>
              </a:rPr>
              <a:t>至</a:t>
            </a:r>
            <a:r>
              <a:rPr lang="en-US" altLang="zh-TW" sz="8000" dirty="0">
                <a:solidFill>
                  <a:srgbClr val="FF0000"/>
                </a:solidFill>
                <a:latin typeface="+mj-ea"/>
              </a:rPr>
              <a:t>111</a:t>
            </a:r>
            <a:r>
              <a:rPr lang="zh-TW" altLang="en-US" sz="8000" dirty="0">
                <a:solidFill>
                  <a:srgbClr val="FF0000"/>
                </a:solidFill>
                <a:latin typeface="+mj-ea"/>
              </a:rPr>
              <a:t>年</a:t>
            </a:r>
            <a:r>
              <a:rPr lang="en-US" altLang="zh-TW" sz="8000" dirty="0">
                <a:solidFill>
                  <a:srgbClr val="FF0000"/>
                </a:solidFill>
                <a:latin typeface="+mj-ea"/>
              </a:rPr>
              <a:t>3</a:t>
            </a:r>
            <a:r>
              <a:rPr lang="zh-TW" altLang="en-US" sz="8000" dirty="0">
                <a:solidFill>
                  <a:srgbClr val="FF0000"/>
                </a:solidFill>
                <a:latin typeface="+mj-ea"/>
              </a:rPr>
              <a:t>月</a:t>
            </a:r>
            <a:r>
              <a:rPr lang="en-US" altLang="zh-TW" sz="8000" dirty="0">
                <a:solidFill>
                  <a:srgbClr val="FF0000"/>
                </a:solidFill>
                <a:latin typeface="+mj-ea"/>
              </a:rPr>
              <a:t>29</a:t>
            </a:r>
            <a:r>
              <a:rPr lang="zh-TW" altLang="en-US" sz="8000" dirty="0">
                <a:solidFill>
                  <a:srgbClr val="FF0000"/>
                </a:solidFill>
                <a:latin typeface="+mj-ea"/>
              </a:rPr>
              <a:t>日（星期二）中午</a:t>
            </a:r>
            <a:endParaRPr lang="en-US" altLang="zh-TW" sz="8000" dirty="0">
              <a:solidFill>
                <a:srgbClr val="FF0000"/>
              </a:solidFill>
              <a:latin typeface="+mj-ea"/>
            </a:endParaRPr>
          </a:p>
          <a:p>
            <a:pPr marL="0" indent="0">
              <a:spcBef>
                <a:spcPts val="0"/>
              </a:spcBef>
              <a:buNone/>
            </a:pPr>
            <a:endParaRPr lang="en-US" altLang="zh-TW" sz="8000" dirty="0">
              <a:solidFill>
                <a:srgbClr val="FF0000"/>
              </a:solidFill>
              <a:latin typeface="+mj-ea"/>
            </a:endParaRPr>
          </a:p>
          <a:p>
            <a:pPr marL="0" indent="0">
              <a:spcBef>
                <a:spcPts val="0"/>
              </a:spcBef>
              <a:buNone/>
            </a:pPr>
            <a:r>
              <a:rPr lang="en-US" altLang="zh-TW" sz="8000" dirty="0">
                <a:solidFill>
                  <a:srgbClr val="FF0000"/>
                </a:solidFill>
                <a:latin typeface="+mj-ea"/>
              </a:rPr>
              <a:t>   12:00</a:t>
            </a:r>
            <a:r>
              <a:rPr lang="zh-TW" altLang="en-US" sz="8000" dirty="0">
                <a:latin typeface="+mj-ea"/>
              </a:rPr>
              <a:t>，逾時不予受理。</a:t>
            </a:r>
            <a:endParaRPr lang="en-US" altLang="zh-TW" sz="8000" dirty="0">
              <a:latin typeface="+mj-ea"/>
            </a:endParaRPr>
          </a:p>
          <a:p>
            <a:pPr marL="0" indent="0">
              <a:spcBef>
                <a:spcPts val="0"/>
              </a:spcBef>
              <a:buNone/>
            </a:pPr>
            <a:endParaRPr lang="en-US" altLang="zh-TW" sz="8000" dirty="0">
              <a:latin typeface="+mj-ea"/>
            </a:endParaRPr>
          </a:p>
          <a:p>
            <a:pPr marL="0" indent="0">
              <a:spcBef>
                <a:spcPts val="0"/>
              </a:spcBef>
              <a:buNone/>
            </a:pPr>
            <a:r>
              <a:rPr lang="en-US" altLang="zh-TW" sz="8000" dirty="0">
                <a:latin typeface="+mj-ea"/>
              </a:rPr>
              <a:t>2.</a:t>
            </a:r>
            <a:r>
              <a:rPr lang="zh-TW" altLang="en-US" sz="8000" dirty="0">
                <a:latin typeface="+mj-ea"/>
              </a:rPr>
              <a:t>報名網址：桃園市資賦優異學生鑑定報名系統（</a:t>
            </a:r>
            <a:r>
              <a:rPr lang="en-US" altLang="zh-TW" sz="8000" dirty="0">
                <a:latin typeface="+mj-ea"/>
                <a:hlinkClick r:id="rId3"/>
              </a:rPr>
              <a:t>https://</a:t>
            </a:r>
            <a:r>
              <a:rPr lang="en-US" altLang="zh-TW" sz="8000" dirty="0" err="1">
                <a:latin typeface="+mj-ea"/>
                <a:hlinkClick r:id="rId3"/>
              </a:rPr>
              <a:t>www.giftedness.tyc.edu.tw</a:t>
            </a:r>
            <a:r>
              <a:rPr lang="zh-TW" altLang="en-US" sz="8000" dirty="0">
                <a:latin typeface="+mj-ea"/>
              </a:rPr>
              <a:t>）。</a:t>
            </a:r>
            <a:endParaRPr lang="en-US" altLang="zh-TW" sz="8000" dirty="0">
              <a:latin typeface="+mj-ea"/>
            </a:endParaRPr>
          </a:p>
          <a:p>
            <a:pPr marL="0" indent="0">
              <a:spcBef>
                <a:spcPts val="0"/>
              </a:spcBef>
              <a:buNone/>
            </a:pPr>
            <a:endParaRPr lang="en-US" altLang="zh-TW" sz="8000" dirty="0">
              <a:latin typeface="+mj-ea"/>
            </a:endParaRPr>
          </a:p>
          <a:p>
            <a:pPr marL="0" indent="0">
              <a:spcBef>
                <a:spcPts val="0"/>
              </a:spcBef>
              <a:buNone/>
            </a:pPr>
            <a:r>
              <a:rPr lang="en-US" altLang="zh-TW" sz="8000" dirty="0">
                <a:latin typeface="+mj-ea"/>
              </a:rPr>
              <a:t>3.</a:t>
            </a:r>
            <a:r>
              <a:rPr lang="zh-TW" altLang="en-US" sz="8000" dirty="0">
                <a:latin typeface="+mj-ea"/>
              </a:rPr>
              <a:t>請於報名系統詳實填寫複選報名表。</a:t>
            </a:r>
            <a:endParaRPr lang="en-US" altLang="zh-TW" sz="8000" dirty="0">
              <a:latin typeface="+mj-ea"/>
            </a:endParaRPr>
          </a:p>
          <a:p>
            <a:pPr marL="0" indent="0">
              <a:spcBef>
                <a:spcPts val="0"/>
              </a:spcBef>
              <a:buNone/>
            </a:pPr>
            <a:endParaRPr lang="en-US" altLang="zh-TW" sz="8000" dirty="0">
              <a:latin typeface="+mj-ea"/>
            </a:endParaRPr>
          </a:p>
          <a:p>
            <a:pPr marL="0" indent="0">
              <a:spcBef>
                <a:spcPts val="0"/>
              </a:spcBef>
              <a:buNone/>
            </a:pPr>
            <a:r>
              <a:rPr lang="en-US" altLang="zh-TW" sz="8000" dirty="0">
                <a:latin typeface="+mj-ea"/>
              </a:rPr>
              <a:t>4.</a:t>
            </a:r>
            <a:r>
              <a:rPr lang="zh-TW" altLang="en-US" sz="8000" dirty="0">
                <a:latin typeface="+mj-ea"/>
              </a:rPr>
              <a:t>依繳費單說明進行繳費：</a:t>
            </a:r>
            <a:endParaRPr lang="en-US" altLang="zh-TW" sz="8000" dirty="0">
              <a:latin typeface="+mj-ea"/>
            </a:endParaRPr>
          </a:p>
          <a:p>
            <a:pPr marL="0" indent="0">
              <a:spcBef>
                <a:spcPts val="0"/>
              </a:spcBef>
              <a:buNone/>
            </a:pPr>
            <a:endParaRPr lang="en-US" altLang="zh-TW" sz="8000" dirty="0">
              <a:latin typeface="+mj-ea"/>
            </a:endParaRPr>
          </a:p>
          <a:p>
            <a:pPr marL="0" indent="0">
              <a:spcBef>
                <a:spcPts val="0"/>
              </a:spcBef>
              <a:buNone/>
            </a:pPr>
            <a:r>
              <a:rPr lang="zh-TW" altLang="en-US" sz="8000" dirty="0">
                <a:latin typeface="+mj-ea"/>
              </a:rPr>
              <a:t>   </a:t>
            </a:r>
            <a:r>
              <a:rPr lang="en-US" altLang="zh-TW" sz="8000" dirty="0">
                <a:latin typeface="+mj-ea"/>
              </a:rPr>
              <a:t>(1)</a:t>
            </a:r>
            <a:r>
              <a:rPr lang="zh-TW" altLang="en-US" sz="8000" dirty="0">
                <a:latin typeface="+mj-ea"/>
              </a:rPr>
              <a:t>報名費用：每人新臺幣</a:t>
            </a:r>
            <a:r>
              <a:rPr lang="en-US" altLang="zh-TW" sz="8000" dirty="0">
                <a:latin typeface="+mj-ea"/>
              </a:rPr>
              <a:t>1,200</a:t>
            </a:r>
            <a:r>
              <a:rPr lang="zh-TW" altLang="en-US" sz="8000" dirty="0">
                <a:latin typeface="+mj-ea"/>
              </a:rPr>
              <a:t>元整</a:t>
            </a:r>
            <a:r>
              <a:rPr lang="en-US" altLang="zh-TW" sz="8000" dirty="0">
                <a:latin typeface="+mj-ea"/>
              </a:rPr>
              <a:t>(</a:t>
            </a:r>
            <a:r>
              <a:rPr lang="zh-TW" altLang="en-US" sz="8000" dirty="0">
                <a:latin typeface="+mj-ea"/>
              </a:rPr>
              <a:t>不含手續費，手續費請自行負擔</a:t>
            </a:r>
            <a:r>
              <a:rPr lang="en-US" altLang="zh-TW" sz="8000" dirty="0">
                <a:latin typeface="+mj-ea"/>
              </a:rPr>
              <a:t>)</a:t>
            </a:r>
            <a:r>
              <a:rPr lang="zh-TW" altLang="en-US" sz="8000" dirty="0">
                <a:latin typeface="+mj-ea"/>
              </a:rPr>
              <a:t>。低收入戶及中低收</a:t>
            </a:r>
            <a:endParaRPr lang="en-US" altLang="zh-TW" sz="8000" dirty="0">
              <a:latin typeface="+mj-ea"/>
            </a:endParaRPr>
          </a:p>
          <a:p>
            <a:pPr marL="0" indent="0">
              <a:spcBef>
                <a:spcPts val="0"/>
              </a:spcBef>
              <a:buNone/>
            </a:pPr>
            <a:endParaRPr lang="en-US" altLang="zh-TW" sz="8000" dirty="0">
              <a:latin typeface="+mj-ea"/>
            </a:endParaRPr>
          </a:p>
          <a:p>
            <a:pPr marL="0" indent="0">
              <a:spcBef>
                <a:spcPts val="0"/>
              </a:spcBef>
              <a:buNone/>
            </a:pPr>
            <a:r>
              <a:rPr lang="zh-TW" altLang="en-US" sz="8000" dirty="0">
                <a:latin typeface="+mj-ea"/>
              </a:rPr>
              <a:t>       入戶子女免繳報名費，但應上傳區公所核發有效期間之低收入戶或中低收入戶證明</a:t>
            </a:r>
            <a:r>
              <a:rPr lang="en-US" altLang="zh-TW" sz="8000" dirty="0">
                <a:latin typeface="+mj-ea"/>
              </a:rPr>
              <a:t>(</a:t>
            </a:r>
            <a:r>
              <a:rPr lang="zh-TW" altLang="en-US" sz="8000" dirty="0">
                <a:latin typeface="+mj-ea"/>
              </a:rPr>
              <a:t>非清</a:t>
            </a:r>
            <a:endParaRPr lang="en-US" altLang="zh-TW" sz="8000" dirty="0">
              <a:latin typeface="+mj-ea"/>
            </a:endParaRPr>
          </a:p>
          <a:p>
            <a:pPr marL="0" indent="0">
              <a:spcBef>
                <a:spcPts val="0"/>
              </a:spcBef>
              <a:buNone/>
            </a:pPr>
            <a:r>
              <a:rPr lang="zh-TW" altLang="en-US" sz="8000" dirty="0">
                <a:latin typeface="+mj-ea"/>
              </a:rPr>
              <a:t>       </a:t>
            </a:r>
            <a:endParaRPr lang="en-US" altLang="zh-TW" sz="8000" dirty="0">
              <a:latin typeface="+mj-ea"/>
            </a:endParaRPr>
          </a:p>
          <a:p>
            <a:pPr marL="0" indent="0">
              <a:spcBef>
                <a:spcPts val="0"/>
              </a:spcBef>
              <a:buNone/>
            </a:pPr>
            <a:r>
              <a:rPr lang="en-US" altLang="zh-TW" sz="8000" dirty="0">
                <a:latin typeface="+mj-ea"/>
              </a:rPr>
              <a:t>     </a:t>
            </a:r>
            <a:r>
              <a:rPr lang="zh-TW" altLang="en-US" sz="8000" dirty="0">
                <a:latin typeface="+mj-ea"/>
              </a:rPr>
              <a:t> 寒證明</a:t>
            </a:r>
            <a:r>
              <a:rPr lang="en-US" altLang="zh-TW" sz="8000" dirty="0">
                <a:latin typeface="+mj-ea"/>
              </a:rPr>
              <a:t>)</a:t>
            </a:r>
            <a:r>
              <a:rPr lang="zh-TW" altLang="en-US" sz="8000" dirty="0">
                <a:latin typeface="+mj-ea"/>
              </a:rPr>
              <a:t>及戶口名簿電子檔。</a:t>
            </a:r>
            <a:endParaRPr lang="en-US" altLang="zh-TW" sz="8000" dirty="0">
              <a:latin typeface="+mj-ea"/>
            </a:endParaRPr>
          </a:p>
          <a:p>
            <a:pPr marL="0" indent="0">
              <a:spcBef>
                <a:spcPts val="0"/>
              </a:spcBef>
              <a:buNone/>
            </a:pPr>
            <a:endParaRPr lang="en-US" altLang="zh-TW" sz="8000" dirty="0">
              <a:latin typeface="+mj-ea"/>
            </a:endParaRPr>
          </a:p>
          <a:p>
            <a:pPr marL="0" indent="0">
              <a:spcBef>
                <a:spcPts val="0"/>
              </a:spcBef>
              <a:buNone/>
            </a:pPr>
            <a:r>
              <a:rPr lang="zh-TW" altLang="en-US" sz="8000" dirty="0">
                <a:latin typeface="+mj-ea"/>
              </a:rPr>
              <a:t>   </a:t>
            </a:r>
            <a:r>
              <a:rPr lang="en-US" altLang="zh-TW" sz="8000" dirty="0">
                <a:latin typeface="+mj-ea"/>
              </a:rPr>
              <a:t>(2)</a:t>
            </a:r>
            <a:r>
              <a:rPr lang="zh-TW" altLang="en-US" sz="8000" dirty="0">
                <a:latin typeface="+mj-ea"/>
              </a:rPr>
              <a:t>繳費時間：請於</a:t>
            </a:r>
            <a:r>
              <a:rPr lang="en-US" altLang="zh-TW" sz="8000" dirty="0">
                <a:latin typeface="+mj-ea"/>
              </a:rPr>
              <a:t>111</a:t>
            </a:r>
            <a:r>
              <a:rPr lang="zh-TW" altLang="en-US" sz="8000" dirty="0">
                <a:latin typeface="+mj-ea"/>
              </a:rPr>
              <a:t>年</a:t>
            </a:r>
            <a:r>
              <a:rPr lang="en-US" altLang="zh-TW" sz="8000" dirty="0">
                <a:latin typeface="+mj-ea"/>
              </a:rPr>
              <a:t>3</a:t>
            </a:r>
            <a:r>
              <a:rPr lang="zh-TW" altLang="en-US" sz="8000" dirty="0">
                <a:latin typeface="+mj-ea"/>
              </a:rPr>
              <a:t>月</a:t>
            </a:r>
            <a:r>
              <a:rPr lang="en-US" altLang="zh-TW" sz="8000" dirty="0">
                <a:latin typeface="+mj-ea"/>
              </a:rPr>
              <a:t>29</a:t>
            </a:r>
            <a:r>
              <a:rPr lang="zh-TW" altLang="en-US" sz="8000" dirty="0">
                <a:latin typeface="+mj-ea"/>
              </a:rPr>
              <a:t>日（星期二）</a:t>
            </a:r>
            <a:r>
              <a:rPr lang="en-US" altLang="zh-TW" sz="8000" dirty="0">
                <a:latin typeface="+mj-ea"/>
              </a:rPr>
              <a:t>23:00</a:t>
            </a:r>
            <a:r>
              <a:rPr lang="zh-TW" altLang="en-US" sz="8000" dirty="0">
                <a:latin typeface="+mj-ea"/>
              </a:rPr>
              <a:t>前依繳費單說明方式完成繳費，繳費完</a:t>
            </a:r>
            <a:endParaRPr lang="en-US" altLang="zh-TW" sz="8000" dirty="0">
              <a:latin typeface="+mj-ea"/>
            </a:endParaRPr>
          </a:p>
          <a:p>
            <a:pPr marL="0" indent="0">
              <a:spcBef>
                <a:spcPts val="0"/>
              </a:spcBef>
              <a:buNone/>
            </a:pPr>
            <a:r>
              <a:rPr lang="zh-TW" altLang="en-US" sz="8000" dirty="0">
                <a:latin typeface="+mj-ea"/>
              </a:rPr>
              <a:t>       </a:t>
            </a:r>
            <a:endParaRPr lang="en-US" altLang="zh-TW" sz="8000" dirty="0">
              <a:latin typeface="+mj-ea"/>
            </a:endParaRPr>
          </a:p>
          <a:p>
            <a:pPr marL="0" indent="0">
              <a:spcBef>
                <a:spcPts val="0"/>
              </a:spcBef>
              <a:buNone/>
            </a:pPr>
            <a:r>
              <a:rPr lang="en-US" altLang="zh-TW" sz="8000" dirty="0">
                <a:latin typeface="+mj-ea"/>
              </a:rPr>
              <a:t>     </a:t>
            </a:r>
            <a:r>
              <a:rPr lang="zh-TW" altLang="en-US" sz="8000" dirty="0">
                <a:latin typeface="+mj-ea"/>
              </a:rPr>
              <a:t> 成始完成報名手續。</a:t>
            </a:r>
            <a:endParaRPr lang="en-US" altLang="zh-TW" sz="8000" dirty="0">
              <a:latin typeface="+mj-ea"/>
            </a:endParaRPr>
          </a:p>
          <a:p>
            <a:pPr marL="0" indent="0">
              <a:spcBef>
                <a:spcPts val="0"/>
              </a:spcBef>
              <a:buNone/>
            </a:pPr>
            <a:endParaRPr lang="en-US" altLang="zh-TW" sz="8000" dirty="0">
              <a:latin typeface="+mj-ea"/>
            </a:endParaRPr>
          </a:p>
          <a:p>
            <a:pPr marL="0" indent="0">
              <a:spcBef>
                <a:spcPts val="0"/>
              </a:spcBef>
              <a:buNone/>
            </a:pPr>
            <a:r>
              <a:rPr lang="zh-TW" altLang="en-US" sz="8000" dirty="0">
                <a:latin typeface="+mj-ea"/>
              </a:rPr>
              <a:t>   </a:t>
            </a:r>
            <a:r>
              <a:rPr lang="en-US" altLang="zh-TW" sz="8000" dirty="0">
                <a:latin typeface="+mj-ea"/>
              </a:rPr>
              <a:t>(3)</a:t>
            </a:r>
            <a:r>
              <a:rPr lang="zh-TW" altLang="en-US" sz="8000" dirty="0">
                <a:latin typeface="+mj-ea"/>
              </a:rPr>
              <a:t>繳費方式：可以自動提款機</a:t>
            </a:r>
            <a:r>
              <a:rPr lang="en-US" altLang="zh-TW" sz="8000" dirty="0">
                <a:latin typeface="+mj-ea"/>
              </a:rPr>
              <a:t>(ATM)</a:t>
            </a:r>
            <a:r>
              <a:rPr lang="zh-TW" altLang="en-US" sz="8000" dirty="0">
                <a:latin typeface="+mj-ea"/>
              </a:rPr>
              <a:t>及線上轉帳或列印繳費單至超商或銀行臨櫃繳交複選報</a:t>
            </a:r>
            <a:endParaRPr lang="en-US" altLang="zh-TW" sz="8000" dirty="0">
              <a:latin typeface="+mj-ea"/>
            </a:endParaRPr>
          </a:p>
          <a:p>
            <a:pPr marL="0" indent="0">
              <a:spcBef>
                <a:spcPts val="0"/>
              </a:spcBef>
              <a:buNone/>
            </a:pPr>
            <a:r>
              <a:rPr lang="zh-TW" altLang="en-US" sz="8000" dirty="0">
                <a:latin typeface="+mj-ea"/>
              </a:rPr>
              <a:t>       </a:t>
            </a:r>
            <a:endParaRPr lang="en-US" altLang="zh-TW" sz="8000" dirty="0">
              <a:latin typeface="+mj-ea"/>
            </a:endParaRPr>
          </a:p>
          <a:p>
            <a:pPr marL="0" indent="0">
              <a:spcBef>
                <a:spcPts val="0"/>
              </a:spcBef>
              <a:buNone/>
            </a:pPr>
            <a:r>
              <a:rPr lang="en-US" altLang="zh-TW" sz="8000" dirty="0">
                <a:latin typeface="+mj-ea"/>
              </a:rPr>
              <a:t>       </a:t>
            </a:r>
            <a:r>
              <a:rPr lang="zh-TW" altLang="en-US" sz="8000" dirty="0">
                <a:latin typeface="+mj-ea"/>
              </a:rPr>
              <a:t>名費</a:t>
            </a:r>
            <a:r>
              <a:rPr lang="en-US" altLang="zh-TW" sz="8000" dirty="0">
                <a:latin typeface="+mj-ea"/>
              </a:rPr>
              <a:t>(</a:t>
            </a:r>
            <a:r>
              <a:rPr lang="zh-TW" altLang="en-US" sz="8000" dirty="0">
                <a:latin typeface="+mj-ea"/>
              </a:rPr>
              <a:t>完成繳費後皆不得以任何理由要求退費，交易明細請務必留存與確認繳費完成</a:t>
            </a:r>
            <a:r>
              <a:rPr lang="en-US" altLang="zh-TW" sz="8000" dirty="0">
                <a:latin typeface="+mj-ea"/>
              </a:rPr>
              <a:t>)</a:t>
            </a:r>
            <a:r>
              <a:rPr lang="zh-TW" altLang="en-US" sz="8000" dirty="0">
                <a:latin typeface="+mj-ea"/>
              </a:rPr>
              <a:t>。</a:t>
            </a:r>
            <a:endParaRPr lang="en-US" altLang="zh-TW" sz="8000" dirty="0">
              <a:latin typeface="+mj-ea"/>
            </a:endParaRPr>
          </a:p>
          <a:p>
            <a:endParaRPr lang="zh-TW" altLang="en-US" dirty="0"/>
          </a:p>
        </p:txBody>
      </p:sp>
    </p:spTree>
    <p:extLst>
      <p:ext uri="{BB962C8B-B14F-4D97-AF65-F5344CB8AC3E}">
        <p14:creationId xmlns:p14="http://schemas.microsoft.com/office/powerpoint/2010/main" val="11369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89508"/>
            <a:ext cx="9131351" cy="877594"/>
          </a:xfrm>
        </p:spPr>
        <p:txBody>
          <a:bodyPr>
            <a:normAutofit fontScale="90000"/>
          </a:bodyPr>
          <a:lstStyle/>
          <a:p>
            <a:pPr algn="ct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複選：創造能力評量</a:t>
            </a:r>
            <a:r>
              <a:rPr lang="en-US" altLang="zh-TW"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4000" b="1" dirty="0">
                <a:solidFill>
                  <a:srgbClr val="FF0000"/>
                </a:solidFill>
                <a:effectLst>
                  <a:outerShdw blurRad="38100" dist="38100" dir="2700000" algn="tl">
                    <a:srgbClr val="000000">
                      <a:alpha val="43137"/>
                    </a:srgbClr>
                  </a:outerShdw>
                </a:effectLst>
                <a:latin typeface="+mj-ea"/>
                <a:ea typeface="+mj-ea"/>
              </a:rPr>
              <a:t>時間</a:t>
            </a:r>
            <a:r>
              <a:rPr lang="en-US" altLang="zh-TW" sz="4000" b="1" dirty="0">
                <a:solidFill>
                  <a:srgbClr val="FF0000"/>
                </a:solidFill>
                <a:effectLst>
                  <a:outerShdw blurRad="38100" dist="38100" dir="2700000" algn="tl">
                    <a:srgbClr val="000000">
                      <a:alpha val="43137"/>
                    </a:srgbClr>
                  </a:outerShdw>
                </a:effectLst>
                <a:latin typeface="+mj-ea"/>
                <a:ea typeface="+mj-ea"/>
              </a:rPr>
              <a:t>111/5/8(</a:t>
            </a:r>
            <a:r>
              <a:rPr lang="zh-TW" altLang="en-US" sz="4000" b="1" dirty="0">
                <a:solidFill>
                  <a:srgbClr val="FF0000"/>
                </a:solidFill>
                <a:effectLst>
                  <a:outerShdw blurRad="38100" dist="38100" dir="2700000" algn="tl">
                    <a:srgbClr val="000000">
                      <a:alpha val="43137"/>
                    </a:srgbClr>
                  </a:outerShdw>
                </a:effectLst>
                <a:latin typeface="+mj-ea"/>
                <a:ea typeface="+mj-ea"/>
              </a:rPr>
              <a:t>日</a:t>
            </a:r>
            <a:r>
              <a:rPr lang="en-US" altLang="zh-TW" sz="4000" b="1" dirty="0">
                <a:solidFill>
                  <a:srgbClr val="FF0000"/>
                </a:solidFill>
                <a:effectLst>
                  <a:outerShdw blurRad="38100" dist="38100" dir="2700000" algn="tl">
                    <a:srgbClr val="000000">
                      <a:alpha val="43137"/>
                    </a:srgbClr>
                  </a:outerShdw>
                </a:effectLst>
                <a:latin typeface="+mj-ea"/>
                <a:ea typeface="+mj-ea"/>
              </a:rPr>
              <a:t>)</a:t>
            </a:r>
            <a:r>
              <a:rPr lang="zh-TW" altLang="en-US" sz="4000" b="1" dirty="0">
                <a:solidFill>
                  <a:srgbClr val="FF0000"/>
                </a:solidFill>
                <a:effectLst>
                  <a:outerShdw blurRad="38100" dist="38100" dir="2700000" algn="tl">
                    <a:srgbClr val="000000">
                      <a:alpha val="43137"/>
                    </a:srgbClr>
                  </a:outerShdw>
                </a:effectLst>
                <a:latin typeface="+mj-ea"/>
                <a:ea typeface="+mj-ea"/>
              </a:rPr>
              <a:t> </a:t>
            </a:r>
            <a:endParaRPr lang="zh-TW" altLang="en-US" sz="3999" b="1" dirty="0">
              <a:effectLst>
                <a:outerShdw blurRad="38100" dist="38100" dir="2700000" algn="tl">
                  <a:srgbClr val="000000">
                    <a:alpha val="43137"/>
                  </a:srgbClr>
                </a:outerShdw>
              </a:effectLst>
            </a:endParaRPr>
          </a:p>
        </p:txBody>
      </p:sp>
      <p:sp>
        <p:nvSpPr>
          <p:cNvPr id="5" name="內容版面配置區 2"/>
          <p:cNvSpPr txBox="1">
            <a:spLocks/>
          </p:cNvSpPr>
          <p:nvPr/>
        </p:nvSpPr>
        <p:spPr>
          <a:xfrm>
            <a:off x="840492" y="685800"/>
            <a:ext cx="10252297" cy="455143"/>
          </a:xfrm>
          <a:prstGeom prst="rect">
            <a:avLst/>
          </a:prstGeom>
        </p:spPr>
        <p:txBody>
          <a:bodyPr vert="horz" lIns="91416" tIns="45708" rIns="91416" bIns="45708" rtlCol="0">
            <a:normAutofit lnSpcReduction="10000"/>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細明體" panose="02020509000000000000" pitchFamily="49" charset="-120"/>
                <a:ea typeface="細明體" panose="02020509000000000000" pitchFamily="49" charset="-120"/>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細明體" panose="02020509000000000000" pitchFamily="49" charset="-120"/>
                <a:ea typeface="細明體" panose="02020509000000000000" pitchFamily="49" charset="-120"/>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323903" indent="0">
              <a:spcBef>
                <a:spcPts val="0"/>
              </a:spcBef>
              <a:buNone/>
            </a:pPr>
            <a:r>
              <a:rPr lang="zh-TW" altLang="en-US" sz="2399" b="1" dirty="0">
                <a:latin typeface="+mj-ea"/>
                <a:ea typeface="+mj-ea"/>
              </a:rPr>
              <a:t>桃園市</a:t>
            </a:r>
            <a:r>
              <a:rPr lang="en-US" altLang="zh-TW" sz="2399" b="1" dirty="0">
                <a:latin typeface="+mj-ea"/>
                <a:ea typeface="+mj-ea"/>
              </a:rPr>
              <a:t>111</a:t>
            </a:r>
            <a:r>
              <a:rPr lang="zh-TW" altLang="en-US" sz="2399" b="1" dirty="0">
                <a:latin typeface="+mj-ea"/>
                <a:ea typeface="+mj-ea"/>
              </a:rPr>
              <a:t>學年度國民中學創造能力資賦優異學生鑑定</a:t>
            </a:r>
            <a:r>
              <a:rPr lang="en-US" altLang="zh-TW" sz="2399" b="1" dirty="0">
                <a:latin typeface="+mj-ea"/>
                <a:ea typeface="+mj-ea"/>
              </a:rPr>
              <a:t>【</a:t>
            </a:r>
            <a:r>
              <a:rPr lang="zh-TW" altLang="en-US" sz="2399" b="1" dirty="0">
                <a:latin typeface="+mj-ea"/>
                <a:ea typeface="+mj-ea"/>
              </a:rPr>
              <a:t>複選鑑定證</a:t>
            </a:r>
            <a:r>
              <a:rPr lang="en-US" altLang="zh-TW" sz="2399" b="1" dirty="0">
                <a:latin typeface="+mj-ea"/>
                <a:ea typeface="+mj-ea"/>
              </a:rPr>
              <a:t>】</a:t>
            </a:r>
            <a:endParaRPr lang="zh-TW" altLang="en-US" sz="2399" dirty="0">
              <a:latin typeface="+mj-ea"/>
              <a:ea typeface="+mj-ea"/>
            </a:endParaRPr>
          </a:p>
          <a:p>
            <a:pPr marL="323903" indent="0">
              <a:spcBef>
                <a:spcPts val="0"/>
              </a:spcBef>
              <a:buNone/>
            </a:pPr>
            <a:endParaRPr lang="en-US" altLang="zh-TW" sz="2799" dirty="0">
              <a:latin typeface="+mj-ea"/>
              <a:ea typeface="+mj-ea"/>
            </a:endParaRPr>
          </a:p>
          <a:p>
            <a:pPr marL="323903" indent="0">
              <a:spcBef>
                <a:spcPts val="0"/>
              </a:spcBef>
              <a:buNone/>
            </a:pPr>
            <a:endParaRPr lang="zh-TW" altLang="en-US" sz="2799" dirty="0">
              <a:latin typeface="+mj-ea"/>
              <a:ea typeface="+mj-ea"/>
            </a:endParaRPr>
          </a:p>
          <a:p>
            <a:endParaRPr lang="zh-TW" altLang="en-US" sz="1999" dirty="0"/>
          </a:p>
        </p:txBody>
      </p:sp>
      <p:pic>
        <p:nvPicPr>
          <p:cNvPr id="6" name="圖片 5"/>
          <p:cNvPicPr>
            <a:picLocks noChangeAspect="1"/>
          </p:cNvPicPr>
          <p:nvPr/>
        </p:nvPicPr>
        <p:blipFill>
          <a:blip r:embed="rId3"/>
          <a:stretch>
            <a:fillRect/>
          </a:stretch>
        </p:blipFill>
        <p:spPr>
          <a:xfrm>
            <a:off x="333772" y="1128360"/>
            <a:ext cx="11521280" cy="5613007"/>
          </a:xfrm>
          <a:prstGeom prst="rect">
            <a:avLst/>
          </a:prstGeom>
        </p:spPr>
      </p:pic>
    </p:spTree>
    <p:extLst>
      <p:ext uri="{BB962C8B-B14F-4D97-AF65-F5344CB8AC3E}">
        <p14:creationId xmlns:p14="http://schemas.microsoft.com/office/powerpoint/2010/main" val="123031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261764" y="579366"/>
            <a:ext cx="4110554" cy="5821435"/>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16" tIns="45708" rIns="91416" bIns="45708" numCol="1" anchor="t" anchorCtr="0" compatLnSpc="1">
            <a:noAutofit/>
          </a:bodyPr>
          <a:lstStyle/>
          <a:p>
            <a:pPr defTabSz="913491">
              <a:defRPr/>
            </a:pPr>
            <a:endParaRPr lang="zh-CN" altLang="en-US" sz="2399" dirty="0">
              <a:solidFill>
                <a:prstClr val="black"/>
              </a:solidFill>
            </a:endParaRPr>
          </a:p>
        </p:txBody>
      </p:sp>
      <p:sp>
        <p:nvSpPr>
          <p:cNvPr id="26" name="íṥḻiḑè"/>
          <p:cNvSpPr/>
          <p:nvPr/>
        </p:nvSpPr>
        <p:spPr>
          <a:xfrm>
            <a:off x="765820" y="2780928"/>
            <a:ext cx="2540338" cy="1058112"/>
          </a:xfrm>
          <a:prstGeom prst="rect">
            <a:avLst/>
          </a:prstGeom>
          <a:noFill/>
        </p:spPr>
        <p:txBody>
          <a:bodyPr wrap="none" anchor="ctr">
            <a:noAutofit/>
          </a:bodyPr>
          <a:lstStyle/>
          <a:p>
            <a:pPr algn="ctr"/>
            <a:r>
              <a:rPr lang="zh-TW" altLang="en-US" sz="4400" b="1" dirty="0">
                <a:latin typeface="標楷體" panose="03000509000000000000" pitchFamily="65" charset="-120"/>
                <a:ea typeface="標楷體" panose="03000509000000000000" pitchFamily="65" charset="-120"/>
              </a:rPr>
              <a:t>「</a:t>
            </a:r>
            <a:r>
              <a:rPr lang="zh-TW" altLang="en-US" sz="4400" b="1" dirty="0">
                <a:latin typeface="微軟正黑體" panose="020B0604030504040204" pitchFamily="34" charset="-120"/>
                <a:ea typeface="微軟正黑體" panose="020B0604030504040204" pitchFamily="34" charset="-120"/>
              </a:rPr>
              <a:t>資賦優異」</a:t>
            </a:r>
            <a:endParaRPr lang="en-US" altLang="zh-TW" sz="4400" b="1" dirty="0">
              <a:latin typeface="微軟正黑體" panose="020B0604030504040204" pitchFamily="34" charset="-120"/>
              <a:ea typeface="微軟正黑體" panose="020B0604030504040204" pitchFamily="34" charset="-120"/>
            </a:endParaRPr>
          </a:p>
          <a:p>
            <a:pPr algn="ctr"/>
            <a:r>
              <a:rPr lang="zh-TW" altLang="en-US" sz="4400" b="1" dirty="0">
                <a:latin typeface="微軟正黑體" panose="020B0604030504040204" pitchFamily="34" charset="-120"/>
                <a:ea typeface="微軟正黑體" panose="020B0604030504040204" pitchFamily="34" charset="-120"/>
              </a:rPr>
              <a:t>的類別</a:t>
            </a:r>
            <a:endParaRPr lang="en-US" altLang="zh-TW" sz="44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4508545" y="320809"/>
            <a:ext cx="7139453" cy="6263253"/>
          </a:xfrm>
          <a:prstGeom prst="rect">
            <a:avLst/>
          </a:prstGeom>
        </p:spPr>
        <p:txBody>
          <a:bodyPr wrap="square">
            <a:spAutoFit/>
          </a:bodyPr>
          <a:lstStyle/>
          <a:p>
            <a:pPr>
              <a:lnSpc>
                <a:spcPct val="100000"/>
              </a:lnSpc>
            </a:pPr>
            <a:r>
              <a:rPr kumimoji="1" lang="zh-TW" altLang="en-US" sz="3600" dirty="0">
                <a:latin typeface="微軟正黑體" panose="020B0604030504040204" pitchFamily="34" charset="-120"/>
                <a:ea typeface="微軟正黑體" panose="020B0604030504040204" pitchFamily="34" charset="-120"/>
              </a:rPr>
              <a:t>特殊教育法第 </a:t>
            </a:r>
            <a:r>
              <a:rPr kumimoji="1" lang="en-US" altLang="zh-TW" sz="3600" dirty="0">
                <a:latin typeface="微軟正黑體" panose="020B0604030504040204" pitchFamily="34" charset="-120"/>
                <a:ea typeface="微軟正黑體" panose="020B0604030504040204" pitchFamily="34" charset="-120"/>
              </a:rPr>
              <a:t>4 </a:t>
            </a:r>
            <a:r>
              <a:rPr kumimoji="1" lang="zh-TW" altLang="en-US" sz="3600" dirty="0">
                <a:latin typeface="微軟正黑體" panose="020B0604030504040204" pitchFamily="34" charset="-120"/>
                <a:ea typeface="微軟正黑體" panose="020B0604030504040204" pitchFamily="34" charset="-120"/>
              </a:rPr>
              <a:t>條</a:t>
            </a:r>
          </a:p>
          <a:p>
            <a:pPr>
              <a:spcBef>
                <a:spcPts val="600"/>
              </a:spcBef>
            </a:pPr>
            <a:r>
              <a:rPr kumimoji="1" lang="zh-TW" altLang="en-US" sz="3600" dirty="0">
                <a:latin typeface="微軟正黑體" panose="020B0604030504040204" pitchFamily="34" charset="-120"/>
                <a:ea typeface="微軟正黑體" panose="020B0604030504040204" pitchFamily="34" charset="-120"/>
              </a:rPr>
              <a:t>本法所稱資賦優異，指有</a:t>
            </a:r>
            <a:r>
              <a:rPr kumimoji="1" lang="zh-TW" altLang="en-US" sz="3600" b="1" u="sng" dirty="0">
                <a:solidFill>
                  <a:srgbClr val="FF0000"/>
                </a:solidFill>
                <a:latin typeface="微軟正黑體" panose="020B0604030504040204" pitchFamily="34" charset="-120"/>
                <a:ea typeface="微軟正黑體" panose="020B0604030504040204" pitchFamily="34" charset="-120"/>
              </a:rPr>
              <a:t>卓越潛能</a:t>
            </a:r>
            <a:r>
              <a:rPr kumimoji="1" lang="zh-TW" altLang="en-US" sz="3600" dirty="0">
                <a:latin typeface="微軟正黑體" panose="020B0604030504040204" pitchFamily="34" charset="-120"/>
                <a:ea typeface="微軟正黑體" panose="020B0604030504040204" pitchFamily="34" charset="-120"/>
              </a:rPr>
              <a:t>或</a:t>
            </a:r>
            <a:r>
              <a:rPr kumimoji="1" lang="zh-TW" altLang="en-US" sz="3600" b="1" u="sng" dirty="0">
                <a:solidFill>
                  <a:srgbClr val="FF0000"/>
                </a:solidFill>
                <a:latin typeface="微軟正黑體" panose="020B0604030504040204" pitchFamily="34" charset="-120"/>
                <a:ea typeface="微軟正黑體" panose="020B0604030504040204" pitchFamily="34" charset="-120"/>
              </a:rPr>
              <a:t>傑出表現</a:t>
            </a:r>
            <a:r>
              <a:rPr kumimoji="1" lang="zh-TW" altLang="en-US" sz="3600" dirty="0">
                <a:latin typeface="微軟正黑體" panose="020B0604030504040204" pitchFamily="34" charset="-120"/>
                <a:ea typeface="微軟正黑體" panose="020B0604030504040204" pitchFamily="34" charset="-120"/>
              </a:rPr>
              <a:t>，經專業評估及鑑定</a:t>
            </a:r>
            <a:r>
              <a:rPr kumimoji="1" lang="zh-TW" altLang="en-US" sz="3600" b="1" u="sng" dirty="0">
                <a:solidFill>
                  <a:srgbClr val="FF0000"/>
                </a:solidFill>
                <a:latin typeface="微軟正黑體" panose="020B0604030504040204" pitchFamily="34" charset="-120"/>
                <a:ea typeface="微軟正黑體" panose="020B0604030504040204" pitchFamily="34" charset="-120"/>
              </a:rPr>
              <a:t>具學習特殊需求</a:t>
            </a:r>
            <a:r>
              <a:rPr kumimoji="1" lang="zh-TW" altLang="en-US" sz="3600" dirty="0">
                <a:latin typeface="微軟正黑體" panose="020B0604030504040204" pitchFamily="34" charset="-120"/>
                <a:ea typeface="微軟正黑體" panose="020B0604030504040204" pitchFamily="34" charset="-120"/>
              </a:rPr>
              <a:t>，須特殊教育及相關服務措施之協助者；其分類如下：</a:t>
            </a:r>
            <a:endParaRPr kumimoji="1" lang="en-US" altLang="zh-TW" sz="3600" dirty="0">
              <a:latin typeface="微軟正黑體" panose="020B0604030504040204" pitchFamily="34" charset="-120"/>
              <a:ea typeface="微軟正黑體" panose="020B0604030504040204" pitchFamily="34" charset="-120"/>
            </a:endParaRPr>
          </a:p>
          <a:p>
            <a:r>
              <a:rPr kumimoji="1" lang="zh-TW" altLang="en-US" sz="3600" dirty="0">
                <a:latin typeface="微軟正黑體" panose="020B0604030504040204" pitchFamily="34" charset="-120"/>
                <a:ea typeface="微軟正黑體" panose="020B0604030504040204" pitchFamily="34" charset="-120"/>
              </a:rPr>
              <a:t>一、一般智能資賦優異。</a:t>
            </a:r>
          </a:p>
          <a:p>
            <a:r>
              <a:rPr kumimoji="1" lang="zh-TW" altLang="en-US" sz="3600" dirty="0">
                <a:solidFill>
                  <a:srgbClr val="FF0000"/>
                </a:solidFill>
                <a:latin typeface="微軟正黑體" panose="020B0604030504040204" pitchFamily="34" charset="-120"/>
                <a:ea typeface="微軟正黑體" panose="020B0604030504040204" pitchFamily="34" charset="-120"/>
              </a:rPr>
              <a:t>二、學術性向資賦優異。</a:t>
            </a:r>
          </a:p>
          <a:p>
            <a:r>
              <a:rPr kumimoji="1" lang="zh-TW" altLang="en-US" sz="3600" dirty="0">
                <a:latin typeface="微軟正黑體" panose="020B0604030504040204" pitchFamily="34" charset="-120"/>
                <a:ea typeface="微軟正黑體" panose="020B0604030504040204" pitchFamily="34" charset="-120"/>
              </a:rPr>
              <a:t>三、藝術才能資賦優異。</a:t>
            </a:r>
          </a:p>
          <a:p>
            <a:r>
              <a:rPr kumimoji="1" lang="zh-TW" altLang="en-US" sz="3600" dirty="0">
                <a:solidFill>
                  <a:srgbClr val="002060"/>
                </a:solidFill>
                <a:latin typeface="微軟正黑體" panose="020B0604030504040204" pitchFamily="34" charset="-120"/>
                <a:ea typeface="微軟正黑體" panose="020B0604030504040204" pitchFamily="34" charset="-120"/>
              </a:rPr>
              <a:t>四、創造能力資賦優異。</a:t>
            </a:r>
          </a:p>
          <a:p>
            <a:r>
              <a:rPr kumimoji="1" lang="zh-TW" altLang="en-US" sz="3600" dirty="0">
                <a:latin typeface="微軟正黑體" panose="020B0604030504040204" pitchFamily="34" charset="-120"/>
                <a:ea typeface="微軟正黑體" panose="020B0604030504040204" pitchFamily="34" charset="-120"/>
              </a:rPr>
              <a:t>五、領導能力資賦優異。</a:t>
            </a:r>
          </a:p>
          <a:p>
            <a:r>
              <a:rPr kumimoji="1" lang="zh-TW" altLang="en-US" sz="3600" dirty="0">
                <a:latin typeface="微軟正黑體" panose="020B0604030504040204" pitchFamily="34" charset="-120"/>
                <a:ea typeface="微軟正黑體" panose="020B0604030504040204" pitchFamily="34" charset="-120"/>
              </a:rPr>
              <a:t>六、其他特殊才能資賦優異。</a:t>
            </a:r>
            <a:endParaRPr kumimoji="1" lang="zh-CN" altLang="en-US" sz="36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6</a:t>
            </a:fld>
            <a:endParaRPr lang="zh-TW" altLang="en-US" noProof="0" dirty="0"/>
          </a:p>
        </p:txBody>
      </p:sp>
    </p:spTree>
    <p:extLst>
      <p:ext uri="{BB962C8B-B14F-4D97-AF65-F5344CB8AC3E}">
        <p14:creationId xmlns:p14="http://schemas.microsoft.com/office/powerpoint/2010/main" val="8452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79783"/>
            <a:ext cx="9131351" cy="877594"/>
          </a:xfrm>
        </p:spPr>
        <p:txBody>
          <a:bodyPr>
            <a:normAutofit/>
          </a:bodyPr>
          <a:lstStyle/>
          <a:p>
            <a:pPr algn="ct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鑑定結果公告</a:t>
            </a:r>
            <a:endParaRPr lang="zh-TW" altLang="en-US" sz="3999"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765820" y="1196752"/>
            <a:ext cx="10508034" cy="3528392"/>
          </a:xfrm>
        </p:spPr>
        <p:txBody>
          <a:bodyPr>
            <a:normAutofit fontScale="85000" lnSpcReduction="20000"/>
          </a:bodyPr>
          <a:lstStyle/>
          <a:p>
            <a:pPr marL="323903" indent="0">
              <a:lnSpc>
                <a:spcPct val="150000"/>
              </a:lnSpc>
              <a:spcBef>
                <a:spcPts val="0"/>
              </a:spcBef>
              <a:buNone/>
            </a:pPr>
            <a:r>
              <a:rPr lang="en-US" altLang="zh-TW" sz="3800" dirty="0">
                <a:solidFill>
                  <a:srgbClr val="FF0000"/>
                </a:solidFill>
                <a:latin typeface="+mj-ea"/>
                <a:ea typeface="+mj-ea"/>
              </a:rPr>
              <a:t>111</a:t>
            </a:r>
            <a:r>
              <a:rPr lang="zh-TW" altLang="en-US" sz="3800" dirty="0">
                <a:solidFill>
                  <a:srgbClr val="FF0000"/>
                </a:solidFill>
                <a:latin typeface="+mj-ea"/>
                <a:ea typeface="+mj-ea"/>
              </a:rPr>
              <a:t>年</a:t>
            </a:r>
            <a:r>
              <a:rPr lang="en-US" altLang="zh-TW" sz="3800" dirty="0">
                <a:solidFill>
                  <a:srgbClr val="FF0000"/>
                </a:solidFill>
                <a:latin typeface="+mj-ea"/>
                <a:ea typeface="+mj-ea"/>
              </a:rPr>
              <a:t>5</a:t>
            </a:r>
            <a:r>
              <a:rPr lang="zh-TW" altLang="en-US" sz="3800" dirty="0">
                <a:solidFill>
                  <a:srgbClr val="FF0000"/>
                </a:solidFill>
                <a:latin typeface="+mj-ea"/>
                <a:ea typeface="+mj-ea"/>
              </a:rPr>
              <a:t>月</a:t>
            </a:r>
            <a:r>
              <a:rPr lang="en-US" altLang="zh-TW" sz="3800" dirty="0">
                <a:solidFill>
                  <a:srgbClr val="FF0000"/>
                </a:solidFill>
                <a:latin typeface="+mj-ea"/>
                <a:ea typeface="+mj-ea"/>
              </a:rPr>
              <a:t>18</a:t>
            </a:r>
            <a:r>
              <a:rPr lang="zh-TW" altLang="en-US" sz="3800" dirty="0">
                <a:solidFill>
                  <a:srgbClr val="FF0000"/>
                </a:solidFill>
                <a:latin typeface="+mj-ea"/>
                <a:ea typeface="+mj-ea"/>
              </a:rPr>
              <a:t>日</a:t>
            </a:r>
            <a:r>
              <a:rPr lang="en-US" altLang="zh-TW" sz="3800" dirty="0">
                <a:solidFill>
                  <a:srgbClr val="FF0000"/>
                </a:solidFill>
                <a:latin typeface="+mj-ea"/>
                <a:ea typeface="+mj-ea"/>
              </a:rPr>
              <a:t>(</a:t>
            </a:r>
            <a:r>
              <a:rPr lang="zh-TW" altLang="en-US" sz="3800" dirty="0">
                <a:solidFill>
                  <a:srgbClr val="FF0000"/>
                </a:solidFill>
                <a:latin typeface="+mj-ea"/>
                <a:ea typeface="+mj-ea"/>
              </a:rPr>
              <a:t>星期三</a:t>
            </a:r>
            <a:r>
              <a:rPr lang="en-US" altLang="zh-TW" sz="3800" dirty="0">
                <a:solidFill>
                  <a:srgbClr val="FF0000"/>
                </a:solidFill>
                <a:latin typeface="+mj-ea"/>
                <a:ea typeface="+mj-ea"/>
              </a:rPr>
              <a:t>)17:00</a:t>
            </a:r>
            <a:r>
              <a:rPr lang="zh-TW" altLang="en-US" sz="3800" dirty="0">
                <a:latin typeface="+mj-ea"/>
                <a:ea typeface="+mj-ea"/>
              </a:rPr>
              <a:t>時於桃園市政府教育局、本市資優教育資源中心及經國國中網站公告，並可至桃園市資賦優異學生鑑定系統</a:t>
            </a:r>
            <a:r>
              <a:rPr lang="en-US" altLang="zh-TW" sz="3800" dirty="0">
                <a:latin typeface="+mj-ea"/>
                <a:ea typeface="+mj-ea"/>
              </a:rPr>
              <a:t>(https://www.giftedness.tyc.edu.tw)</a:t>
            </a:r>
            <a:r>
              <a:rPr lang="zh-TW" altLang="en-US" sz="3800" dirty="0">
                <a:latin typeface="+mj-ea"/>
                <a:ea typeface="+mj-ea"/>
              </a:rPr>
              <a:t>登入查詢及下載複選鑑定結果通知書。</a:t>
            </a:r>
          </a:p>
          <a:p>
            <a:endParaRPr lang="zh-TW" altLang="en-US" dirty="0"/>
          </a:p>
        </p:txBody>
      </p:sp>
    </p:spTree>
    <p:extLst>
      <p:ext uri="{BB962C8B-B14F-4D97-AF65-F5344CB8AC3E}">
        <p14:creationId xmlns:p14="http://schemas.microsoft.com/office/powerpoint/2010/main" val="25948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79783"/>
            <a:ext cx="9131351" cy="877594"/>
          </a:xfrm>
        </p:spPr>
        <p:txBody>
          <a:bodyPr>
            <a:normAutofit/>
          </a:bodyPr>
          <a:lstStyle/>
          <a:p>
            <a:pPr algn="ct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複選結果複查</a:t>
            </a:r>
            <a:endParaRPr lang="zh-TW" altLang="en-US" sz="3999"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909836" y="1058951"/>
            <a:ext cx="10264273" cy="3594185"/>
          </a:xfrm>
        </p:spPr>
        <p:txBody>
          <a:bodyPr>
            <a:normAutofit fontScale="85000" lnSpcReduction="10000"/>
          </a:bodyPr>
          <a:lstStyle/>
          <a:p>
            <a:pPr marL="0" indent="0">
              <a:lnSpc>
                <a:spcPts val="4000"/>
              </a:lnSpc>
              <a:spcBef>
                <a:spcPts val="0"/>
              </a:spcBef>
              <a:buNone/>
            </a:pPr>
            <a:r>
              <a:rPr lang="zh-TW" altLang="en-US" sz="3199" dirty="0">
                <a:latin typeface="+mj-ea"/>
                <a:ea typeface="+mj-ea"/>
              </a:rPr>
              <a:t>複選結果複查：學生對測驗結果若有疑問時，請於</a:t>
            </a:r>
            <a:r>
              <a:rPr lang="en-US" altLang="zh-TW" sz="3199" dirty="0">
                <a:solidFill>
                  <a:srgbClr val="FF0000"/>
                </a:solidFill>
                <a:latin typeface="+mj-ea"/>
                <a:ea typeface="+mj-ea"/>
              </a:rPr>
              <a:t>111</a:t>
            </a:r>
            <a:r>
              <a:rPr lang="zh-TW" altLang="en-US" sz="3199" dirty="0">
                <a:solidFill>
                  <a:srgbClr val="FF0000"/>
                </a:solidFill>
                <a:latin typeface="+mj-ea"/>
                <a:ea typeface="+mj-ea"/>
              </a:rPr>
              <a:t>年</a:t>
            </a:r>
            <a:r>
              <a:rPr lang="en-US" altLang="zh-TW" sz="3199" dirty="0">
                <a:solidFill>
                  <a:srgbClr val="FF0000"/>
                </a:solidFill>
                <a:latin typeface="+mj-ea"/>
                <a:ea typeface="+mj-ea"/>
              </a:rPr>
              <a:t>5</a:t>
            </a:r>
            <a:r>
              <a:rPr lang="zh-TW" altLang="en-US" sz="3199" dirty="0">
                <a:solidFill>
                  <a:srgbClr val="FF0000"/>
                </a:solidFill>
                <a:latin typeface="+mj-ea"/>
                <a:ea typeface="+mj-ea"/>
              </a:rPr>
              <a:t>月</a:t>
            </a:r>
            <a:r>
              <a:rPr lang="en-US" altLang="zh-TW" sz="3199" dirty="0">
                <a:solidFill>
                  <a:srgbClr val="FF0000"/>
                </a:solidFill>
                <a:latin typeface="+mj-ea"/>
                <a:ea typeface="+mj-ea"/>
              </a:rPr>
              <a:t>18</a:t>
            </a:r>
            <a:r>
              <a:rPr lang="zh-TW" altLang="en-US" sz="3199" dirty="0">
                <a:solidFill>
                  <a:srgbClr val="FF0000"/>
                </a:solidFill>
                <a:latin typeface="+mj-ea"/>
                <a:ea typeface="+mj-ea"/>
              </a:rPr>
              <a:t>日（星期三）</a:t>
            </a:r>
            <a:r>
              <a:rPr lang="en-US" altLang="zh-TW" sz="3199" dirty="0">
                <a:solidFill>
                  <a:srgbClr val="FF0000"/>
                </a:solidFill>
                <a:latin typeface="+mj-ea"/>
                <a:ea typeface="+mj-ea"/>
              </a:rPr>
              <a:t>17:00</a:t>
            </a:r>
            <a:r>
              <a:rPr lang="zh-TW" altLang="en-US" sz="3199" dirty="0">
                <a:solidFill>
                  <a:srgbClr val="FF0000"/>
                </a:solidFill>
                <a:latin typeface="+mj-ea"/>
                <a:ea typeface="+mj-ea"/>
              </a:rPr>
              <a:t>至</a:t>
            </a:r>
            <a:r>
              <a:rPr lang="en-US" altLang="zh-TW" sz="3199" dirty="0">
                <a:solidFill>
                  <a:srgbClr val="FF0000"/>
                </a:solidFill>
                <a:latin typeface="+mj-ea"/>
                <a:ea typeface="+mj-ea"/>
              </a:rPr>
              <a:t>111</a:t>
            </a:r>
            <a:r>
              <a:rPr lang="zh-TW" altLang="en-US" sz="3199" dirty="0">
                <a:solidFill>
                  <a:srgbClr val="FF0000"/>
                </a:solidFill>
                <a:latin typeface="+mj-ea"/>
                <a:ea typeface="+mj-ea"/>
              </a:rPr>
              <a:t>年</a:t>
            </a:r>
            <a:r>
              <a:rPr lang="en-US" altLang="zh-TW" sz="3199" dirty="0">
                <a:solidFill>
                  <a:srgbClr val="FF0000"/>
                </a:solidFill>
                <a:latin typeface="+mj-ea"/>
                <a:ea typeface="+mj-ea"/>
              </a:rPr>
              <a:t>5</a:t>
            </a:r>
            <a:r>
              <a:rPr lang="zh-TW" altLang="en-US" sz="3199" dirty="0">
                <a:solidFill>
                  <a:srgbClr val="FF0000"/>
                </a:solidFill>
                <a:latin typeface="+mj-ea"/>
                <a:ea typeface="+mj-ea"/>
              </a:rPr>
              <a:t>月</a:t>
            </a:r>
            <a:r>
              <a:rPr lang="en-US" altLang="zh-TW" sz="3199" dirty="0">
                <a:solidFill>
                  <a:srgbClr val="FF0000"/>
                </a:solidFill>
                <a:latin typeface="+mj-ea"/>
                <a:ea typeface="+mj-ea"/>
              </a:rPr>
              <a:t>19</a:t>
            </a:r>
            <a:r>
              <a:rPr lang="zh-TW" altLang="en-US" sz="3199" dirty="0">
                <a:solidFill>
                  <a:srgbClr val="FF0000"/>
                </a:solidFill>
                <a:latin typeface="+mj-ea"/>
                <a:ea typeface="+mj-ea"/>
              </a:rPr>
              <a:t>日（星期四）</a:t>
            </a:r>
            <a:r>
              <a:rPr lang="en-US" altLang="zh-TW" sz="3199" dirty="0">
                <a:solidFill>
                  <a:srgbClr val="FF0000"/>
                </a:solidFill>
                <a:latin typeface="+mj-ea"/>
                <a:ea typeface="+mj-ea"/>
              </a:rPr>
              <a:t>16:00</a:t>
            </a:r>
            <a:r>
              <a:rPr lang="zh-TW" altLang="en-US" sz="3199" dirty="0">
                <a:latin typeface="+mj-ea"/>
                <a:ea typeface="+mj-ea"/>
              </a:rPr>
              <a:t>前，至桃園市資賦優異學生鑑定報名系統</a:t>
            </a:r>
            <a:r>
              <a:rPr lang="en-US" altLang="zh-TW" sz="3199" dirty="0">
                <a:latin typeface="+mj-ea"/>
                <a:ea typeface="+mj-ea"/>
              </a:rPr>
              <a:t>(https://www.giftedness.tyc.edu.tw)</a:t>
            </a:r>
            <a:r>
              <a:rPr lang="zh-TW" altLang="en-US" sz="3199" dirty="0">
                <a:latin typeface="+mj-ea"/>
                <a:ea typeface="+mj-ea"/>
              </a:rPr>
              <a:t>申請複查，並繳交複查費新臺幣</a:t>
            </a:r>
            <a:r>
              <a:rPr lang="en-US" altLang="zh-TW" sz="3199" dirty="0">
                <a:latin typeface="+mj-ea"/>
                <a:ea typeface="+mj-ea"/>
              </a:rPr>
              <a:t>100</a:t>
            </a:r>
            <a:r>
              <a:rPr lang="zh-TW" altLang="en-US" sz="3199" dirty="0">
                <a:latin typeface="+mj-ea"/>
                <a:ea typeface="+mj-ea"/>
              </a:rPr>
              <a:t>元整</a:t>
            </a:r>
            <a:r>
              <a:rPr lang="en-US" altLang="zh-TW" sz="3199" dirty="0">
                <a:latin typeface="+mj-ea"/>
                <a:ea typeface="+mj-ea"/>
              </a:rPr>
              <a:t>(</a:t>
            </a:r>
            <a:r>
              <a:rPr lang="zh-TW" altLang="en-US" sz="3199" dirty="0">
                <a:latin typeface="+mj-ea"/>
                <a:ea typeface="+mj-ea"/>
              </a:rPr>
              <a:t>繳費方式限</a:t>
            </a:r>
            <a:r>
              <a:rPr lang="en-US" altLang="zh-TW" sz="3199" dirty="0">
                <a:latin typeface="+mj-ea"/>
                <a:ea typeface="+mj-ea"/>
              </a:rPr>
              <a:t>ATM</a:t>
            </a:r>
            <a:r>
              <a:rPr lang="zh-TW" altLang="en-US" sz="3199" dirty="0">
                <a:latin typeface="+mj-ea"/>
                <a:ea typeface="+mj-ea"/>
              </a:rPr>
              <a:t>繳款或線上轉帳</a:t>
            </a:r>
            <a:r>
              <a:rPr lang="en-US" altLang="zh-TW" sz="3199" dirty="0">
                <a:latin typeface="+mj-ea"/>
                <a:ea typeface="+mj-ea"/>
              </a:rPr>
              <a:t>)</a:t>
            </a:r>
            <a:r>
              <a:rPr lang="zh-TW" altLang="en-US" sz="3199" dirty="0">
                <a:latin typeface="+mj-ea"/>
                <a:ea typeface="+mj-ea"/>
              </a:rPr>
              <a:t>，逾時不予受理。結果將於</a:t>
            </a:r>
            <a:r>
              <a:rPr lang="en-US" altLang="zh-TW" sz="3199" dirty="0">
                <a:solidFill>
                  <a:srgbClr val="FF0000"/>
                </a:solidFill>
                <a:latin typeface="+mj-ea"/>
                <a:ea typeface="+mj-ea"/>
              </a:rPr>
              <a:t>111</a:t>
            </a:r>
            <a:r>
              <a:rPr lang="zh-TW" altLang="en-US" sz="3199" dirty="0">
                <a:solidFill>
                  <a:srgbClr val="FF0000"/>
                </a:solidFill>
                <a:latin typeface="+mj-ea"/>
                <a:ea typeface="+mj-ea"/>
              </a:rPr>
              <a:t>年</a:t>
            </a:r>
            <a:r>
              <a:rPr lang="en-US" altLang="zh-TW" sz="3199" dirty="0">
                <a:solidFill>
                  <a:srgbClr val="FF0000"/>
                </a:solidFill>
                <a:latin typeface="+mj-ea"/>
                <a:ea typeface="+mj-ea"/>
              </a:rPr>
              <a:t>5</a:t>
            </a:r>
            <a:r>
              <a:rPr lang="zh-TW" altLang="en-US" sz="3199" dirty="0">
                <a:solidFill>
                  <a:srgbClr val="FF0000"/>
                </a:solidFill>
                <a:latin typeface="+mj-ea"/>
                <a:ea typeface="+mj-ea"/>
              </a:rPr>
              <a:t>月</a:t>
            </a:r>
            <a:r>
              <a:rPr lang="en-US" altLang="zh-TW" sz="3199" dirty="0">
                <a:solidFill>
                  <a:srgbClr val="FF0000"/>
                </a:solidFill>
                <a:latin typeface="+mj-ea"/>
                <a:ea typeface="+mj-ea"/>
              </a:rPr>
              <a:t>24</a:t>
            </a:r>
            <a:r>
              <a:rPr lang="zh-TW" altLang="en-US" sz="3199" dirty="0">
                <a:solidFill>
                  <a:srgbClr val="FF0000"/>
                </a:solidFill>
                <a:latin typeface="+mj-ea"/>
                <a:ea typeface="+mj-ea"/>
              </a:rPr>
              <a:t>日</a:t>
            </a:r>
            <a:r>
              <a:rPr lang="en-US" altLang="zh-TW" sz="3199" dirty="0">
                <a:solidFill>
                  <a:srgbClr val="FF0000"/>
                </a:solidFill>
                <a:latin typeface="+mj-ea"/>
                <a:ea typeface="+mj-ea"/>
              </a:rPr>
              <a:t>(</a:t>
            </a:r>
            <a:r>
              <a:rPr lang="zh-TW" altLang="en-US" sz="3199" dirty="0">
                <a:solidFill>
                  <a:srgbClr val="FF0000"/>
                </a:solidFill>
                <a:latin typeface="+mj-ea"/>
                <a:ea typeface="+mj-ea"/>
              </a:rPr>
              <a:t>星期二</a:t>
            </a:r>
            <a:r>
              <a:rPr lang="en-US" altLang="zh-TW" sz="3199" dirty="0">
                <a:solidFill>
                  <a:srgbClr val="FF0000"/>
                </a:solidFill>
                <a:latin typeface="+mj-ea"/>
                <a:ea typeface="+mj-ea"/>
              </a:rPr>
              <a:t>)17:00</a:t>
            </a:r>
            <a:r>
              <a:rPr lang="zh-TW" altLang="en-US" sz="3199" dirty="0">
                <a:latin typeface="+mj-ea"/>
                <a:ea typeface="+mj-ea"/>
              </a:rPr>
              <a:t>開放系統查詢及下載複查結果。</a:t>
            </a:r>
            <a:endParaRPr lang="zh-TW" altLang="en-US" dirty="0"/>
          </a:p>
        </p:txBody>
      </p:sp>
    </p:spTree>
    <p:extLst>
      <p:ext uri="{BB962C8B-B14F-4D97-AF65-F5344CB8AC3E}">
        <p14:creationId xmlns:p14="http://schemas.microsoft.com/office/powerpoint/2010/main" val="104269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3892" y="1628800"/>
            <a:ext cx="7268045" cy="4032448"/>
          </a:xfrm>
        </p:spPr>
        <p:txBody>
          <a:bodyPr>
            <a:normAutofit fontScale="90000"/>
          </a:bodyPr>
          <a:lstStyle/>
          <a:p>
            <a:pPr algn="ctr"/>
            <a:r>
              <a:rPr lang="zh-TW" altLang="en-US" sz="10700" b="1" dirty="0">
                <a:solidFill>
                  <a:srgbClr val="FFC000"/>
                </a:solidFill>
                <a:effectLst>
                  <a:outerShdw blurRad="38100" dist="38100" dir="2700000" algn="tl">
                    <a:srgbClr val="000000">
                      <a:alpha val="43137"/>
                    </a:srgbClr>
                  </a:outerShdw>
                </a:effectLst>
                <a:latin typeface="Arial"/>
                <a:ea typeface="+mj-ea"/>
              </a:rPr>
              <a:t>資賦優異學生安置原則與課程服務</a:t>
            </a:r>
            <a:br>
              <a:rPr lang="zh-TW" altLang="en-US" sz="6598" b="1" dirty="0">
                <a:solidFill>
                  <a:srgbClr val="0070C0"/>
                </a:solidFill>
                <a:latin typeface="Arial"/>
                <a:ea typeface="+mj-ea"/>
              </a:rPr>
            </a:br>
            <a:endParaRPr lang="zh-TW" altLang="en-US" dirty="0"/>
          </a:p>
        </p:txBody>
      </p:sp>
    </p:spTree>
    <p:extLst>
      <p:ext uri="{BB962C8B-B14F-4D97-AF65-F5344CB8AC3E}">
        <p14:creationId xmlns:p14="http://schemas.microsoft.com/office/powerpoint/2010/main" val="3231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844" y="116633"/>
            <a:ext cx="3515242" cy="936103"/>
          </a:xfrm>
        </p:spPr>
        <p:txBody>
          <a:bodyPr>
            <a:normAutofit/>
          </a:bodyPr>
          <a:lstStyle/>
          <a:p>
            <a:r>
              <a:rPr lang="zh-TW" altLang="en-US" sz="4799" b="1" dirty="0"/>
              <a:t>安置與輔導</a:t>
            </a:r>
          </a:p>
        </p:txBody>
      </p:sp>
      <p:sp>
        <p:nvSpPr>
          <p:cNvPr id="3" name="內容版面配置區 2"/>
          <p:cNvSpPr>
            <a:spLocks noGrp="1"/>
          </p:cNvSpPr>
          <p:nvPr>
            <p:ph idx="1"/>
          </p:nvPr>
        </p:nvSpPr>
        <p:spPr>
          <a:xfrm>
            <a:off x="765819" y="1052736"/>
            <a:ext cx="10657185" cy="5196903"/>
          </a:xfrm>
        </p:spPr>
        <p:txBody>
          <a:bodyPr>
            <a:noAutofit/>
          </a:bodyPr>
          <a:lstStyle/>
          <a:p>
            <a:pPr marL="0" indent="0" algn="just">
              <a:lnSpc>
                <a:spcPts val="3800"/>
              </a:lnSpc>
              <a:spcBef>
                <a:spcPts val="0"/>
              </a:spcBef>
              <a:buFont typeface="Wingdings" panose="05000000000000000000" pitchFamily="2" charset="2"/>
              <a:buChar char="l"/>
            </a:pPr>
            <a:r>
              <a:rPr lang="zh-TW" altLang="zh-TW" sz="3199" dirty="0">
                <a:latin typeface="微軟正黑體" panose="020B0604030504040204" pitchFamily="34" charset="-120"/>
                <a:ea typeface="微軟正黑體" panose="020B0604030504040204" pitchFamily="34" charset="-120"/>
              </a:rPr>
              <a:t>通過鑑定之學生通過鑑定之學生於公立國民中學普通班就讀者，於</a:t>
            </a:r>
            <a:r>
              <a:rPr lang="en-US" altLang="zh-TW" sz="3199" b="1" dirty="0">
                <a:solidFill>
                  <a:srgbClr val="FF0000"/>
                </a:solidFill>
                <a:latin typeface="微軟正黑體" panose="020B0604030504040204" pitchFamily="34" charset="-120"/>
                <a:ea typeface="微軟正黑體" panose="020B0604030504040204" pitchFamily="34" charset="-120"/>
              </a:rPr>
              <a:t>111</a:t>
            </a:r>
            <a:r>
              <a:rPr lang="zh-TW" altLang="zh-TW" sz="3199" b="1" dirty="0">
                <a:solidFill>
                  <a:srgbClr val="FF0000"/>
                </a:solidFill>
                <a:latin typeface="微軟正黑體" panose="020B0604030504040204" pitchFamily="34" charset="-120"/>
                <a:ea typeface="微軟正黑體" panose="020B0604030504040204" pitchFamily="34" charset="-120"/>
              </a:rPr>
              <a:t>年</a:t>
            </a:r>
            <a:r>
              <a:rPr lang="en-US" altLang="zh-TW" sz="3199" b="1" dirty="0">
                <a:solidFill>
                  <a:srgbClr val="FF0000"/>
                </a:solidFill>
                <a:latin typeface="微軟正黑體" panose="020B0604030504040204" pitchFamily="34" charset="-120"/>
                <a:ea typeface="微軟正黑體" panose="020B0604030504040204" pitchFamily="34" charset="-120"/>
              </a:rPr>
              <a:t>6</a:t>
            </a:r>
            <a:r>
              <a:rPr lang="zh-TW" altLang="zh-TW" sz="3199" b="1" dirty="0">
                <a:solidFill>
                  <a:srgbClr val="FF0000"/>
                </a:solidFill>
                <a:latin typeface="微軟正黑體" panose="020B0604030504040204" pitchFamily="34" charset="-120"/>
                <a:ea typeface="微軟正黑體" panose="020B0604030504040204" pitchFamily="34" charset="-120"/>
              </a:rPr>
              <a:t>月</a:t>
            </a:r>
            <a:r>
              <a:rPr lang="en-US" altLang="zh-TW" sz="3199" b="1" dirty="0">
                <a:solidFill>
                  <a:srgbClr val="FF0000"/>
                </a:solidFill>
                <a:latin typeface="微軟正黑體" panose="020B0604030504040204" pitchFamily="34" charset="-120"/>
                <a:ea typeface="微軟正黑體" panose="020B0604030504040204" pitchFamily="34" charset="-120"/>
              </a:rPr>
              <a:t>20</a:t>
            </a:r>
            <a:r>
              <a:rPr lang="zh-TW" altLang="zh-TW" sz="3199" b="1" dirty="0">
                <a:solidFill>
                  <a:srgbClr val="FF0000"/>
                </a:solidFill>
                <a:latin typeface="微軟正黑體" panose="020B0604030504040204" pitchFamily="34" charset="-120"/>
                <a:ea typeface="微軟正黑體" panose="020B0604030504040204" pitchFamily="34" charset="-120"/>
              </a:rPr>
              <a:t>日</a:t>
            </a:r>
            <a:r>
              <a:rPr lang="en-US" altLang="zh-TW" sz="3199" b="1" dirty="0">
                <a:solidFill>
                  <a:srgbClr val="FF0000"/>
                </a:solidFill>
                <a:latin typeface="微軟正黑體" panose="020B0604030504040204" pitchFamily="34" charset="-120"/>
                <a:ea typeface="微軟正黑體" panose="020B0604030504040204" pitchFamily="34" charset="-120"/>
              </a:rPr>
              <a:t>(</a:t>
            </a:r>
            <a:r>
              <a:rPr lang="zh-TW" altLang="en-US" sz="3199" b="1" dirty="0">
                <a:solidFill>
                  <a:srgbClr val="FF0000"/>
                </a:solidFill>
                <a:latin typeface="微軟正黑體" panose="020B0604030504040204" pitchFamily="34" charset="-120"/>
                <a:ea typeface="微軟正黑體" panose="020B0604030504040204" pitchFamily="34" charset="-120"/>
              </a:rPr>
              <a:t>一</a:t>
            </a:r>
            <a:r>
              <a:rPr lang="en-US" altLang="zh-TW" sz="3199" b="1" dirty="0">
                <a:solidFill>
                  <a:srgbClr val="FF0000"/>
                </a:solidFill>
                <a:latin typeface="微軟正黑體" panose="020B0604030504040204" pitchFamily="34" charset="-120"/>
                <a:ea typeface="微軟正黑體" panose="020B0604030504040204" pitchFamily="34" charset="-120"/>
              </a:rPr>
              <a:t>)</a:t>
            </a:r>
            <a:r>
              <a:rPr lang="zh-TW" altLang="zh-TW" sz="3199" dirty="0">
                <a:latin typeface="微軟正黑體" panose="020B0604030504040204" pitchFamily="34" charset="-120"/>
                <a:ea typeface="微軟正黑體" panose="020B0604030504040204" pitchFamily="34" charset="-120"/>
              </a:rPr>
              <a:t>前繳驗鑑定結果通知單予就讀</a:t>
            </a:r>
            <a:r>
              <a:rPr lang="zh-TW" altLang="en-US" sz="3199" dirty="0">
                <a:latin typeface="微軟正黑體" panose="020B0604030504040204" pitchFamily="34" charset="-120"/>
                <a:ea typeface="微軟正黑體" panose="020B0604030504040204" pitchFamily="34" charset="-120"/>
              </a:rPr>
              <a:t>國中</a:t>
            </a:r>
            <a:r>
              <a:rPr lang="zh-TW" altLang="zh-TW" sz="3199" dirty="0">
                <a:latin typeface="微軟正黑體" panose="020B0604030504040204" pitchFamily="34" charset="-120"/>
                <a:ea typeface="微軟正黑體" panose="020B0604030504040204" pitchFamily="34" charset="-120"/>
              </a:rPr>
              <a:t>，由學校依既有之資源給予該資賦優異類別</a:t>
            </a:r>
            <a:r>
              <a:rPr lang="en-US" altLang="zh-TW" sz="3199" dirty="0">
                <a:latin typeface="微軟正黑體" panose="020B0604030504040204" pitchFamily="34" charset="-120"/>
                <a:ea typeface="微軟正黑體" panose="020B0604030504040204" pitchFamily="34" charset="-120"/>
              </a:rPr>
              <a:t>(</a:t>
            </a:r>
            <a:r>
              <a:rPr lang="zh-TW" altLang="zh-TW" sz="3199" dirty="0">
                <a:latin typeface="微軟正黑體" panose="020B0604030504040204" pitchFamily="34" charset="-120"/>
                <a:ea typeface="微軟正黑體" panose="020B0604030504040204" pitchFamily="34" charset="-120"/>
              </a:rPr>
              <a:t>數理或英語</a:t>
            </a:r>
            <a:r>
              <a:rPr lang="zh-TW" altLang="en-US" sz="3199" dirty="0">
                <a:latin typeface="微軟正黑體" panose="020B0604030504040204" pitchFamily="34" charset="-120"/>
                <a:ea typeface="微軟正黑體" panose="020B0604030504040204" pitchFamily="34" charset="-120"/>
              </a:rPr>
              <a:t>或自然科學</a:t>
            </a:r>
            <a:r>
              <a:rPr lang="en-US" altLang="zh-TW" sz="3199" dirty="0">
                <a:latin typeface="微軟正黑體" panose="020B0604030504040204" pitchFamily="34" charset="-120"/>
                <a:ea typeface="微軟正黑體" panose="020B0604030504040204" pitchFamily="34" charset="-120"/>
              </a:rPr>
              <a:t>)</a:t>
            </a:r>
            <a:r>
              <a:rPr lang="zh-TW" altLang="zh-TW" sz="3199" dirty="0">
                <a:latin typeface="微軟正黑體" panose="020B0604030504040204" pitchFamily="34" charset="-120"/>
                <a:ea typeface="微軟正黑體" panose="020B0604030504040204" pitchFamily="34" charset="-120"/>
              </a:rPr>
              <a:t>資優資源班或資優教育方案等之特殊教育服務</a:t>
            </a:r>
            <a:r>
              <a:rPr lang="zh-TW" altLang="en-US" sz="3199" dirty="0">
                <a:latin typeface="微軟正黑體" panose="020B0604030504040204" pitchFamily="34" charset="-120"/>
                <a:ea typeface="微軟正黑體" panose="020B0604030504040204" pitchFamily="34" charset="-120"/>
              </a:rPr>
              <a:t>。</a:t>
            </a:r>
            <a:endParaRPr lang="en-US" altLang="zh-TW" sz="3199" dirty="0">
              <a:latin typeface="微軟正黑體" panose="020B0604030504040204" pitchFamily="34" charset="-120"/>
              <a:ea typeface="微軟正黑體" panose="020B0604030504040204" pitchFamily="34" charset="-120"/>
            </a:endParaRPr>
          </a:p>
          <a:p>
            <a:pPr marL="0" indent="0" algn="just">
              <a:lnSpc>
                <a:spcPts val="3800"/>
              </a:lnSpc>
              <a:spcBef>
                <a:spcPts val="0"/>
              </a:spcBef>
              <a:buFont typeface="Wingdings" panose="05000000000000000000" pitchFamily="2" charset="2"/>
              <a:buChar char="l"/>
            </a:pPr>
            <a:r>
              <a:rPr lang="zh-TW" altLang="zh-TW" sz="3199" dirty="0">
                <a:latin typeface="微軟正黑體" panose="020B0604030504040204" pitchFamily="34" charset="-120"/>
                <a:ea typeface="微軟正黑體" panose="020B0604030504040204" pitchFamily="34" charset="-120"/>
              </a:rPr>
              <a:t>另通過自然科學資優鑑定之學生，倘若未就讀會稽國中者，得就近由就讀學校依既有之數理資優資源班或資優教育方案提供自然科學課程服務。</a:t>
            </a:r>
            <a:endParaRPr lang="en-US" altLang="zh-TW" sz="3199" dirty="0">
              <a:latin typeface="微軟正黑體" panose="020B0604030504040204" pitchFamily="34" charset="-120"/>
              <a:ea typeface="微軟正黑體" panose="020B0604030504040204" pitchFamily="34" charset="-120"/>
            </a:endParaRPr>
          </a:p>
          <a:p>
            <a:pPr marL="0" indent="0">
              <a:lnSpc>
                <a:spcPts val="3800"/>
              </a:lnSpc>
              <a:spcBef>
                <a:spcPts val="0"/>
              </a:spcBef>
              <a:buFont typeface="Wingdings" panose="05000000000000000000" pitchFamily="2" charset="2"/>
              <a:buChar char="l"/>
            </a:pPr>
            <a:r>
              <a:rPr lang="zh-TW" altLang="en-US" sz="3199" dirty="0">
                <a:latin typeface="微軟正黑體" panose="020B0604030504040204" pitchFamily="34" charset="-120"/>
                <a:ea typeface="微軟正黑體" panose="020B0604030504040204" pitchFamily="34" charset="-120"/>
              </a:rPr>
              <a:t>依據特教法及相關法令規定，高中以下學校實施特殊教育，應彈性設計適合學生需求之課程、教材、教法及評量方式，融入資優學生個別輔導計畫</a:t>
            </a:r>
            <a:r>
              <a:rPr lang="en-US" altLang="zh-TW" sz="3199" dirty="0">
                <a:latin typeface="微軟正黑體" panose="020B0604030504040204" pitchFamily="34" charset="-120"/>
                <a:ea typeface="微軟正黑體" panose="020B0604030504040204" pitchFamily="34" charset="-120"/>
              </a:rPr>
              <a:t>(IGP)</a:t>
            </a:r>
            <a:r>
              <a:rPr lang="zh-TW" altLang="en-US" sz="3199" dirty="0">
                <a:latin typeface="微軟正黑體" panose="020B0604030504040204" pitchFamily="34" charset="-120"/>
                <a:ea typeface="微軟正黑體" panose="020B0604030504040204" pitchFamily="34" charset="-120"/>
              </a:rPr>
              <a:t>。</a:t>
            </a:r>
            <a:endParaRPr lang="en-US" altLang="zh-TW" sz="3199"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63</a:t>
            </a:fld>
            <a:endParaRPr lang="zh-TW" altLang="en-US" noProof="0" dirty="0"/>
          </a:p>
        </p:txBody>
      </p:sp>
    </p:spTree>
    <p:extLst>
      <p:ext uri="{BB962C8B-B14F-4D97-AF65-F5344CB8AC3E}">
        <p14:creationId xmlns:p14="http://schemas.microsoft.com/office/powerpoint/2010/main" val="10314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844" y="462106"/>
            <a:ext cx="10468387" cy="978055"/>
          </a:xfrm>
        </p:spPr>
        <p:txBody>
          <a:bodyPr>
            <a:normAutofit fontScale="90000"/>
          </a:bodyPr>
          <a:lstStyle/>
          <a:p>
            <a:r>
              <a:rPr lang="zh-TW" altLang="en-US" sz="4799" b="1" dirty="0"/>
              <a:t>安置與輔導：資優學生個別輔導計畫</a:t>
            </a:r>
            <a:r>
              <a:rPr lang="en-US" altLang="zh-TW" sz="4799" b="1" dirty="0"/>
              <a:t>(IGP)</a:t>
            </a:r>
            <a:endParaRPr lang="zh-TW" altLang="en-US" sz="4799" b="1" dirty="0"/>
          </a:p>
        </p:txBody>
      </p:sp>
      <p:sp>
        <p:nvSpPr>
          <p:cNvPr id="3" name="內容版面配置區 2"/>
          <p:cNvSpPr>
            <a:spLocks noGrp="1"/>
          </p:cNvSpPr>
          <p:nvPr>
            <p:ph idx="1"/>
          </p:nvPr>
        </p:nvSpPr>
        <p:spPr>
          <a:xfrm>
            <a:off x="837828" y="1440161"/>
            <a:ext cx="10587733" cy="4725143"/>
          </a:xfrm>
        </p:spPr>
        <p:txBody>
          <a:bodyPr>
            <a:noAutofit/>
          </a:bodyPr>
          <a:lstStyle/>
          <a:p>
            <a:pPr marL="0" indent="0">
              <a:lnSpc>
                <a:spcPts val="4200"/>
              </a:lnSpc>
              <a:spcBef>
                <a:spcPts val="0"/>
              </a:spcBef>
              <a:buFont typeface="Wingdings" panose="05000000000000000000" pitchFamily="2" charset="2"/>
              <a:buChar char="l"/>
            </a:pPr>
            <a:r>
              <a:rPr lang="zh-TW" altLang="en-US" sz="3200" dirty="0"/>
              <a:t>訂定與檢討時間</a:t>
            </a:r>
            <a:r>
              <a:rPr lang="zh-TW" altLang="en-US" sz="3200" dirty="0">
                <a:latin typeface="新細明體" panose="02020500000000000000" pitchFamily="18" charset="-120"/>
                <a:ea typeface="新細明體" panose="02020500000000000000" pitchFamily="18" charset="-120"/>
              </a:rPr>
              <a:t>：</a:t>
            </a:r>
            <a:r>
              <a:rPr lang="zh-TW" altLang="en-US" sz="3200" dirty="0"/>
              <a:t>資優新生及轉學生之</a:t>
            </a:r>
            <a:r>
              <a:rPr lang="en-US" altLang="zh-TW" sz="3200" dirty="0"/>
              <a:t>IGP</a:t>
            </a:r>
            <a:r>
              <a:rPr lang="zh-TW" altLang="en-US" sz="3200" dirty="0"/>
              <a:t>，學校應於其安置或入學後</a:t>
            </a:r>
            <a:r>
              <a:rPr lang="en-US" altLang="zh-TW" sz="3200" dirty="0"/>
              <a:t>1</a:t>
            </a:r>
            <a:r>
              <a:rPr lang="zh-TW" altLang="en-US" sz="3200" dirty="0"/>
              <a:t>個月內訂定，在學舊生之</a:t>
            </a:r>
            <a:r>
              <a:rPr lang="en-US" altLang="zh-TW" sz="3200" dirty="0"/>
              <a:t>IGP</a:t>
            </a:r>
            <a:r>
              <a:rPr lang="zh-TW" altLang="en-US" sz="3200" dirty="0"/>
              <a:t>，則應於開學前訂定；且每學期應至少檢討</a:t>
            </a:r>
            <a:r>
              <a:rPr lang="en-US" altLang="zh-TW" sz="3200" dirty="0"/>
              <a:t>1</a:t>
            </a:r>
            <a:r>
              <a:rPr lang="zh-TW" altLang="en-US" sz="3200" dirty="0"/>
              <a:t>次。</a:t>
            </a:r>
            <a:endParaRPr lang="en-US" altLang="zh-TW" sz="3200" dirty="0"/>
          </a:p>
          <a:p>
            <a:pPr marL="0" indent="0">
              <a:lnSpc>
                <a:spcPts val="4200"/>
              </a:lnSpc>
              <a:spcBef>
                <a:spcPts val="0"/>
              </a:spcBef>
              <a:buFont typeface="Wingdings" panose="05000000000000000000" pitchFamily="2" charset="2"/>
              <a:buChar char="l"/>
            </a:pPr>
            <a:r>
              <a:rPr lang="zh-TW" altLang="en-US" sz="3200" dirty="0"/>
              <a:t>訂定過程：以團隊合作方式進行評估，參與訂定人員應包含學校行政人員、特教與相關教師、</a:t>
            </a:r>
            <a:r>
              <a:rPr lang="zh-TW" altLang="en-US" sz="3200" b="1" u="sng" dirty="0">
                <a:solidFill>
                  <a:srgbClr val="FF0000"/>
                </a:solidFill>
              </a:rPr>
              <a:t>學生家長及學生本人</a:t>
            </a:r>
            <a:r>
              <a:rPr lang="zh-TW" altLang="en-US" sz="3200" dirty="0"/>
              <a:t>；必要時，得邀請相關專業人員參與。小組成員需於</a:t>
            </a:r>
            <a:r>
              <a:rPr lang="zh-TW" altLang="en-US" sz="3200" b="1" dirty="0"/>
              <a:t>個別輔導計畫</a:t>
            </a:r>
            <a:r>
              <a:rPr lang="en-US" altLang="zh-TW" sz="3200" b="1" dirty="0"/>
              <a:t>(IGP)</a:t>
            </a:r>
            <a:r>
              <a:rPr lang="zh-TW" altLang="en-US" sz="3200" dirty="0"/>
              <a:t>會議中依學生特質及需求，訂定特殊教育及相關服務計畫。</a:t>
            </a:r>
            <a:endParaRPr lang="en-US" altLang="zh-TW" sz="3200"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64</a:t>
            </a:fld>
            <a:endParaRPr lang="zh-TW" altLang="en-US" noProof="0" dirty="0"/>
          </a:p>
        </p:txBody>
      </p:sp>
    </p:spTree>
    <p:extLst>
      <p:ext uri="{BB962C8B-B14F-4D97-AF65-F5344CB8AC3E}">
        <p14:creationId xmlns:p14="http://schemas.microsoft.com/office/powerpoint/2010/main" val="301644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2124" y="716196"/>
            <a:ext cx="6264695" cy="716471"/>
          </a:xfrm>
        </p:spPr>
        <p:txBody>
          <a:bodyPr>
            <a:noAutofit/>
          </a:bodyPr>
          <a:lstStyle/>
          <a:p>
            <a:pPr>
              <a:lnSpc>
                <a:spcPct val="105000"/>
              </a:lnSpc>
            </a:pPr>
            <a:r>
              <a:rPr lang="zh-TW" altLang="en-US" sz="5400" b="1" dirty="0">
                <a:effectLst>
                  <a:outerShdw blurRad="38100" dist="38100" dir="2700000" algn="tl">
                    <a:srgbClr val="000000">
                      <a:alpha val="43137"/>
                    </a:srgbClr>
                  </a:outerShdw>
                </a:effectLst>
              </a:rPr>
              <a:t>資優教育課程 </a:t>
            </a:r>
          </a:p>
        </p:txBody>
      </p:sp>
      <p:sp>
        <p:nvSpPr>
          <p:cNvPr id="12" name="內容版面配置區 2"/>
          <p:cNvSpPr>
            <a:spLocks noGrp="1"/>
          </p:cNvSpPr>
          <p:nvPr>
            <p:ph idx="1"/>
          </p:nvPr>
        </p:nvSpPr>
        <p:spPr>
          <a:xfrm>
            <a:off x="621804" y="1484784"/>
            <a:ext cx="10945216" cy="5184575"/>
          </a:xfrm>
        </p:spPr>
        <p:txBody>
          <a:bodyPr>
            <a:noAutofit/>
          </a:bodyPr>
          <a:lstStyle/>
          <a:p>
            <a:pPr>
              <a:lnSpc>
                <a:spcPct val="100000"/>
              </a:lnSpc>
              <a:spcBef>
                <a:spcPts val="0"/>
              </a:spcBef>
            </a:pPr>
            <a:r>
              <a:rPr lang="zh-TW" altLang="en-US" sz="3600" b="1" dirty="0">
                <a:solidFill>
                  <a:srgbClr val="FF0000"/>
                </a:solidFill>
              </a:rPr>
              <a:t>專長領域課程</a:t>
            </a:r>
            <a:r>
              <a:rPr lang="en-US" altLang="zh-TW" sz="3600" dirty="0">
                <a:solidFill>
                  <a:srgbClr val="FF0000"/>
                </a:solidFill>
              </a:rPr>
              <a:t>—</a:t>
            </a:r>
            <a:r>
              <a:rPr lang="zh-TW" altLang="en-US" sz="3600" dirty="0">
                <a:solidFill>
                  <a:srgbClr val="000000"/>
                </a:solidFill>
              </a:rPr>
              <a:t>依學生</a:t>
            </a:r>
            <a:r>
              <a:rPr lang="zh-TW" altLang="en-US" sz="3600" dirty="0">
                <a:solidFill>
                  <a:schemeClr val="accent2">
                    <a:lumMod val="50000"/>
                  </a:schemeClr>
                </a:solidFill>
              </a:rPr>
              <a:t>優勢領域</a:t>
            </a:r>
            <a:r>
              <a:rPr lang="zh-TW" altLang="en-US" sz="3600" dirty="0">
                <a:solidFill>
                  <a:srgbClr val="000000"/>
                </a:solidFill>
              </a:rPr>
              <a:t>之學習需求，設計多元、彈性、適性的課程，強調與社會議題連結、跨領域學科或與其他課程結合的統整課程。</a:t>
            </a:r>
            <a:endParaRPr lang="en-US" altLang="zh-TW" sz="3600" dirty="0">
              <a:solidFill>
                <a:srgbClr val="FF0000"/>
              </a:solidFill>
            </a:endParaRPr>
          </a:p>
          <a:p>
            <a:pPr>
              <a:lnSpc>
                <a:spcPct val="100000"/>
              </a:lnSpc>
              <a:spcBef>
                <a:spcPts val="0"/>
              </a:spcBef>
            </a:pPr>
            <a:r>
              <a:rPr lang="zh-TW" altLang="en-US" sz="3600" b="1" dirty="0">
                <a:solidFill>
                  <a:srgbClr val="FF0000"/>
                </a:solidFill>
              </a:rPr>
              <a:t>特殊需求領域課程</a:t>
            </a:r>
            <a:r>
              <a:rPr lang="en-US" altLang="zh-TW" sz="3600" dirty="0">
                <a:solidFill>
                  <a:srgbClr val="FF0000"/>
                </a:solidFill>
              </a:rPr>
              <a:t>—</a:t>
            </a:r>
            <a:r>
              <a:rPr lang="zh-TW" altLang="en-US" sz="3600" dirty="0">
                <a:solidFill>
                  <a:srgbClr val="000000"/>
                </a:solidFill>
              </a:rPr>
              <a:t>涵蓋「</a:t>
            </a:r>
            <a:r>
              <a:rPr lang="zh-TW" altLang="en-US" sz="3600" b="1" dirty="0">
                <a:solidFill>
                  <a:schemeClr val="accent2">
                    <a:lumMod val="50000"/>
                  </a:schemeClr>
                </a:solidFill>
                <a:effectLst>
                  <a:outerShdw blurRad="38100" dist="38100" dir="2700000" algn="tl">
                    <a:srgbClr val="000000">
                      <a:alpha val="43137"/>
                    </a:srgbClr>
                  </a:outerShdw>
                </a:effectLst>
              </a:rPr>
              <a:t>情意發展</a:t>
            </a:r>
            <a:r>
              <a:rPr lang="zh-TW" altLang="en-US" sz="3600" dirty="0">
                <a:solidFill>
                  <a:srgbClr val="000000"/>
                </a:solidFill>
              </a:rPr>
              <a:t>」、「</a:t>
            </a:r>
            <a:r>
              <a:rPr lang="zh-TW" altLang="en-US" sz="3600" b="1" dirty="0">
                <a:solidFill>
                  <a:schemeClr val="accent2">
                    <a:lumMod val="50000"/>
                  </a:schemeClr>
                </a:solidFill>
                <a:effectLst>
                  <a:outerShdw blurRad="38100" dist="38100" dir="2700000" algn="tl">
                    <a:srgbClr val="000000">
                      <a:alpha val="43137"/>
                    </a:srgbClr>
                  </a:outerShdw>
                </a:effectLst>
              </a:rPr>
              <a:t>領導才能</a:t>
            </a:r>
            <a:r>
              <a:rPr lang="zh-TW" altLang="en-US" sz="3600" dirty="0">
                <a:solidFill>
                  <a:srgbClr val="000000"/>
                </a:solidFill>
              </a:rPr>
              <a:t>」、「</a:t>
            </a:r>
            <a:r>
              <a:rPr lang="zh-TW" altLang="en-US" sz="3600" b="1" dirty="0">
                <a:solidFill>
                  <a:schemeClr val="accent2">
                    <a:lumMod val="50000"/>
                  </a:schemeClr>
                </a:solidFill>
                <a:effectLst>
                  <a:outerShdw blurRad="38100" dist="38100" dir="2700000" algn="tl">
                    <a:srgbClr val="000000">
                      <a:alpha val="43137"/>
                    </a:srgbClr>
                  </a:outerShdw>
                </a:effectLst>
              </a:rPr>
              <a:t>創造力</a:t>
            </a:r>
            <a:r>
              <a:rPr lang="zh-TW" altLang="en-US" sz="3600" dirty="0">
                <a:solidFill>
                  <a:srgbClr val="000000"/>
                </a:solidFill>
              </a:rPr>
              <a:t>」與「</a:t>
            </a:r>
            <a:r>
              <a:rPr lang="zh-TW" altLang="en-US" sz="3600" b="1" dirty="0">
                <a:solidFill>
                  <a:schemeClr val="accent2">
                    <a:lumMod val="50000"/>
                  </a:schemeClr>
                </a:solidFill>
                <a:effectLst>
                  <a:outerShdw blurRad="38100" dist="38100" dir="2700000" algn="tl">
                    <a:srgbClr val="000000">
                      <a:alpha val="43137"/>
                    </a:srgbClr>
                  </a:outerShdw>
                </a:effectLst>
              </a:rPr>
              <a:t>獨立研究</a:t>
            </a:r>
            <a:r>
              <a:rPr lang="zh-TW" altLang="en-US" sz="3600" dirty="0">
                <a:solidFill>
                  <a:srgbClr val="000000"/>
                </a:solidFill>
              </a:rPr>
              <a:t>」四科目。依據學生身心特質及學習需求，擬定個別輔導計畫。 </a:t>
            </a:r>
            <a:endParaRPr lang="en-US" altLang="zh-TW" sz="3600" dirty="0">
              <a:solidFill>
                <a:srgbClr val="FF0000"/>
              </a:solidFill>
            </a:endParaRPr>
          </a:p>
          <a:p>
            <a:pPr>
              <a:lnSpc>
                <a:spcPct val="100000"/>
              </a:lnSpc>
              <a:spcBef>
                <a:spcPts val="0"/>
              </a:spcBef>
            </a:pPr>
            <a:r>
              <a:rPr lang="zh-TW" altLang="en-US" sz="3600" dirty="0"/>
              <a:t>各校結合校本資源特色共同研商資優班課程之規劃。因此，各校課程規劃不盡相同。</a:t>
            </a:r>
          </a:p>
          <a:p>
            <a:pPr>
              <a:lnSpc>
                <a:spcPts val="4199"/>
              </a:lnSpc>
            </a:pPr>
            <a:endParaRPr lang="zh-TW" altLang="en-US" sz="3199" dirty="0">
              <a:latin typeface="標楷體" panose="03000509000000000000" pitchFamily="65" charset="-120"/>
              <a:ea typeface="標楷體" panose="03000509000000000000" pitchFamily="65" charset="-120"/>
            </a:endParaRPr>
          </a:p>
          <a:p>
            <a:pPr>
              <a:lnSpc>
                <a:spcPts val="4199"/>
              </a:lnSpc>
              <a:buNone/>
            </a:pPr>
            <a:endParaRPr lang="zh-TW" altLang="en-US" sz="3199" dirty="0">
              <a:latin typeface="標楷體" panose="03000509000000000000" pitchFamily="65" charset="-120"/>
              <a:ea typeface="標楷體" panose="03000509000000000000" pitchFamily="65" charset="-120"/>
            </a:endParaRPr>
          </a:p>
          <a:p>
            <a:pPr>
              <a:lnSpc>
                <a:spcPts val="4199"/>
              </a:lnSpc>
              <a:buNone/>
            </a:pPr>
            <a:endParaRPr lang="zh-TW" altLang="en-US" sz="3199" dirty="0">
              <a:latin typeface="標楷體" panose="03000509000000000000" pitchFamily="65" charset="-120"/>
              <a:ea typeface="標楷體" panose="03000509000000000000" pitchFamily="65" charset="-120"/>
            </a:endParaRPr>
          </a:p>
          <a:p>
            <a:pPr>
              <a:lnSpc>
                <a:spcPts val="4199"/>
              </a:lnSpc>
            </a:pPr>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65</a:t>
            </a:fld>
            <a:endParaRPr lang="zh-TW" altLang="en-US" noProof="0" dirty="0"/>
          </a:p>
        </p:txBody>
      </p:sp>
    </p:spTree>
    <p:extLst>
      <p:ext uri="{BB962C8B-B14F-4D97-AF65-F5344CB8AC3E}">
        <p14:creationId xmlns:p14="http://schemas.microsoft.com/office/powerpoint/2010/main" val="28353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9796" y="487462"/>
            <a:ext cx="11377264" cy="1081267"/>
          </a:xfrm>
        </p:spPr>
        <p:txBody>
          <a:bodyPr>
            <a:noAutofit/>
          </a:bodyPr>
          <a:lstStyle/>
          <a:p>
            <a:r>
              <a:rPr lang="zh-TW" altLang="en-US" sz="5400" b="1" dirty="0">
                <a:effectLst>
                  <a:outerShdw blurRad="38100" dist="38100" dir="2700000" algn="tl">
                    <a:srgbClr val="000000">
                      <a:alpha val="43137"/>
                    </a:srgbClr>
                  </a:outerShdw>
                </a:effectLst>
              </a:rPr>
              <a:t>資賦優異學生安置原則</a:t>
            </a:r>
            <a:r>
              <a:rPr lang="en-US" altLang="zh-TW" sz="5400" b="1" dirty="0">
                <a:effectLst>
                  <a:outerShdw blurRad="38100" dist="38100" dir="2700000" algn="tl">
                    <a:srgbClr val="000000">
                      <a:alpha val="43137"/>
                    </a:srgbClr>
                  </a:outerShdw>
                </a:effectLst>
              </a:rPr>
              <a:t>—</a:t>
            </a:r>
            <a:r>
              <a:rPr lang="zh-TW" altLang="en-US" sz="5400" b="1" dirty="0">
                <a:solidFill>
                  <a:srgbClr val="FF0000"/>
                </a:solidFill>
                <a:effectLst>
                  <a:outerShdw blurRad="38100" dist="38100" dir="2700000" algn="tl">
                    <a:srgbClr val="000000">
                      <a:alpha val="43137"/>
                    </a:srgbClr>
                  </a:outerShdw>
                </a:effectLst>
              </a:rPr>
              <a:t>資優資源班</a:t>
            </a:r>
          </a:p>
        </p:txBody>
      </p:sp>
      <p:sp>
        <p:nvSpPr>
          <p:cNvPr id="3" name="內容版面配置區 2"/>
          <p:cNvSpPr>
            <a:spLocks noGrp="1"/>
          </p:cNvSpPr>
          <p:nvPr>
            <p:ph idx="1"/>
          </p:nvPr>
        </p:nvSpPr>
        <p:spPr>
          <a:xfrm>
            <a:off x="1017373" y="1568730"/>
            <a:ext cx="10217971" cy="4391344"/>
          </a:xfrm>
        </p:spPr>
        <p:txBody>
          <a:bodyPr>
            <a:noAutofit/>
          </a:bodyPr>
          <a:lstStyle/>
          <a:p>
            <a:pPr>
              <a:lnSpc>
                <a:spcPct val="100000"/>
              </a:lnSpc>
              <a:spcBef>
                <a:spcPts val="0"/>
              </a:spcBef>
            </a:pPr>
            <a:r>
              <a:rPr lang="zh-TW" altLang="en-US" sz="4000" dirty="0"/>
              <a:t>為落實常態編班政策並且推動資優教育之正向發展，國民教育階段資優教育應以</a:t>
            </a:r>
            <a:r>
              <a:rPr lang="zh-TW" altLang="en-US" sz="4000" b="1" u="sng" dirty="0">
                <a:solidFill>
                  <a:srgbClr val="FF0000"/>
                </a:solidFill>
              </a:rPr>
              <a:t>分散式資源班</a:t>
            </a:r>
            <a:r>
              <a:rPr lang="zh-TW" altLang="en-US" sz="4000" dirty="0"/>
              <a:t>方式辦理為限。若學校設有資優資源班，將依學生的優異特質及個別輔導計畫</a:t>
            </a:r>
            <a:r>
              <a:rPr lang="en-US" altLang="zh-TW" sz="4000" dirty="0"/>
              <a:t>(IGP)</a:t>
            </a:r>
            <a:r>
              <a:rPr lang="zh-TW" altLang="en-US" sz="4000" dirty="0"/>
              <a:t>，於</a:t>
            </a:r>
            <a:r>
              <a:rPr lang="zh-TW" altLang="en-US" sz="4000" u="sng" dirty="0">
                <a:solidFill>
                  <a:schemeClr val="accent2">
                    <a:lumMod val="50000"/>
                  </a:schemeClr>
                </a:solidFill>
              </a:rPr>
              <a:t>該資優類科目上課時由其原普通班抽離至資優資源班學習</a:t>
            </a:r>
            <a:r>
              <a:rPr lang="zh-TW" altLang="en-US" sz="4000" dirty="0"/>
              <a:t>，並非</a:t>
            </a:r>
            <a:r>
              <a:rPr lang="zh-TW" altLang="en-US" sz="4000" b="1" dirty="0"/>
              <a:t>採集中式專班</a:t>
            </a:r>
            <a:r>
              <a:rPr lang="zh-TW" altLang="en-US" sz="4000" dirty="0"/>
              <a:t>的模式。</a:t>
            </a:r>
          </a:p>
          <a:p>
            <a:pPr>
              <a:lnSpc>
                <a:spcPct val="150000"/>
              </a:lnSpc>
              <a:buNone/>
            </a:pPr>
            <a:endParaRPr lang="zh-TW" altLang="en-US" sz="3199" dirty="0">
              <a:latin typeface="標楷體" panose="03000509000000000000" pitchFamily="65" charset="-120"/>
              <a:ea typeface="標楷體" panose="03000509000000000000" pitchFamily="65" charset="-120"/>
            </a:endParaRPr>
          </a:p>
          <a:p>
            <a:pPr>
              <a:lnSpc>
                <a:spcPct val="150000"/>
              </a:lnSpc>
              <a:buNone/>
            </a:pPr>
            <a:endParaRPr lang="zh-TW" altLang="en-US" sz="3199" dirty="0">
              <a:latin typeface="標楷體" panose="03000509000000000000" pitchFamily="65" charset="-120"/>
              <a:ea typeface="標楷體" panose="03000509000000000000" pitchFamily="65" charset="-120"/>
            </a:endParaRPr>
          </a:p>
          <a:p>
            <a:pPr>
              <a:lnSpc>
                <a:spcPct val="150000"/>
              </a:lnSpc>
              <a:buNone/>
            </a:pPr>
            <a:endParaRPr lang="en-US" altLang="zh-TW" sz="3199" dirty="0">
              <a:latin typeface="標楷體" panose="03000509000000000000" pitchFamily="65" charset="-120"/>
              <a:ea typeface="標楷體" panose="03000509000000000000" pitchFamily="65" charset="-120"/>
            </a:endParaRPr>
          </a:p>
          <a:p>
            <a:pPr>
              <a:lnSpc>
                <a:spcPct val="150000"/>
              </a:lnSpc>
              <a:buNone/>
            </a:pPr>
            <a:endParaRPr lang="en-US" altLang="zh-TW" sz="3199" dirty="0">
              <a:latin typeface="標楷體" panose="03000509000000000000" pitchFamily="65" charset="-120"/>
              <a:ea typeface="標楷體" panose="03000509000000000000" pitchFamily="65" charset="-120"/>
            </a:endParaRPr>
          </a:p>
          <a:p>
            <a:pPr>
              <a:lnSpc>
                <a:spcPct val="150000"/>
              </a:lnSpc>
            </a:pPr>
            <a:endParaRPr lang="zh-TW" altLang="en-US" sz="3199" dirty="0">
              <a:latin typeface="標楷體" panose="03000509000000000000" pitchFamily="65" charset="-120"/>
              <a:ea typeface="標楷體" panose="03000509000000000000" pitchFamily="65" charset="-120"/>
            </a:endParaRPr>
          </a:p>
          <a:p>
            <a:pPr>
              <a:lnSpc>
                <a:spcPct val="150000"/>
              </a:lnSpc>
            </a:pPr>
            <a:endParaRPr lang="zh-TW" altLang="en-US" sz="3199"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66</a:t>
            </a:fld>
            <a:endParaRPr lang="zh-TW" altLang="en-US" noProof="0" dirty="0"/>
          </a:p>
        </p:txBody>
      </p:sp>
    </p:spTree>
    <p:extLst>
      <p:ext uri="{BB962C8B-B14F-4D97-AF65-F5344CB8AC3E}">
        <p14:creationId xmlns:p14="http://schemas.microsoft.com/office/powerpoint/2010/main" val="2178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4"/>
          <p:cNvGraphicFramePr>
            <a:graphicFrameLocks noGrp="1"/>
          </p:cNvGraphicFramePr>
          <p:nvPr>
            <p:ph idx="4294967295"/>
            <p:extLst>
              <p:ext uri="{D42A27DB-BD31-4B8C-83A1-F6EECF244321}">
                <p14:modId xmlns:p14="http://schemas.microsoft.com/office/powerpoint/2010/main" val="702964850"/>
              </p:ext>
            </p:extLst>
          </p:nvPr>
        </p:nvGraphicFramePr>
        <p:xfrm>
          <a:off x="405780" y="4014054"/>
          <a:ext cx="11377264" cy="2656582"/>
        </p:xfrm>
        <a:graphic>
          <a:graphicData uri="http://schemas.openxmlformats.org/drawingml/2006/table">
            <a:tbl>
              <a:tblPr/>
              <a:tblGrid>
                <a:gridCol w="2214367">
                  <a:extLst>
                    <a:ext uri="{9D8B030D-6E8A-4147-A177-3AD203B41FA5}">
                      <a16:colId xmlns:a16="http://schemas.microsoft.com/office/drawing/2014/main" val="20000"/>
                    </a:ext>
                  </a:extLst>
                </a:gridCol>
                <a:gridCol w="4276019">
                  <a:extLst>
                    <a:ext uri="{9D8B030D-6E8A-4147-A177-3AD203B41FA5}">
                      <a16:colId xmlns:a16="http://schemas.microsoft.com/office/drawing/2014/main" val="20001"/>
                    </a:ext>
                  </a:extLst>
                </a:gridCol>
                <a:gridCol w="4886878">
                  <a:extLst>
                    <a:ext uri="{9D8B030D-6E8A-4147-A177-3AD203B41FA5}">
                      <a16:colId xmlns:a16="http://schemas.microsoft.com/office/drawing/2014/main" val="20002"/>
                    </a:ext>
                  </a:extLst>
                </a:gridCol>
              </a:tblGrid>
              <a:tr h="813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分散式資源班</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資優方案</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956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授課方式、</a:t>
                      </a:r>
                      <a:endParaRPr kumimoji="1" lang="en-US" altLang="zh-TW"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節數</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抽離式</a:t>
                      </a:r>
                      <a:endParaRPr kumimoji="1" lang="en-US" altLang="zh-TW"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每週不超過</a:t>
                      </a:r>
                      <a:r>
                        <a:rPr kumimoji="1" lang="en-US" altLang="zh-TW"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10</a:t>
                      </a: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節為原則</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外加式</a:t>
                      </a:r>
                      <a:endParaRPr kumimoji="1" lang="en-US" altLang="zh-TW"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每學期至少</a:t>
                      </a:r>
                      <a:r>
                        <a:rPr kumimoji="1" lang="en-US" altLang="zh-TW"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72</a:t>
                      </a: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節</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8131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a:ln>
                            <a:noFill/>
                          </a:ln>
                          <a:solidFill>
                            <a:schemeClr val="tx2"/>
                          </a:solidFill>
                          <a:effectLst/>
                          <a:latin typeface="微軟正黑體" panose="020B0604030504040204" pitchFamily="34" charset="-120"/>
                          <a:ea typeface="微軟正黑體" panose="020B0604030504040204" pitchFamily="34" charset="-120"/>
                        </a:rPr>
                        <a:t>授課時間</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平日課堂時間</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8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平日課餘時間、週末、寒暑假</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2"/>
                  </a:ext>
                </a:extLst>
              </a:tr>
            </a:tbl>
          </a:graphicData>
        </a:graphic>
      </p:graphicFrame>
      <p:sp>
        <p:nvSpPr>
          <p:cNvPr id="10" name="Text Box 5"/>
          <p:cNvSpPr txBox="1">
            <a:spLocks noChangeArrowheads="1"/>
          </p:cNvSpPr>
          <p:nvPr/>
        </p:nvSpPr>
        <p:spPr bwMode="auto">
          <a:xfrm>
            <a:off x="1845940" y="3205647"/>
            <a:ext cx="8064896" cy="769441"/>
          </a:xfrm>
          <a:prstGeom prst="rect">
            <a:avLst/>
          </a:prstGeom>
          <a:solidFill>
            <a:schemeClr val="accent5">
              <a:lumMod val="75000"/>
            </a:schemeClr>
          </a:solidFill>
          <a:ln w="9525">
            <a:noFill/>
            <a:miter lim="800000"/>
            <a:headEnd/>
            <a:tailEnd/>
          </a:ln>
          <a:effectLst/>
        </p:spPr>
        <p:txBody>
          <a:bodyPr wrap="square">
            <a:spAutoFit/>
          </a:bodyPr>
          <a:lstStyle/>
          <a:p>
            <a:r>
              <a:rPr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分散式資源班與資優方案的差異</a:t>
            </a:r>
          </a:p>
        </p:txBody>
      </p:sp>
      <p:sp>
        <p:nvSpPr>
          <p:cNvPr id="6" name="標題 1"/>
          <p:cNvSpPr txBox="1">
            <a:spLocks/>
          </p:cNvSpPr>
          <p:nvPr/>
        </p:nvSpPr>
        <p:spPr>
          <a:xfrm>
            <a:off x="1341885" y="436826"/>
            <a:ext cx="9508880" cy="801120"/>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800" b="1" dirty="0">
                <a:effectLst>
                  <a:outerShdw blurRad="38100" dist="38100" dir="2700000" algn="tl">
                    <a:srgbClr val="000000">
                      <a:alpha val="43137"/>
                    </a:srgbClr>
                  </a:outerShdw>
                </a:effectLst>
              </a:rPr>
              <a:t>資賦優異學生安置原則</a:t>
            </a:r>
            <a:r>
              <a:rPr lang="en-US" altLang="zh-TW" sz="4800" b="1" dirty="0">
                <a:effectLst>
                  <a:outerShdw blurRad="38100" dist="38100" dir="2700000" algn="tl">
                    <a:srgbClr val="000000">
                      <a:alpha val="43137"/>
                    </a:srgbClr>
                  </a:outerShdw>
                </a:effectLst>
              </a:rPr>
              <a:t>—</a:t>
            </a:r>
            <a:r>
              <a:rPr lang="zh-TW" altLang="en-US" sz="4800" b="1" dirty="0">
                <a:solidFill>
                  <a:srgbClr val="FF0000"/>
                </a:solidFill>
                <a:effectLst>
                  <a:outerShdw blurRad="38100" dist="38100" dir="2700000" algn="tl">
                    <a:srgbClr val="000000">
                      <a:alpha val="43137"/>
                    </a:srgbClr>
                  </a:outerShdw>
                </a:effectLst>
              </a:rPr>
              <a:t>資優方案</a:t>
            </a:r>
          </a:p>
        </p:txBody>
      </p:sp>
      <p:sp>
        <p:nvSpPr>
          <p:cNvPr id="5" name="文字方塊 4"/>
          <p:cNvSpPr txBox="1"/>
          <p:nvPr/>
        </p:nvSpPr>
        <p:spPr>
          <a:xfrm>
            <a:off x="621804" y="1221441"/>
            <a:ext cx="10945216" cy="1815882"/>
          </a:xfrm>
          <a:prstGeom prst="rect">
            <a:avLst/>
          </a:prstGeom>
          <a:noFill/>
        </p:spPr>
        <p:txBody>
          <a:bodyPr wrap="square" rtlCol="0">
            <a:spAutoFit/>
          </a:bodyPr>
          <a:lstStyle/>
          <a:p>
            <a:r>
              <a:rPr lang="zh-TW" altLang="zh-TW" sz="2800" dirty="0">
                <a:latin typeface="微軟正黑體" panose="020B0604030504040204" pitchFamily="34" charset="-120"/>
                <a:ea typeface="微軟正黑體" panose="020B0604030504040204" pitchFamily="34" charset="-120"/>
              </a:rPr>
              <a:t>資優方案是專為學校沒有設該類資優班的學生所規劃的課程，辦理時間為</a:t>
            </a:r>
            <a:r>
              <a:rPr lang="zh-TW" altLang="zh-TW" sz="2800" dirty="0">
                <a:solidFill>
                  <a:schemeClr val="accent2">
                    <a:lumMod val="50000"/>
                  </a:schemeClr>
                </a:solidFill>
                <a:latin typeface="微軟正黑體" panose="020B0604030504040204" pitchFamily="34" charset="-120"/>
                <a:ea typeface="微軟正黑體" panose="020B0604030504040204" pitchFamily="34" charset="-120"/>
              </a:rPr>
              <a:t>平日課餘時間</a:t>
            </a:r>
            <a:r>
              <a:rPr lang="zh-TW" altLang="zh-TW" sz="2800" dirty="0">
                <a:latin typeface="微軟正黑體" panose="020B0604030504040204" pitchFamily="34" charset="-120"/>
                <a:ea typeface="微軟正黑體" panose="020B0604030504040204" pitchFamily="34" charset="-120"/>
              </a:rPr>
              <a:t>、</a:t>
            </a:r>
            <a:r>
              <a:rPr lang="zh-TW" altLang="zh-TW" sz="2800" dirty="0">
                <a:solidFill>
                  <a:schemeClr val="accent2">
                    <a:lumMod val="50000"/>
                  </a:schemeClr>
                </a:solidFill>
                <a:latin typeface="微軟正黑體" panose="020B0604030504040204" pitchFamily="34" charset="-120"/>
                <a:ea typeface="微軟正黑體" panose="020B0604030504040204" pitchFamily="34" charset="-120"/>
              </a:rPr>
              <a:t>週末</a:t>
            </a:r>
            <a:r>
              <a:rPr lang="zh-TW" altLang="zh-TW" sz="2800" dirty="0">
                <a:latin typeface="微軟正黑體" panose="020B0604030504040204" pitchFamily="34" charset="-120"/>
                <a:ea typeface="微軟正黑體" panose="020B0604030504040204" pitchFamily="34" charset="-120"/>
              </a:rPr>
              <a:t>或</a:t>
            </a:r>
            <a:r>
              <a:rPr lang="zh-TW" altLang="zh-TW" sz="2800" dirty="0">
                <a:solidFill>
                  <a:schemeClr val="accent2">
                    <a:lumMod val="50000"/>
                  </a:schemeClr>
                </a:solidFill>
                <a:latin typeface="微軟正黑體" panose="020B0604030504040204" pitchFamily="34" charset="-120"/>
                <a:ea typeface="微軟正黑體" panose="020B0604030504040204" pitchFamily="34" charset="-120"/>
              </a:rPr>
              <a:t>寒暑假期間</a:t>
            </a:r>
            <a:r>
              <a:rPr lang="zh-TW" altLang="zh-TW" sz="2800" dirty="0">
                <a:latin typeface="微軟正黑體" panose="020B0604030504040204" pitchFamily="34" charset="-120"/>
                <a:ea typeface="微軟正黑體" panose="020B0604030504040204" pitchFamily="34" charset="-120"/>
              </a:rPr>
              <a:t>，每學期每位學生提供</a:t>
            </a:r>
            <a:r>
              <a:rPr lang="zh-TW" altLang="zh-TW"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至少</a:t>
            </a:r>
            <a:r>
              <a:rPr lang="en-US" altLang="zh-TW"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72</a:t>
            </a:r>
            <a:r>
              <a:rPr lang="zh-TW" altLang="zh-TW"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節</a:t>
            </a:r>
            <a:r>
              <a:rPr lang="zh-TW" altLang="zh-TW" sz="2800" dirty="0">
                <a:latin typeface="微軟正黑體" panose="020B0604030504040204" pitchFamily="34" charset="-120"/>
                <a:ea typeface="微軟正黑體" panose="020B0604030504040204" pitchFamily="34" charset="-120"/>
              </a:rPr>
              <a:t>的資優方案服務</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各類資優分別計算</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。就算學校只有一位資優學生，學校仍得依學生需求申請資優方案並提供服務。</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67</a:t>
            </a:fld>
            <a:endParaRPr lang="zh-TW" altLang="en-US" noProof="0" dirty="0"/>
          </a:p>
        </p:txBody>
      </p:sp>
    </p:spTree>
    <p:extLst>
      <p:ext uri="{BB962C8B-B14F-4D97-AF65-F5344CB8AC3E}">
        <p14:creationId xmlns:p14="http://schemas.microsoft.com/office/powerpoint/2010/main" val="14326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41903" y="148339"/>
            <a:ext cx="4556064" cy="794871"/>
          </a:xfrm>
        </p:spPr>
        <p:txBody>
          <a:bodyPr>
            <a:noAutofit/>
          </a:bodyPr>
          <a:lstStyle/>
          <a:p>
            <a:pPr>
              <a:lnSpc>
                <a:spcPct val="105000"/>
              </a:lnSpc>
            </a:pPr>
            <a:r>
              <a:rPr lang="zh-TW" altLang="en-US" sz="3999" b="1" dirty="0"/>
              <a:t>英語資優班的課程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88" y="943210"/>
            <a:ext cx="11377263" cy="5821414"/>
          </a:xfrm>
        </p:spPr>
      </p:pic>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68</a:t>
            </a:fld>
            <a:endParaRPr lang="zh-TW" altLang="en-US" noProof="0" dirty="0"/>
          </a:p>
        </p:txBody>
      </p:sp>
    </p:spTree>
    <p:extLst>
      <p:ext uri="{BB962C8B-B14F-4D97-AF65-F5344CB8AC3E}">
        <p14:creationId xmlns:p14="http://schemas.microsoft.com/office/powerpoint/2010/main" val="330361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73260" y="610096"/>
            <a:ext cx="4626458" cy="716471"/>
          </a:xfrm>
        </p:spPr>
        <p:txBody>
          <a:bodyPr>
            <a:noAutofit/>
          </a:bodyPr>
          <a:lstStyle/>
          <a:p>
            <a:pPr>
              <a:lnSpc>
                <a:spcPct val="105000"/>
              </a:lnSpc>
            </a:pPr>
            <a:r>
              <a:rPr lang="zh-TW" altLang="en-US" sz="3999" b="1" dirty="0"/>
              <a:t>數理資優班的課程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1511312"/>
            <a:ext cx="11161239" cy="5080394"/>
          </a:xfrm>
        </p:spPr>
      </p:pic>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69</a:t>
            </a:fld>
            <a:endParaRPr lang="zh-TW" altLang="en-US" noProof="0" dirty="0"/>
          </a:p>
        </p:txBody>
      </p:sp>
    </p:spTree>
    <p:extLst>
      <p:ext uri="{BB962C8B-B14F-4D97-AF65-F5344CB8AC3E}">
        <p14:creationId xmlns:p14="http://schemas.microsoft.com/office/powerpoint/2010/main" val="14480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íṥḻiḑè"/>
          <p:cNvSpPr/>
          <p:nvPr/>
        </p:nvSpPr>
        <p:spPr>
          <a:xfrm>
            <a:off x="629387" y="2923809"/>
            <a:ext cx="2540338" cy="562765"/>
          </a:xfrm>
          <a:prstGeom prst="rect">
            <a:avLst/>
          </a:prstGeom>
          <a:noFill/>
        </p:spPr>
        <p:txBody>
          <a:bodyPr wrap="none" anchor="ctr">
            <a:noAutofit/>
          </a:bodyPr>
          <a:lstStyle/>
          <a:p>
            <a:pPr algn="ctr"/>
            <a:r>
              <a:rPr lang="zh-TW" altLang="en-US" sz="4400" b="1" dirty="0">
                <a:latin typeface="微軟正黑體" panose="020B0604030504040204" pitchFamily="34" charset="-120"/>
                <a:ea typeface="微軟正黑體" panose="020B0604030504040204" pitchFamily="34" charset="-120"/>
              </a:rPr>
              <a:t>何謂</a:t>
            </a:r>
            <a:endParaRPr lang="en-US" altLang="zh-TW" sz="4400" b="1" dirty="0">
              <a:latin typeface="微軟正黑體" panose="020B0604030504040204" pitchFamily="34" charset="-120"/>
              <a:ea typeface="微軟正黑體" panose="020B0604030504040204" pitchFamily="34" charset="-120"/>
            </a:endParaRPr>
          </a:p>
          <a:p>
            <a:pPr algn="ctr"/>
            <a:r>
              <a:rPr lang="zh-TW" altLang="en-US" sz="4400" b="1" dirty="0">
                <a:latin typeface="微軟正黑體" panose="020B0604030504040204" pitchFamily="34" charset="-120"/>
                <a:ea typeface="微軟正黑體" panose="020B0604030504040204" pitchFamily="34" charset="-120"/>
              </a:rPr>
              <a:t>「資賦優異」</a:t>
            </a:r>
            <a:endParaRPr lang="en-US" altLang="zh-TW" sz="4400" b="1"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5129548" y="695550"/>
            <a:ext cx="6587483" cy="860450"/>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6000" b="1" dirty="0"/>
              <a:t>資優生≠績優生</a:t>
            </a:r>
          </a:p>
        </p:txBody>
      </p:sp>
      <p:sp>
        <p:nvSpPr>
          <p:cNvPr id="6" name="內容版面配置區 2"/>
          <p:cNvSpPr txBox="1">
            <a:spLocks/>
          </p:cNvSpPr>
          <p:nvPr/>
        </p:nvSpPr>
        <p:spPr>
          <a:xfrm>
            <a:off x="4755131" y="1772816"/>
            <a:ext cx="6912768" cy="3959409"/>
          </a:xfrm>
          <a:prstGeom prst="rect">
            <a:avLst/>
          </a:prstGeom>
        </p:spPr>
        <p:txBody>
          <a:bodyPr>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nSpc>
                <a:spcPts val="4400"/>
              </a:lnSpc>
              <a:spcBef>
                <a:spcPts val="0"/>
              </a:spcBef>
            </a:pPr>
            <a:r>
              <a:rPr lang="zh-TW" altLang="en-US" sz="3600" dirty="0"/>
              <a:t>資優不僅限於認知的範疇，所謂「資優」，是指某人在某個領域或能力上</a:t>
            </a:r>
            <a:r>
              <a:rPr lang="zh-TW" altLang="en-US" sz="3600" dirty="0">
                <a:solidFill>
                  <a:srgbClr val="FF0000"/>
                </a:solidFill>
              </a:rPr>
              <a:t>具有高度潛能</a:t>
            </a:r>
            <a:r>
              <a:rPr lang="zh-TW" altLang="en-US" sz="3600" dirty="0"/>
              <a:t>。</a:t>
            </a:r>
            <a:endParaRPr lang="en-US" altLang="zh-TW" sz="3600" dirty="0"/>
          </a:p>
          <a:p>
            <a:pPr>
              <a:lnSpc>
                <a:spcPts val="4400"/>
              </a:lnSpc>
              <a:spcBef>
                <a:spcPts val="0"/>
              </a:spcBef>
            </a:pPr>
            <a:r>
              <a:rPr lang="zh-TW" altLang="en-US" sz="3600" dirty="0"/>
              <a:t>資優生是在</a:t>
            </a:r>
            <a:r>
              <a:rPr lang="zh-TW" altLang="en-US" sz="3600" u="sng" dirty="0">
                <a:solidFill>
                  <a:srgbClr val="0070C0"/>
                </a:solidFill>
              </a:rPr>
              <a:t>所屬資賦優異類別</a:t>
            </a:r>
            <a:r>
              <a:rPr lang="zh-TW" altLang="en-US" sz="3600" dirty="0"/>
              <a:t>中，較同年齡具有</a:t>
            </a:r>
            <a:r>
              <a:rPr lang="zh-TW" altLang="en-US" sz="3600" dirty="0">
                <a:solidFill>
                  <a:srgbClr val="FF0000"/>
                </a:solidFill>
              </a:rPr>
              <a:t>「卓越潛能」或「傑出表現」</a:t>
            </a:r>
            <a:r>
              <a:rPr lang="zh-TW" altLang="en-US" sz="3600" dirty="0"/>
              <a:t>者。</a:t>
            </a:r>
            <a:endParaRPr lang="en-US" altLang="zh-TW" sz="3600" dirty="0"/>
          </a:p>
          <a:p>
            <a:pPr>
              <a:lnSpc>
                <a:spcPts val="4400"/>
              </a:lnSpc>
              <a:spcBef>
                <a:spcPts val="0"/>
              </a:spcBef>
            </a:pPr>
            <a:r>
              <a:rPr lang="zh-TW" altLang="en-US" sz="3600" b="1" dirty="0">
                <a:solidFill>
                  <a:srgbClr val="C00000"/>
                </a:solidFill>
                <a:effectLst>
                  <a:outerShdw blurRad="38100" dist="38100" dir="2700000" algn="tl">
                    <a:srgbClr val="000000">
                      <a:alpha val="43137"/>
                    </a:srgbClr>
                  </a:outerShdw>
                </a:effectLst>
              </a:rPr>
              <a:t>資優生不一定是績優生</a:t>
            </a:r>
            <a:r>
              <a:rPr lang="zh-TW" altLang="en-US" sz="3600" dirty="0"/>
              <a:t>；</a:t>
            </a:r>
            <a:r>
              <a:rPr lang="zh-TW" altLang="en-US" sz="3600" b="1" dirty="0">
                <a:solidFill>
                  <a:srgbClr val="C00000"/>
                </a:solidFill>
                <a:effectLst>
                  <a:outerShdw blurRad="38100" dist="38100" dir="2700000" algn="tl">
                    <a:srgbClr val="000000">
                      <a:alpha val="43137"/>
                    </a:srgbClr>
                  </a:outerShdw>
                </a:effectLst>
              </a:rPr>
              <a:t>績優生也不一定是資優生</a:t>
            </a:r>
            <a:r>
              <a:rPr lang="zh-TW" altLang="en-US" sz="3600" b="1" dirty="0">
                <a:effectLst>
                  <a:outerShdw blurRad="38100" dist="38100" dir="2700000" algn="tl">
                    <a:srgbClr val="000000">
                      <a:alpha val="43137"/>
                    </a:srgbClr>
                  </a:outerShdw>
                </a:effectLst>
              </a:rPr>
              <a:t>喔</a:t>
            </a:r>
            <a:r>
              <a:rPr lang="zh-TW" altLang="en-US" sz="3600" dirty="0"/>
              <a:t>！</a:t>
            </a:r>
            <a:endParaRPr lang="en-US" altLang="zh-TW" sz="3600" dirty="0"/>
          </a:p>
          <a:p>
            <a:pPr>
              <a:buFont typeface="Arial" panose="020B0604020202020204" pitchFamily="34" charset="0"/>
              <a:buNone/>
            </a:pPr>
            <a:endParaRPr lang="zh-TW" altLang="en-US" sz="3600" dirty="0"/>
          </a:p>
          <a:p>
            <a:endParaRPr lang="zh-TW" altLang="en-US" sz="3600" dirty="0"/>
          </a:p>
          <a:p>
            <a:endParaRPr lang="zh-TW" altLang="en-US" sz="3600" dirty="0"/>
          </a:p>
        </p:txBody>
      </p:sp>
      <p:sp>
        <p:nvSpPr>
          <p:cNvPr id="2" name="投影片編號版面配置區 1"/>
          <p:cNvSpPr>
            <a:spLocks noGrp="1"/>
          </p:cNvSpPr>
          <p:nvPr>
            <p:ph type="sldNum" sz="quarter" idx="12"/>
          </p:nvPr>
        </p:nvSpPr>
        <p:spPr/>
        <p:txBody>
          <a:bodyPr/>
          <a:lstStyle/>
          <a:p>
            <a:fld id="{EB37DED6-D4C7-42EE-AB49-D2E39E64FDE4}" type="slidenum">
              <a:rPr lang="en-US" altLang="zh-TW" noProof="0" smtClean="0"/>
              <a:pPr/>
              <a:t>7</a:t>
            </a:fld>
            <a:endParaRPr lang="zh-TW" altLang="en-US" noProof="0" dirty="0"/>
          </a:p>
        </p:txBody>
      </p:sp>
      <p:sp>
        <p:nvSpPr>
          <p:cNvPr id="7" name="išḷîḋè">
            <a:extLst>
              <a:ext uri="{FF2B5EF4-FFF2-40B4-BE49-F238E27FC236}">
                <a16:creationId xmlns:a16="http://schemas.microsoft.com/office/drawing/2014/main" id="{5FAD8FAD-E47A-4953-9E11-83B279EB30B2}"/>
              </a:ext>
            </a:extLst>
          </p:cNvPr>
          <p:cNvSpPr/>
          <p:nvPr/>
        </p:nvSpPr>
        <p:spPr bwMode="auto">
          <a:xfrm>
            <a:off x="261764" y="579366"/>
            <a:ext cx="4110554" cy="5821435"/>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16" tIns="45708" rIns="91416" bIns="45708" numCol="1" anchor="t" anchorCtr="0" compatLnSpc="1">
            <a:noAutofit/>
          </a:bodyPr>
          <a:lstStyle/>
          <a:p>
            <a:pPr defTabSz="913491">
              <a:defRPr/>
            </a:pPr>
            <a:endParaRPr lang="zh-CN" altLang="en-US" sz="2399" dirty="0">
              <a:solidFill>
                <a:prstClr val="black"/>
              </a:solidFill>
            </a:endParaRPr>
          </a:p>
        </p:txBody>
      </p:sp>
    </p:spTree>
    <p:extLst>
      <p:ext uri="{BB962C8B-B14F-4D97-AF65-F5344CB8AC3E}">
        <p14:creationId xmlns:p14="http://schemas.microsoft.com/office/powerpoint/2010/main" val="22778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2C216F9-BD74-4F33-B2B3-958FDD809E77}"/>
              </a:ext>
            </a:extLst>
          </p:cNvPr>
          <p:cNvSpPr/>
          <p:nvPr/>
        </p:nvSpPr>
        <p:spPr>
          <a:xfrm>
            <a:off x="765820" y="708034"/>
            <a:ext cx="11017223" cy="2448271"/>
          </a:xfrm>
          <a:prstGeom prst="rect">
            <a:avLst/>
          </a:prstGeom>
          <a:blipFill>
            <a:blip r:embed="rId3"/>
            <a:stretch>
              <a:fillRect/>
            </a:stretch>
          </a:blip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標題 1">
            <a:extLst>
              <a:ext uri="{FF2B5EF4-FFF2-40B4-BE49-F238E27FC236}">
                <a16:creationId xmlns:a16="http://schemas.microsoft.com/office/drawing/2014/main" id="{7113E1A8-FB62-4AEB-80DB-3103C8CF9766}"/>
              </a:ext>
            </a:extLst>
          </p:cNvPr>
          <p:cNvSpPr txBox="1">
            <a:spLocks/>
          </p:cNvSpPr>
          <p:nvPr/>
        </p:nvSpPr>
        <p:spPr bwMode="auto">
          <a:xfrm>
            <a:off x="1917948" y="3140968"/>
            <a:ext cx="6211613" cy="1944420"/>
          </a:xfrm>
          <a:prstGeom prst="rect">
            <a:avLst/>
          </a:prstGeom>
          <a:solidFill>
            <a:schemeClr val="accent3">
              <a:lumMod val="20000"/>
              <a:lumOff val="80000"/>
              <a:alpha val="14000"/>
            </a:schemeClr>
          </a:solidFill>
          <a:ln w="9525">
            <a:noFill/>
            <a:miter lim="800000"/>
            <a:headEnd/>
            <a:tailEnd/>
          </a:ln>
        </p:spPr>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5pPr>
            <a:lvl6pPr marL="457200" algn="ctr" rtl="0" fontAlgn="base">
              <a:spcBef>
                <a:spcPct val="0"/>
              </a:spcBef>
              <a:spcAft>
                <a:spcPct val="0"/>
              </a:spcAft>
              <a:defRPr sz="4400">
                <a:solidFill>
                  <a:srgbClr val="E46C0A"/>
                </a:solidFill>
                <a:latin typeface="微軟正黑體" pitchFamily="34" charset="-120"/>
                <a:ea typeface="微軟正黑體" pitchFamily="34" charset="-120"/>
              </a:defRPr>
            </a:lvl6pPr>
            <a:lvl7pPr marL="914400" algn="ctr" rtl="0" fontAlgn="base">
              <a:spcBef>
                <a:spcPct val="0"/>
              </a:spcBef>
              <a:spcAft>
                <a:spcPct val="0"/>
              </a:spcAft>
              <a:defRPr sz="4400">
                <a:solidFill>
                  <a:srgbClr val="E46C0A"/>
                </a:solidFill>
                <a:latin typeface="微軟正黑體" pitchFamily="34" charset="-120"/>
                <a:ea typeface="微軟正黑體" pitchFamily="34" charset="-120"/>
              </a:defRPr>
            </a:lvl7pPr>
            <a:lvl8pPr marL="1371600" algn="ctr" rtl="0" fontAlgn="base">
              <a:spcBef>
                <a:spcPct val="0"/>
              </a:spcBef>
              <a:spcAft>
                <a:spcPct val="0"/>
              </a:spcAft>
              <a:defRPr sz="4400">
                <a:solidFill>
                  <a:srgbClr val="E46C0A"/>
                </a:solidFill>
                <a:latin typeface="微軟正黑體" pitchFamily="34" charset="-120"/>
                <a:ea typeface="微軟正黑體" pitchFamily="34" charset="-120"/>
              </a:defRPr>
            </a:lvl8pPr>
            <a:lvl9pPr marL="1828800" algn="ctr" rtl="0" fontAlgn="base">
              <a:spcBef>
                <a:spcPct val="0"/>
              </a:spcBef>
              <a:spcAft>
                <a:spcPct val="0"/>
              </a:spcAft>
              <a:defRPr sz="4400">
                <a:solidFill>
                  <a:srgbClr val="E46C0A"/>
                </a:solidFill>
                <a:latin typeface="微軟正黑體" pitchFamily="34" charset="-120"/>
                <a:ea typeface="微軟正黑體" pitchFamily="34" charset="-120"/>
              </a:defRPr>
            </a:lvl9pPr>
          </a:lstStyle>
          <a:p>
            <a:pPr algn="l">
              <a:defRPr/>
            </a:pPr>
            <a:r>
              <a:rPr kumimoji="0" lang="zh-TW" altLang="en-US" sz="9600" dirty="0">
                <a:solidFill>
                  <a:srgbClr val="C00000"/>
                </a:solidFill>
              </a:rPr>
              <a:t>   感謝聆聽</a:t>
            </a:r>
          </a:p>
        </p:txBody>
      </p:sp>
      <p:sp>
        <p:nvSpPr>
          <p:cNvPr id="10" name="標題 1">
            <a:extLst>
              <a:ext uri="{FF2B5EF4-FFF2-40B4-BE49-F238E27FC236}">
                <a16:creationId xmlns:a16="http://schemas.microsoft.com/office/drawing/2014/main" id="{8154480B-6124-4C2E-90EA-7FD38E5F6C95}"/>
              </a:ext>
            </a:extLst>
          </p:cNvPr>
          <p:cNvSpPr txBox="1">
            <a:spLocks/>
          </p:cNvSpPr>
          <p:nvPr/>
        </p:nvSpPr>
        <p:spPr bwMode="auto">
          <a:xfrm>
            <a:off x="1919314" y="4715580"/>
            <a:ext cx="6865092" cy="1477257"/>
          </a:xfrm>
          <a:prstGeom prst="rect">
            <a:avLst/>
          </a:prstGeom>
          <a:solidFill>
            <a:schemeClr val="accent3">
              <a:lumMod val="20000"/>
              <a:lumOff val="80000"/>
              <a:alpha val="14000"/>
            </a:schemeClr>
          </a:solidFill>
          <a:ln w="9525">
            <a:noFill/>
            <a:miter lim="800000"/>
            <a:headEnd/>
            <a:tailEnd/>
          </a:ln>
        </p:spPr>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rgbClr val="E46C0A"/>
                </a:solidFill>
                <a:latin typeface="微軟正黑體" pitchFamily="34" charset="-120"/>
                <a:ea typeface="微軟正黑體" pitchFamily="34" charset="-120"/>
              </a:defRPr>
            </a:lvl5pPr>
            <a:lvl6pPr marL="457200" algn="ctr" rtl="0" fontAlgn="base">
              <a:spcBef>
                <a:spcPct val="0"/>
              </a:spcBef>
              <a:spcAft>
                <a:spcPct val="0"/>
              </a:spcAft>
              <a:defRPr sz="4400">
                <a:solidFill>
                  <a:srgbClr val="E46C0A"/>
                </a:solidFill>
                <a:latin typeface="微軟正黑體" pitchFamily="34" charset="-120"/>
                <a:ea typeface="微軟正黑體" pitchFamily="34" charset="-120"/>
              </a:defRPr>
            </a:lvl6pPr>
            <a:lvl7pPr marL="914400" algn="ctr" rtl="0" fontAlgn="base">
              <a:spcBef>
                <a:spcPct val="0"/>
              </a:spcBef>
              <a:spcAft>
                <a:spcPct val="0"/>
              </a:spcAft>
              <a:defRPr sz="4400">
                <a:solidFill>
                  <a:srgbClr val="E46C0A"/>
                </a:solidFill>
                <a:latin typeface="微軟正黑體" pitchFamily="34" charset="-120"/>
                <a:ea typeface="微軟正黑體" pitchFamily="34" charset="-120"/>
              </a:defRPr>
            </a:lvl7pPr>
            <a:lvl8pPr marL="1371600" algn="ctr" rtl="0" fontAlgn="base">
              <a:spcBef>
                <a:spcPct val="0"/>
              </a:spcBef>
              <a:spcAft>
                <a:spcPct val="0"/>
              </a:spcAft>
              <a:defRPr sz="4400">
                <a:solidFill>
                  <a:srgbClr val="E46C0A"/>
                </a:solidFill>
                <a:latin typeface="微軟正黑體" pitchFamily="34" charset="-120"/>
                <a:ea typeface="微軟正黑體" pitchFamily="34" charset="-120"/>
              </a:defRPr>
            </a:lvl8pPr>
            <a:lvl9pPr marL="1828800" algn="ctr" rtl="0" fontAlgn="base">
              <a:spcBef>
                <a:spcPct val="0"/>
              </a:spcBef>
              <a:spcAft>
                <a:spcPct val="0"/>
              </a:spcAft>
              <a:defRPr sz="4400">
                <a:solidFill>
                  <a:srgbClr val="E46C0A"/>
                </a:solidFill>
                <a:latin typeface="微軟正黑體" pitchFamily="34" charset="-120"/>
                <a:ea typeface="微軟正黑體" pitchFamily="34" charset="-120"/>
              </a:defRPr>
            </a:lvl9pPr>
          </a:lstStyle>
          <a:p>
            <a:pPr algn="l">
              <a:defRPr/>
            </a:pPr>
            <a:r>
              <a:rPr kumimoji="0" lang="zh-TW" altLang="en-US" sz="4800" dirty="0">
                <a:solidFill>
                  <a:schemeClr val="accent2">
                    <a:lumMod val="50000"/>
                  </a:schemeClr>
                </a:solidFill>
              </a:rPr>
              <a:t>謝益修 </a:t>
            </a:r>
            <a:r>
              <a:rPr kumimoji="0" lang="en-US" altLang="zh-TW" sz="4800" dirty="0">
                <a:solidFill>
                  <a:schemeClr val="accent2">
                    <a:lumMod val="50000"/>
                  </a:schemeClr>
                </a:solidFill>
              </a:rPr>
              <a:t>0928953632</a:t>
            </a:r>
          </a:p>
          <a:p>
            <a:pPr algn="l">
              <a:defRPr/>
            </a:pPr>
            <a:r>
              <a:rPr kumimoji="0" lang="en-US" altLang="zh-TW" sz="3600" dirty="0">
                <a:solidFill>
                  <a:schemeClr val="accent2">
                    <a:lumMod val="50000"/>
                  </a:schemeClr>
                </a:solidFill>
              </a:rPr>
              <a:t>stanleysophia@gmail.com</a:t>
            </a:r>
            <a:endParaRPr kumimoji="0" lang="zh-TW" altLang="en-US" sz="3600" dirty="0">
              <a:solidFill>
                <a:schemeClr val="accent2">
                  <a:lumMod val="50000"/>
                </a:schemeClr>
              </a:solidFill>
            </a:endParaRPr>
          </a:p>
        </p:txBody>
      </p:sp>
    </p:spTree>
    <p:extLst>
      <p:ext uri="{BB962C8B-B14F-4D97-AF65-F5344CB8AC3E}">
        <p14:creationId xmlns:p14="http://schemas.microsoft.com/office/powerpoint/2010/main" val="34573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par>
                          <p:cTn id="10" fill="hold">
                            <p:stCondLst>
                              <p:cond delay="13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1"/>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22004" y="2132856"/>
            <a:ext cx="5976665" cy="1150074"/>
          </a:xfrm>
        </p:spPr>
        <p:txBody>
          <a:bodyPr>
            <a:noAutofit/>
          </a:bodyPr>
          <a:lstStyle/>
          <a:p>
            <a:pPr algn="ctr"/>
            <a:r>
              <a:rPr lang="zh-TW" altLang="en-US" sz="9600" b="1" dirty="0">
                <a:solidFill>
                  <a:srgbClr val="FFC000"/>
                </a:solidFill>
                <a:effectLst>
                  <a:outerShdw blurRad="38100" dist="38100" dir="2700000" algn="tl">
                    <a:srgbClr val="000000">
                      <a:alpha val="43137"/>
                    </a:srgbClr>
                  </a:outerShdw>
                </a:effectLst>
                <a:latin typeface="Arial"/>
                <a:ea typeface="+mj-ea"/>
              </a:rPr>
              <a:t>綜合座談</a:t>
            </a:r>
            <a:br>
              <a:rPr lang="en-US" altLang="zh-TW" sz="9600" b="1" dirty="0">
                <a:solidFill>
                  <a:srgbClr val="FFC000"/>
                </a:solidFill>
                <a:effectLst>
                  <a:outerShdw blurRad="38100" dist="38100" dir="2700000" algn="tl">
                    <a:srgbClr val="000000">
                      <a:alpha val="43137"/>
                    </a:srgbClr>
                  </a:outerShdw>
                </a:effectLst>
                <a:latin typeface="Arial"/>
                <a:ea typeface="+mj-ea"/>
              </a:rPr>
            </a:br>
            <a:r>
              <a:rPr lang="zh-TW" altLang="en-US" sz="9600" b="1" dirty="0">
                <a:solidFill>
                  <a:srgbClr val="FFC000"/>
                </a:solidFill>
                <a:effectLst>
                  <a:outerShdw blurRad="38100" dist="38100" dir="2700000" algn="tl">
                    <a:srgbClr val="000000">
                      <a:alpha val="43137"/>
                    </a:srgbClr>
                  </a:outerShdw>
                </a:effectLst>
                <a:latin typeface="Arial"/>
                <a:ea typeface="+mj-ea"/>
              </a:rPr>
              <a:t>問題討論</a:t>
            </a:r>
            <a:endParaRPr lang="zh-TW" altLang="en-US" sz="96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409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9916" y="1357686"/>
            <a:ext cx="10657184" cy="788461"/>
          </a:xfrm>
        </p:spPr>
        <p:txBody>
          <a:bodyPr>
            <a:noAutofit/>
          </a:bodyPr>
          <a:lstStyle/>
          <a:p>
            <a:r>
              <a:rPr lang="zh-TW" altLang="en-US" sz="6600" b="1" dirty="0">
                <a:solidFill>
                  <a:schemeClr val="accent4">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多元智慧下的資賦優異</a:t>
            </a:r>
          </a:p>
        </p:txBody>
      </p:sp>
      <p:sp>
        <p:nvSpPr>
          <p:cNvPr id="3" name="內容版面配置區 2"/>
          <p:cNvSpPr>
            <a:spLocks noGrp="1"/>
          </p:cNvSpPr>
          <p:nvPr>
            <p:ph idx="1"/>
          </p:nvPr>
        </p:nvSpPr>
        <p:spPr>
          <a:xfrm>
            <a:off x="2061964" y="2475978"/>
            <a:ext cx="8352928" cy="3024336"/>
          </a:xfrm>
        </p:spPr>
        <p:txBody>
          <a:bodyPr>
            <a:normAutofit fontScale="92500" lnSpcReduction="10000"/>
          </a:bodyPr>
          <a:lstStyle/>
          <a:p>
            <a:pPr>
              <a:lnSpc>
                <a:spcPct val="120000"/>
              </a:lnSpc>
              <a:spcBef>
                <a:spcPts val="0"/>
              </a:spcBef>
            </a:pPr>
            <a:r>
              <a:rPr lang="zh-TW" altLang="en-US" sz="4400" dirty="0">
                <a:latin typeface="微軟正黑體" panose="020B0604030504040204" pitchFamily="34" charset="-120"/>
                <a:ea typeface="微軟正黑體" panose="020B0604030504040204" pitchFamily="34" charset="-120"/>
              </a:rPr>
              <a:t>現今的資優教育強調多元智慧潛能的發掘，不再侷限少數或某些領域的優秀群體，</a:t>
            </a:r>
            <a:r>
              <a:rPr lang="zh-TW" altLang="en-US" sz="4400" b="1" dirty="0">
                <a:solidFill>
                  <a:srgbClr val="FF0000"/>
                </a:solidFill>
                <a:latin typeface="微軟正黑體" panose="020B0604030504040204" pitchFamily="34" charset="-120"/>
                <a:ea typeface="微軟正黑體" panose="020B0604030504040204" pitchFamily="34" charset="-120"/>
              </a:rPr>
              <a:t>重視每個孩子長才的發現與培育</a:t>
            </a:r>
            <a:r>
              <a:rPr lang="zh-TW" altLang="en-US" sz="4400" dirty="0">
                <a:latin typeface="微軟正黑體" panose="020B0604030504040204" pitchFamily="34" charset="-120"/>
                <a:ea typeface="微軟正黑體" panose="020B0604030504040204" pitchFamily="34" charset="-120"/>
              </a:rPr>
              <a:t>。</a:t>
            </a:r>
            <a:endParaRPr lang="en-US" altLang="zh-TW" sz="4400" dirty="0">
              <a:latin typeface="微軟正黑體" panose="020B0604030504040204" pitchFamily="34" charset="-120"/>
              <a:ea typeface="微軟正黑體" panose="020B0604030504040204" pitchFamily="34" charset="-120"/>
            </a:endParaRPr>
          </a:p>
          <a:p>
            <a:pPr>
              <a:lnSpc>
                <a:spcPct val="150000"/>
              </a:lnSpc>
            </a:pPr>
            <a:endParaRPr lang="zh-TW" altLang="en-US" sz="3199" dirty="0"/>
          </a:p>
          <a:p>
            <a:pPr>
              <a:lnSpc>
                <a:spcPct val="150000"/>
              </a:lnSpc>
            </a:pPr>
            <a:endParaRPr lang="zh-TW" altLang="en-US" sz="3199"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8</a:t>
            </a:fld>
            <a:endParaRPr lang="zh-TW" altLang="en-US" noProof="0" dirty="0"/>
          </a:p>
        </p:txBody>
      </p:sp>
    </p:spTree>
    <p:extLst>
      <p:ext uri="{BB962C8B-B14F-4D97-AF65-F5344CB8AC3E}">
        <p14:creationId xmlns:p14="http://schemas.microsoft.com/office/powerpoint/2010/main" val="416062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7011" y="1621956"/>
            <a:ext cx="11089232" cy="1807044"/>
          </a:xfrm>
        </p:spPr>
        <p:txBody>
          <a:bodyPr>
            <a:noAutofit/>
          </a:bodyPr>
          <a:lstStyle/>
          <a:p>
            <a:pPr>
              <a:lnSpc>
                <a:spcPct val="100000"/>
              </a:lnSpc>
              <a:spcBef>
                <a:spcPts val="0"/>
              </a:spcBef>
            </a:pPr>
            <a:br>
              <a:rPr lang="en-US" altLang="zh-TW" b="1" dirty="0"/>
            </a:br>
            <a:r>
              <a:rPr kumimoji="1" lang="zh-TW" altLang="en-US" dirty="0">
                <a:effectLst>
                  <a:outerShdw blurRad="38100" dist="38100" dir="2700000" algn="tl">
                    <a:srgbClr val="000000">
                      <a:alpha val="43137"/>
                    </a:srgbClr>
                  </a:outerShdw>
                </a:effectLst>
                <a:latin typeface="+mn-ea"/>
                <a:ea typeface="+mn-ea"/>
              </a:rPr>
              <a:t>對學習能力優異或具潛能的資優學生，提供適性教育的機會，使其在彈性化的教材教法下，充分發揮學習潛能。</a:t>
            </a:r>
            <a:endParaRPr lang="zh-TW" altLang="en-US" dirty="0">
              <a:effectLst>
                <a:outerShdw blurRad="38100" dist="38100" dir="2700000" algn="tl">
                  <a:srgbClr val="000000">
                    <a:alpha val="43137"/>
                  </a:srgbClr>
                </a:outerShdw>
              </a:effectLst>
              <a:latin typeface="+mn-ea"/>
              <a:ea typeface="+mn-ea"/>
            </a:endParaRPr>
          </a:p>
        </p:txBody>
      </p:sp>
      <p:sp>
        <p:nvSpPr>
          <p:cNvPr id="3" name="矩形 2"/>
          <p:cNvSpPr/>
          <p:nvPr/>
        </p:nvSpPr>
        <p:spPr>
          <a:xfrm>
            <a:off x="1093383" y="3391039"/>
            <a:ext cx="10652860" cy="3170099"/>
          </a:xfrm>
          <a:prstGeom prst="rect">
            <a:avLst/>
          </a:prstGeom>
        </p:spPr>
        <p:txBody>
          <a:bodyPr wrap="square">
            <a:spAutoFit/>
          </a:bodyPr>
          <a:lstStyle/>
          <a:p>
            <a:pPr marL="571329" indent="-571329">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以學生為中心</a:t>
            </a:r>
            <a:endParaRPr lang="en-US" altLang="zh-TW" sz="4000"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重視學生個別學習需求</a:t>
            </a:r>
            <a:endParaRPr lang="en-US" altLang="zh-TW" sz="4000"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發展</a:t>
            </a:r>
            <a:r>
              <a:rPr lang="zh-TW" altLang="en-US" sz="4000" b="1" dirty="0">
                <a:solidFill>
                  <a:srgbClr val="FF0000"/>
                </a:solidFill>
                <a:latin typeface="微軟正黑體" panose="020B0604030504040204" pitchFamily="34" charset="-120"/>
                <a:ea typeface="微軟正黑體" panose="020B0604030504040204" pitchFamily="34" charset="-120"/>
              </a:rPr>
              <a:t>學生潛能</a:t>
            </a:r>
            <a:r>
              <a:rPr lang="zh-TW" altLang="en-US" sz="4000" dirty="0">
                <a:latin typeface="微軟正黑體" panose="020B0604030504040204" pitchFamily="34" charset="-120"/>
                <a:ea typeface="微軟正黑體" panose="020B0604030504040204" pitchFamily="34" charset="-120"/>
              </a:rPr>
              <a:t>及</a:t>
            </a:r>
            <a:r>
              <a:rPr lang="zh-TW" altLang="en-US" sz="4000" b="1" dirty="0">
                <a:solidFill>
                  <a:srgbClr val="FF0000"/>
                </a:solidFill>
                <a:latin typeface="微軟正黑體" panose="020B0604030504040204" pitchFamily="34" charset="-120"/>
                <a:ea typeface="微軟正黑體" panose="020B0604030504040204" pitchFamily="34" charset="-120"/>
              </a:rPr>
              <a:t>資優特質</a:t>
            </a:r>
            <a:r>
              <a:rPr lang="zh-TW" altLang="en-US" sz="4000" dirty="0">
                <a:latin typeface="微軟正黑體" panose="020B0604030504040204" pitchFamily="34" charset="-120"/>
                <a:ea typeface="微軟正黑體" panose="020B0604030504040204" pitchFamily="34" charset="-120"/>
              </a:rPr>
              <a:t>為首要目標</a:t>
            </a:r>
            <a:endParaRPr lang="en-US" altLang="zh-TW" sz="4000"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高層次思考、獨立研究、合作能力的培養</a:t>
            </a:r>
            <a:endParaRPr lang="en-US" altLang="zh-TW" sz="4000"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4000" dirty="0">
                <a:latin typeface="微軟正黑體" panose="020B0604030504040204" pitchFamily="34" charset="-120"/>
                <a:ea typeface="微軟正黑體" panose="020B0604030504040204" pitchFamily="34" charset="-120"/>
              </a:rPr>
              <a:t>自我實現及服務社會</a:t>
            </a:r>
            <a:endParaRPr lang="en-US" altLang="zh-TW" sz="40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503760" y="471270"/>
            <a:ext cx="9012404" cy="923330"/>
          </a:xfrm>
          <a:prstGeom prst="rect">
            <a:avLst/>
          </a:prstGeom>
          <a:noFill/>
        </p:spPr>
        <p:txBody>
          <a:bodyPr wrap="none" rtlCol="0">
            <a:spAutoFit/>
          </a:bodyPr>
          <a:lstStyle/>
          <a:p>
            <a:r>
              <a:rPr lang="zh-TW" altLang="en-US" sz="5400" b="1" dirty="0">
                <a:solidFill>
                  <a:schemeClr val="accent4">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資優教育基本理念</a:t>
            </a:r>
            <a:r>
              <a:rPr lang="en-US" altLang="zh-TW" sz="5400" b="1" dirty="0">
                <a:solidFill>
                  <a:schemeClr val="accent4">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a:t>
            </a:r>
            <a:r>
              <a:rPr lang="zh-TW" altLang="en-US" sz="5400" b="1" dirty="0">
                <a:solidFill>
                  <a:schemeClr val="accent4">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適性發展</a:t>
            </a:r>
            <a:endParaRPr lang="zh-TW" altLang="en-US" sz="5400" dirty="0">
              <a:solidFill>
                <a:schemeClr val="accent4">
                  <a:lumMod val="50000"/>
                </a:schemeClr>
              </a:solidFill>
              <a:effectLst>
                <a:outerShdw blurRad="38100" dist="38100" dir="2700000" algn="tl">
                  <a:srgbClr val="000000">
                    <a:alpha val="43137"/>
                  </a:srgbClr>
                </a:outerShdw>
              </a:effectLst>
            </a:endParaRPr>
          </a:p>
        </p:txBody>
      </p:sp>
      <p:sp>
        <p:nvSpPr>
          <p:cNvPr id="5" name="投影片編號版面配置區 4"/>
          <p:cNvSpPr>
            <a:spLocks noGrp="1"/>
          </p:cNvSpPr>
          <p:nvPr>
            <p:ph type="sldNum" sz="quarter" idx="12"/>
          </p:nvPr>
        </p:nvSpPr>
        <p:spPr/>
        <p:txBody>
          <a:bodyPr/>
          <a:lstStyle/>
          <a:p>
            <a:pPr rtl="0"/>
            <a:fld id="{EB37DED6-D4C7-42EE-AB49-D2E39E64FDE4}" type="slidenum">
              <a:rPr lang="en-US" altLang="zh-TW" noProof="0" smtClean="0"/>
              <a:t>9</a:t>
            </a:fld>
            <a:endParaRPr lang="en-US" altLang="zh-TW" noProof="0" dirty="0"/>
          </a:p>
        </p:txBody>
      </p:sp>
    </p:spTree>
    <p:extLst>
      <p:ext uri="{BB962C8B-B14F-4D97-AF65-F5344CB8AC3E}">
        <p14:creationId xmlns:p14="http://schemas.microsoft.com/office/powerpoint/2010/main" val="79684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書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1_TF02787940_TF02787940.potx" id="{E4A5FE8E-4BD4-4FB0-A38F-F1EAE933DD53}" vid="{3F795CD6-D941-463B-BA60-C19998ABAD90}"/>
    </a:ext>
  </a:extLst>
</a:theme>
</file>

<file path=ppt/theme/theme2.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openxmlformats.org/package/2006/metadata/core-properties"/>
    <ds:schemaRef ds:uri="http://schemas.microsoft.com/office/2006/documentManagement/types"/>
    <ds:schemaRef ds:uri="4873beb7-5857-4685-be1f-d57550cc96cc"/>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藍色書堆簡報 (寬螢幕)</Template>
  <TotalTime>0</TotalTime>
  <Words>8160</Words>
  <Application>Microsoft Office PowerPoint</Application>
  <PresentationFormat>自訂</PresentationFormat>
  <Paragraphs>841</Paragraphs>
  <Slides>71</Slides>
  <Notes>37</Notes>
  <HiddenSlides>0</HiddenSlides>
  <MMClips>0</MMClips>
  <ScaleCrop>false</ScaleCrop>
  <HeadingPairs>
    <vt:vector size="6" baseType="variant">
      <vt:variant>
        <vt:lpstr>使用字型</vt:lpstr>
      </vt:variant>
      <vt:variant>
        <vt:i4>21</vt:i4>
      </vt:variant>
      <vt:variant>
        <vt:lpstr>佈景主題</vt:lpstr>
      </vt:variant>
      <vt:variant>
        <vt:i4>1</vt:i4>
      </vt:variant>
      <vt:variant>
        <vt:lpstr>投影片標題</vt:lpstr>
      </vt:variant>
      <vt:variant>
        <vt:i4>71</vt:i4>
      </vt:variant>
    </vt:vector>
  </HeadingPairs>
  <TitlesOfParts>
    <vt:vector size="93" baseType="lpstr">
      <vt:lpstr>Malgun Gothic Semilight</vt:lpstr>
      <vt:lpstr>Microsoft JhengHei UI</vt:lpstr>
      <vt:lpstr>Microsoft YaHei</vt:lpstr>
      <vt:lpstr>MS Gothic</vt:lpstr>
      <vt:lpstr>Salesforce Sans</vt:lpstr>
      <vt:lpstr>宋体</vt:lpstr>
      <vt:lpstr>幼圆</vt:lpstr>
      <vt:lpstr>細明體</vt:lpstr>
      <vt:lpstr>華康仿宋體W6</vt:lpstr>
      <vt:lpstr>微軟正黑體</vt:lpstr>
      <vt:lpstr>微軟正黑體</vt:lpstr>
      <vt:lpstr>新細明體</vt:lpstr>
      <vt:lpstr>標楷體</vt:lpstr>
      <vt:lpstr>Arial</vt:lpstr>
      <vt:lpstr>Bauhaus 93</vt:lpstr>
      <vt:lpstr>Broadway</vt:lpstr>
      <vt:lpstr>Century Gothic</vt:lpstr>
      <vt:lpstr>Microsoft Sans Serif</vt:lpstr>
      <vt:lpstr>Times New Roman</vt:lpstr>
      <vt:lpstr>Verdana</vt:lpstr>
      <vt:lpstr>Wingdings</vt:lpstr>
      <vt:lpstr>書籍 16x9</vt:lpstr>
      <vt:lpstr>PowerPoint 簡報</vt:lpstr>
      <vt:lpstr>鑑定試務承辦單位</vt:lpstr>
      <vt:lpstr>簡報大綱</vt:lpstr>
      <vt:lpstr>PowerPoint 簡報</vt:lpstr>
      <vt:lpstr>PowerPoint 簡報</vt:lpstr>
      <vt:lpstr>PowerPoint 簡報</vt:lpstr>
      <vt:lpstr>PowerPoint 簡報</vt:lpstr>
      <vt:lpstr>多元智慧下的資賦優異</vt:lpstr>
      <vt:lpstr> 對學習能力優異或具潛能的資優學生，提供適性教育的機會，使其在彈性化的教材教法下，充分發揮學習潛能。</vt:lpstr>
      <vt:lpstr>鑑定標準</vt:lpstr>
      <vt:lpstr>學術性向資賦優異－鑑定標準</vt:lpstr>
      <vt:lpstr>學術性向 資賦優異 鑑定</vt:lpstr>
      <vt:lpstr>桃園市國中學術性向資賦優異鑑定</vt:lpstr>
      <vt:lpstr>申請資格</vt:lpstr>
      <vt:lpstr>PowerPoint 簡報</vt:lpstr>
      <vt:lpstr>PowerPoint 簡報</vt:lpstr>
      <vt:lpstr>PowerPoint 簡報</vt:lpstr>
      <vt:lpstr>學術性向資優鑑定重要日程</vt:lpstr>
      <vt:lpstr>PowerPoint 簡報</vt:lpstr>
      <vt:lpstr>報名表件 填寫說明 111年度採線上報名</vt:lpstr>
      <vt:lpstr>資優鑑定報名系統線上報名流程圖</vt:lpstr>
      <vt:lpstr>PowerPoint 簡報</vt:lpstr>
      <vt:lpstr>PowerPoint 簡報</vt:lpstr>
      <vt:lpstr>PowerPoint 簡報</vt:lpstr>
      <vt:lpstr>PowerPoint 簡報</vt:lpstr>
      <vt:lpstr>管道一：書面審查</vt:lpstr>
      <vt:lpstr>鑑定報名表</vt:lpstr>
      <vt:lpstr>特質檢核表</vt:lpstr>
      <vt:lpstr>特殊鑑定考場服務需求</vt:lpstr>
      <vt:lpstr>健康聲明切結書</vt:lpstr>
      <vt:lpstr>PowerPoint 簡報</vt:lpstr>
      <vt:lpstr>鑑定證</vt:lpstr>
      <vt:lpstr>鑑定測驗 注意事項</vt:lpstr>
      <vt:lpstr>數理資優鑑定測驗時間、地點</vt:lpstr>
      <vt:lpstr>自然科學資優鑑定測驗時間、地點</vt:lpstr>
      <vt:lpstr>英語資優鑑定測驗時間、地點</vt:lpstr>
      <vt:lpstr>PowerPoint 簡報</vt:lpstr>
      <vt:lpstr>鑑定測驗內容</vt:lpstr>
      <vt:lpstr>PowerPoint 簡報</vt:lpstr>
      <vt:lpstr>PowerPoint 簡報</vt:lpstr>
      <vt:lpstr>PowerPoint 簡報</vt:lpstr>
      <vt:lpstr>小提醒</vt:lpstr>
      <vt:lpstr>關於創造能力資賦優異</vt:lpstr>
      <vt:lpstr>創造能力資賦優異學生鑑定</vt:lpstr>
      <vt:lpstr>PowerPoint 簡報</vt:lpstr>
      <vt:lpstr>PowerPoint 簡報</vt:lpstr>
      <vt:lpstr>創造能力資賦優異學生鑑定申請流程圖</vt:lpstr>
      <vt:lpstr>線上系統報名流程</vt:lpstr>
      <vt:lpstr>專家學者、指導教師或學生家長觀察及推薦</vt:lpstr>
      <vt:lpstr>申請管道一(書面審查)報名</vt:lpstr>
      <vt:lpstr>申請管道一(書面審查)報名</vt:lpstr>
      <vt:lpstr>申請管道一(書面審查)結果通告</vt:lpstr>
      <vt:lpstr>PowerPoint 簡報</vt:lpstr>
      <vt:lpstr>PowerPoint 簡報</vt:lpstr>
      <vt:lpstr>PowerPoint 簡報</vt:lpstr>
      <vt:lpstr>評量測驗結果</vt:lpstr>
      <vt:lpstr>初選：創造能力評量(1) 111/3/6(日)</vt:lpstr>
      <vt:lpstr>複選報名</vt:lpstr>
      <vt:lpstr>複選：創造能力評量(2)時間111/5/8(日) </vt:lpstr>
      <vt:lpstr>鑑定結果公告</vt:lpstr>
      <vt:lpstr>複選結果複查</vt:lpstr>
      <vt:lpstr>資賦優異學生安置原則與課程服務 </vt:lpstr>
      <vt:lpstr>安置與輔導</vt:lpstr>
      <vt:lpstr>安置與輔導：資優學生個別輔導計畫(IGP)</vt:lpstr>
      <vt:lpstr>資優教育課程 </vt:lpstr>
      <vt:lpstr>資賦優異學生安置原則—資優資源班</vt:lpstr>
      <vt:lpstr>PowerPoint 簡報</vt:lpstr>
      <vt:lpstr>英語資優班的課程</vt:lpstr>
      <vt:lpstr>數理資優班的課程</vt:lpstr>
      <vt:lpstr>PowerPoint 簡報</vt:lpstr>
      <vt:lpstr>綜合座談 問題討論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2020-11-09T08:24:47Z</dcterms:created>
  <dcterms:modified xsi:type="dcterms:W3CDTF">2022-01-11T09:16:21Z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