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02" r:id="rId2"/>
    <p:sldId id="361" r:id="rId3"/>
    <p:sldId id="362" r:id="rId4"/>
    <p:sldId id="363" r:id="rId5"/>
    <p:sldId id="376" r:id="rId6"/>
    <p:sldId id="378" r:id="rId7"/>
    <p:sldId id="377" r:id="rId8"/>
    <p:sldId id="364" r:id="rId9"/>
    <p:sldId id="365" r:id="rId10"/>
    <p:sldId id="366" r:id="rId11"/>
    <p:sldId id="367" r:id="rId12"/>
    <p:sldId id="368" r:id="rId13"/>
    <p:sldId id="369" r:id="rId14"/>
    <p:sldId id="370" r:id="rId15"/>
    <p:sldId id="371" r:id="rId16"/>
    <p:sldId id="372" r:id="rId17"/>
    <p:sldId id="373" r:id="rId18"/>
    <p:sldId id="374" r:id="rId19"/>
    <p:sldId id="375" r:id="rId20"/>
    <p:sldId id="380" r:id="rId21"/>
    <p:sldId id="379" r:id="rId22"/>
  </p:sldIdLst>
  <p:sldSz cx="12192000" cy="6858000"/>
  <p:notesSz cx="9926638" cy="679767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59" autoAdjust="0"/>
    <p:restoredTop sz="87956" autoAdjust="0"/>
  </p:normalViewPr>
  <p:slideViewPr>
    <p:cSldViewPr snapToGrid="0">
      <p:cViewPr varScale="1">
        <p:scale>
          <a:sx n="61" d="100"/>
          <a:sy n="61" d="100"/>
        </p:scale>
        <p:origin x="-677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-8908"/>
    </p:cViewPr>
  </p:sorterViewPr>
  <p:notesViewPr>
    <p:cSldViewPr snapToGrid="0">
      <p:cViewPr varScale="1">
        <p:scale>
          <a:sx n="51" d="100"/>
          <a:sy n="51" d="100"/>
        </p:scale>
        <p:origin x="2624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4F2306-3835-4E22-9BE3-36455350091B}" type="datetimeFigureOut">
              <a:rPr lang="zh-TW" altLang="en-US" smtClean="0"/>
              <a:t>2020/8/15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79C110-C39B-4F30-AAA5-6A77583B7C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8604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4C088-5623-442A-99A6-F43A9888141C}" type="datetimeFigureOut">
              <a:rPr lang="zh-TW" altLang="en-US" smtClean="0"/>
              <a:t>2020/8/15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92664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A2F2C4-C4C5-4578-A72E-14652EB1F1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1522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2F2C4-C4C5-4578-A72E-14652EB1F13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09740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請老師根據</a:t>
            </a:r>
            <a:r>
              <a:rPr lang="en-US" altLang="zh-TW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世界人權宣言</a:t>
            </a:r>
            <a:r>
              <a:rPr lang="en-US" altLang="zh-TW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的宣言內容加以解釋。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2F2C4-C4C5-4578-A72E-14652EB1F132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1919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2F2C4-C4C5-4578-A72E-14652EB1F132}" type="slidenum">
              <a:rPr lang="zh-TW" altLang="en-US" smtClean="0"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0974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62AB-9AC6-4D7D-9827-D71221ECB122}" type="datetimeFigureOut">
              <a:rPr lang="zh-TW" altLang="en-US" smtClean="0"/>
              <a:t>2020/8/15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38BD7-A307-4ADA-98A0-D617047561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2999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62AB-9AC6-4D7D-9827-D71221ECB122}" type="datetimeFigureOut">
              <a:rPr lang="zh-TW" altLang="en-US" smtClean="0"/>
              <a:t>2020/8/15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38BD7-A307-4ADA-98A0-D617047561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0952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62AB-9AC6-4D7D-9827-D71221ECB122}" type="datetimeFigureOut">
              <a:rPr lang="zh-TW" altLang="en-US" smtClean="0"/>
              <a:t>2020/8/15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38BD7-A307-4ADA-98A0-D617047561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28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62AB-9AC6-4D7D-9827-D71221ECB122}" type="datetimeFigureOut">
              <a:rPr lang="zh-TW" altLang="en-US" smtClean="0"/>
              <a:t>2020/8/15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38BD7-A307-4ADA-98A0-D617047561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9513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62AB-9AC6-4D7D-9827-D71221ECB122}" type="datetimeFigureOut">
              <a:rPr lang="zh-TW" altLang="en-US" smtClean="0"/>
              <a:t>2020/8/15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38BD7-A307-4ADA-98A0-D617047561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6288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62AB-9AC6-4D7D-9827-D71221ECB122}" type="datetimeFigureOut">
              <a:rPr lang="zh-TW" altLang="en-US" smtClean="0"/>
              <a:t>2020/8/15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38BD7-A307-4ADA-98A0-D617047561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9584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62AB-9AC6-4D7D-9827-D71221ECB122}" type="datetimeFigureOut">
              <a:rPr lang="zh-TW" altLang="en-US" smtClean="0"/>
              <a:t>2020/8/15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38BD7-A307-4ADA-98A0-D617047561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0253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62AB-9AC6-4D7D-9827-D71221ECB122}" type="datetimeFigureOut">
              <a:rPr lang="zh-TW" altLang="en-US" smtClean="0"/>
              <a:t>2020/8/15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38BD7-A307-4ADA-98A0-D617047561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6396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62AB-9AC6-4D7D-9827-D71221ECB122}" type="datetimeFigureOut">
              <a:rPr lang="zh-TW" altLang="en-US" smtClean="0"/>
              <a:t>2020/8/15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38BD7-A307-4ADA-98A0-D617047561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3469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62AB-9AC6-4D7D-9827-D71221ECB122}" type="datetimeFigureOut">
              <a:rPr lang="zh-TW" altLang="en-US" smtClean="0"/>
              <a:t>2020/8/15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38BD7-A307-4ADA-98A0-D617047561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7605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62AB-9AC6-4D7D-9827-D71221ECB122}" type="datetimeFigureOut">
              <a:rPr lang="zh-TW" altLang="en-US" smtClean="0"/>
              <a:t>2020/8/15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38BD7-A307-4ADA-98A0-D617047561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9217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3000">
              <a:schemeClr val="accent2">
                <a:lumMod val="20000"/>
                <a:lumOff val="80000"/>
                <a:alpha val="90000"/>
              </a:schemeClr>
            </a:gs>
            <a:gs pos="15000">
              <a:schemeClr val="accent2">
                <a:lumMod val="5000"/>
                <a:lumOff val="95000"/>
              </a:schemeClr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162AB-9AC6-4D7D-9827-D71221ECB122}" type="datetimeFigureOut">
              <a:rPr lang="zh-TW" altLang="en-US" smtClean="0"/>
              <a:t>2020/8/15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38BD7-A307-4ADA-98A0-D617047561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779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2"/>
          <p:cNvSpPr txBox="1">
            <a:spLocks noChangeArrowheads="1"/>
          </p:cNvSpPr>
          <p:nvPr/>
        </p:nvSpPr>
        <p:spPr>
          <a:xfrm>
            <a:off x="483402" y="6425566"/>
            <a:ext cx="10488769" cy="356893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60"/>
              </a:lnSpc>
              <a:spcBef>
                <a:spcPct val="0"/>
              </a:spcBef>
              <a:spcAft>
                <a:spcPts val="600"/>
              </a:spcAft>
            </a:pPr>
            <a:r>
              <a:rPr lang="zh-TW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本簡報檔</a:t>
            </a:r>
            <a:r>
              <a:rPr lang="zh-TW" alt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修改自教育部</a:t>
            </a:r>
            <a:r>
              <a:rPr lang="zh-TW" alt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國教署中央人權教育課程與教學</a:t>
            </a:r>
            <a:r>
              <a:rPr lang="zh-TW" alt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輔導群 </a:t>
            </a:r>
            <a:r>
              <a:rPr lang="en-US" altLang="zh-TW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2018</a:t>
            </a:r>
            <a:r>
              <a:rPr lang="zh-TW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世界人權日  國小</a:t>
            </a:r>
            <a:r>
              <a:rPr lang="en-US" altLang="zh-TW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4-6</a:t>
            </a:r>
            <a:r>
              <a:rPr lang="zh-TW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年級教學</a:t>
            </a:r>
            <a:r>
              <a:rPr lang="zh-TW" alt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簡報</a:t>
            </a:r>
            <a:endParaRPr lang="zh-TW" altLang="en-US" sz="1800" dirty="0">
              <a:solidFill>
                <a:schemeClr val="tx1">
                  <a:lumMod val="50000"/>
                  <a:lumOff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橢圓 2"/>
          <p:cNvSpPr/>
          <p:nvPr/>
        </p:nvSpPr>
        <p:spPr>
          <a:xfrm>
            <a:off x="3567958" y="469012"/>
            <a:ext cx="5706235" cy="5582093"/>
          </a:xfrm>
          <a:prstGeom prst="ellipse">
            <a:avLst/>
          </a:prstGeom>
          <a:solidFill>
            <a:schemeClr val="bg1"/>
          </a:solidFill>
          <a:ln w="1270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15" name="群組 14"/>
          <p:cNvGrpSpPr/>
          <p:nvPr/>
        </p:nvGrpSpPr>
        <p:grpSpPr>
          <a:xfrm>
            <a:off x="8952137" y="3092757"/>
            <a:ext cx="2816858" cy="2731314"/>
            <a:chOff x="594641" y="2304796"/>
            <a:chExt cx="3712345" cy="3555363"/>
          </a:xfrm>
        </p:grpSpPr>
        <p:sp>
          <p:nvSpPr>
            <p:cNvPr id="11" name="橢圓 10"/>
            <p:cNvSpPr/>
            <p:nvPr/>
          </p:nvSpPr>
          <p:spPr>
            <a:xfrm>
              <a:off x="594641" y="2304796"/>
              <a:ext cx="3712345" cy="3555363"/>
            </a:xfrm>
            <a:prstGeom prst="ellipse">
              <a:avLst/>
            </a:prstGeom>
            <a:solidFill>
              <a:schemeClr val="bg1"/>
            </a:solidFill>
            <a:ln w="95250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13" name="圖片 1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423197">
              <a:off x="1121753" y="3009435"/>
              <a:ext cx="2723045" cy="2055136"/>
            </a:xfrm>
            <a:prstGeom prst="rect">
              <a:avLst/>
            </a:prstGeom>
          </p:spPr>
        </p:pic>
      </p:grpSp>
      <p:grpSp>
        <p:nvGrpSpPr>
          <p:cNvPr id="8" name="群組 7"/>
          <p:cNvGrpSpPr/>
          <p:nvPr/>
        </p:nvGrpSpPr>
        <p:grpSpPr>
          <a:xfrm>
            <a:off x="483403" y="2510137"/>
            <a:ext cx="3447701" cy="3309182"/>
            <a:chOff x="8900320" y="3540643"/>
            <a:chExt cx="2806127" cy="2707758"/>
          </a:xfrm>
        </p:grpSpPr>
        <p:sp>
          <p:nvSpPr>
            <p:cNvPr id="4" name="橢圓 3"/>
            <p:cNvSpPr/>
            <p:nvPr/>
          </p:nvSpPr>
          <p:spPr>
            <a:xfrm>
              <a:off x="8900320" y="3540643"/>
              <a:ext cx="2806127" cy="2707758"/>
            </a:xfrm>
            <a:prstGeom prst="ellipse">
              <a:avLst/>
            </a:prstGeom>
            <a:solidFill>
              <a:schemeClr val="bg1"/>
            </a:solidFill>
            <a:ln w="95250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5" name="圖片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093043">
              <a:off x="9476296" y="3889290"/>
              <a:ext cx="1645216" cy="1993914"/>
            </a:xfrm>
            <a:prstGeom prst="rect">
              <a:avLst/>
            </a:prstGeom>
          </p:spPr>
        </p:pic>
      </p:grpSp>
      <p:sp>
        <p:nvSpPr>
          <p:cNvPr id="7" name="矩形 6"/>
          <p:cNvSpPr/>
          <p:nvPr/>
        </p:nvSpPr>
        <p:spPr>
          <a:xfrm>
            <a:off x="3698144" y="1384597"/>
            <a:ext cx="5253993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認識</a:t>
            </a:r>
            <a:endParaRPr lang="en-US" altLang="zh-TW" sz="7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兒童人權與 </a:t>
            </a:r>
            <a:r>
              <a:rPr lang="en-US" altLang="zh-TW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7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法律常識</a:t>
            </a:r>
            <a:endParaRPr lang="zh-TW" altLang="en-US" sz="7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文字方塊 11"/>
          <p:cNvSpPr txBox="1"/>
          <p:nvPr/>
        </p:nvSpPr>
        <p:spPr>
          <a:xfrm rot="318370">
            <a:off x="10454308" y="3812083"/>
            <a:ext cx="746494" cy="64633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chemeClr val="bg1">
                    <a:lumMod val="95000"/>
                  </a:schemeClr>
                </a:solidFill>
                <a:latin typeface="+mj-ea"/>
                <a:ea typeface="+mj-ea"/>
              </a:rPr>
              <a:t>法律常識</a:t>
            </a:r>
          </a:p>
        </p:txBody>
      </p:sp>
    </p:spTree>
    <p:extLst>
      <p:ext uri="{BB962C8B-B14F-4D97-AF65-F5344CB8AC3E}">
        <p14:creationId xmlns:p14="http://schemas.microsoft.com/office/powerpoint/2010/main" val="281463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altLang="zh-TW" sz="5400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zh-TW" sz="5400" dirty="0" smtClean="0">
                <a:latin typeface="標楷體" pitchFamily="65" charset="-120"/>
                <a:ea typeface="標楷體" pitchFamily="65" charset="-120"/>
              </a:rPr>
              <a:t>我們的身體是屬於我們自己的，別人不可傷害我們的身體，即使父母或老師也不可以任意傷害我們。</a:t>
            </a:r>
          </a:p>
          <a:p>
            <a:pPr eaLnBrk="1" hangingPunct="1"/>
            <a:endParaRPr lang="zh-TW" altLang="en-US" dirty="0" smtClean="0"/>
          </a:p>
          <a:p>
            <a:pPr eaLnBrk="1" hangingPunct="1"/>
            <a:endParaRPr lang="zh-TW" altLang="en-US" dirty="0" smtClean="0"/>
          </a:p>
        </p:txBody>
      </p:sp>
      <p:sp>
        <p:nvSpPr>
          <p:cNvPr id="3" name="文字方塊 2"/>
          <p:cNvSpPr txBox="1">
            <a:spLocks noChangeArrowheads="1"/>
          </p:cNvSpPr>
          <p:nvPr/>
        </p:nvSpPr>
        <p:spPr bwMode="auto">
          <a:xfrm>
            <a:off x="1514766" y="2330300"/>
            <a:ext cx="76835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kumimoji="0" lang="en-US" altLang="zh-TW" sz="6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O</a:t>
            </a:r>
            <a:endParaRPr kumimoji="0" lang="zh-TW" alt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149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altLang="zh-TW" sz="5400" dirty="0" smtClean="0">
                <a:latin typeface="標楷體" pitchFamily="65" charset="-120"/>
                <a:ea typeface="標楷體" pitchFamily="65" charset="-120"/>
              </a:rPr>
              <a:t>4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sz="5400" dirty="0" smtClean="0">
                <a:latin typeface="標楷體" pitchFamily="65" charset="-120"/>
                <a:ea typeface="標楷體" pitchFamily="65" charset="-120"/>
              </a:rPr>
              <a:t>兒童及少年福利法、家庭暴力防治法可以保護兒童跟少年的權益。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  <p:sp>
        <p:nvSpPr>
          <p:cNvPr id="4" name="文字方塊 3"/>
          <p:cNvSpPr txBox="1">
            <a:spLocks noChangeArrowheads="1"/>
          </p:cNvSpPr>
          <p:nvPr/>
        </p:nvSpPr>
        <p:spPr bwMode="auto">
          <a:xfrm>
            <a:off x="1531627" y="2292721"/>
            <a:ext cx="76834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kumimoji="0" lang="en-US" altLang="zh-TW" sz="6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O</a:t>
            </a:r>
            <a:endParaRPr kumimoji="0" lang="zh-TW" alt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28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844675"/>
            <a:ext cx="10972800" cy="428148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altLang="zh-TW" sz="5400" dirty="0" smtClean="0">
                <a:latin typeface="標楷體" pitchFamily="65" charset="-120"/>
                <a:ea typeface="標楷體" pitchFamily="65" charset="-120"/>
              </a:rPr>
              <a:t>5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sz="5400" dirty="0" smtClean="0">
                <a:latin typeface="標楷體" pitchFamily="65" charset="-120"/>
                <a:ea typeface="標楷體" pitchFamily="65" charset="-120"/>
              </a:rPr>
              <a:t>依照家庭暴力防治法跟兒童及少年福利法的規定，只會處罰虐待小孩的父母，不會幫忙父母改掉他們的壞習慣。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文字方塊 3"/>
          <p:cNvSpPr txBox="1">
            <a:spLocks noChangeArrowheads="1"/>
          </p:cNvSpPr>
          <p:nvPr/>
        </p:nvSpPr>
        <p:spPr bwMode="auto">
          <a:xfrm>
            <a:off x="1301199" y="1675574"/>
            <a:ext cx="76835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kumimoji="0" lang="en-US" altLang="zh-TW" sz="60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x</a:t>
            </a:r>
            <a:endParaRPr kumimoji="0" lang="zh-TW" altLang="en-US" sz="60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679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6784" y="1052513"/>
            <a:ext cx="11743150" cy="50736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（二）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選擇題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zh-TW" sz="3600" dirty="0">
              <a:latin typeface="標楷體" pitchFamily="65" charset="-120"/>
              <a:ea typeface="標楷體" pitchFamily="65" charset="-12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altLang="zh-TW" sz="5400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en-US" altLang="zh-TW" sz="5400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根據我國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兒少福利權益法</a:t>
            </a:r>
            <a:r>
              <a:rPr lang="en-US" altLang="zh-TW" sz="5400" dirty="0" smtClean="0">
                <a:latin typeface="標楷體" pitchFamily="65" charset="-120"/>
                <a:ea typeface="標楷體" pitchFamily="65" charset="-120"/>
              </a:rPr>
              <a:t>》</a:t>
            </a:r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zh-TW" sz="5400" dirty="0" smtClean="0">
                <a:latin typeface="標楷體" pitchFamily="65" charset="-120"/>
                <a:ea typeface="標楷體" pitchFamily="65" charset="-120"/>
              </a:rPr>
              <a:t>兒童</a:t>
            </a:r>
            <a:r>
              <a:rPr lang="zh-TW" altLang="zh-TW" sz="5400" dirty="0">
                <a:latin typeface="標楷體" pitchFamily="65" charset="-120"/>
                <a:ea typeface="標楷體" pitchFamily="65" charset="-120"/>
              </a:rPr>
              <a:t>是指未滿幾歲的人</a:t>
            </a:r>
            <a:r>
              <a:rPr lang="zh-TW" altLang="zh-TW" sz="5400" dirty="0" smtClean="0">
                <a:latin typeface="標楷體" pitchFamily="65" charset="-120"/>
                <a:ea typeface="標楷體" pitchFamily="65" charset="-120"/>
              </a:rPr>
              <a:t>？</a:t>
            </a:r>
            <a:endParaRPr lang="en-US" altLang="zh-TW" sz="54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  <a:defRPr/>
            </a:pP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sz="5400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zh-TW" sz="5400" dirty="0"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7</a:t>
            </a:r>
            <a:r>
              <a:rPr lang="zh-TW" altLang="zh-TW" sz="5400" dirty="0">
                <a:latin typeface="標楷體" pitchFamily="65" charset="-120"/>
                <a:ea typeface="標楷體" pitchFamily="65" charset="-120"/>
              </a:rPr>
              <a:t>歲（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zh-TW" sz="5400" dirty="0"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12</a:t>
            </a:r>
            <a:r>
              <a:rPr lang="zh-TW" altLang="zh-TW" sz="5400" dirty="0">
                <a:latin typeface="標楷體" pitchFamily="65" charset="-120"/>
                <a:ea typeface="標楷體" pitchFamily="65" charset="-120"/>
              </a:rPr>
              <a:t>歲（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zh-TW" sz="5400" dirty="0"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18</a:t>
            </a:r>
            <a:r>
              <a:rPr lang="zh-TW" altLang="zh-TW" sz="5400" dirty="0">
                <a:latin typeface="標楷體" pitchFamily="65" charset="-120"/>
                <a:ea typeface="標楷體" pitchFamily="65" charset="-120"/>
              </a:rPr>
              <a:t>歲</a:t>
            </a:r>
            <a:r>
              <a:rPr lang="zh-TW" altLang="zh-TW" sz="54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zh-TW" sz="5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文字方塊 3"/>
          <p:cNvSpPr txBox="1">
            <a:spLocks noChangeArrowheads="1"/>
          </p:cNvSpPr>
          <p:nvPr/>
        </p:nvSpPr>
        <p:spPr bwMode="auto">
          <a:xfrm>
            <a:off x="945746" y="2807898"/>
            <a:ext cx="76834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kumimoji="0" lang="en-US" altLang="zh-TW" sz="6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</a:t>
            </a:r>
            <a:endParaRPr kumimoji="0" lang="zh-TW" alt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996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altLang="zh-TW" sz="5400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zh-TW" sz="5400" dirty="0" smtClean="0">
                <a:latin typeface="標楷體" pitchFamily="65" charset="-120"/>
                <a:ea typeface="標楷體" pitchFamily="65" charset="-120"/>
              </a:rPr>
              <a:t>自己或同學被家人虐待，誰可以發保護令來保護我們？（</a:t>
            </a:r>
            <a:r>
              <a:rPr lang="en-US" altLang="zh-TW" sz="5400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zh-TW" sz="5400" dirty="0" smtClean="0">
                <a:latin typeface="標楷體" pitchFamily="65" charset="-120"/>
                <a:ea typeface="標楷體" pitchFamily="65" charset="-120"/>
              </a:rPr>
              <a:t>）老師（</a:t>
            </a:r>
            <a:r>
              <a:rPr lang="en-US" altLang="zh-TW" sz="5400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zh-TW" sz="5400" dirty="0" smtClean="0">
                <a:latin typeface="標楷體" pitchFamily="65" charset="-120"/>
                <a:ea typeface="標楷體" pitchFamily="65" charset="-120"/>
              </a:rPr>
              <a:t>）警察（</a:t>
            </a:r>
            <a:r>
              <a:rPr lang="en-US" altLang="zh-TW" sz="5400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zh-TW" sz="5400" dirty="0" smtClean="0">
                <a:latin typeface="標楷體" pitchFamily="65" charset="-120"/>
                <a:ea typeface="標楷體" pitchFamily="65" charset="-120"/>
              </a:rPr>
              <a:t>）法官。</a:t>
            </a:r>
          </a:p>
          <a:p>
            <a:pPr eaLnBrk="1" hangingPunct="1"/>
            <a:endParaRPr lang="zh-TW" altLang="en-US" sz="4400" dirty="0" smtClean="0"/>
          </a:p>
        </p:txBody>
      </p:sp>
      <p:sp>
        <p:nvSpPr>
          <p:cNvPr id="4" name="文字方塊 3"/>
          <p:cNvSpPr txBox="1">
            <a:spLocks noChangeArrowheads="1"/>
          </p:cNvSpPr>
          <p:nvPr/>
        </p:nvSpPr>
        <p:spPr bwMode="auto">
          <a:xfrm>
            <a:off x="1603362" y="2289176"/>
            <a:ext cx="76834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kumimoji="0" lang="en-US" altLang="zh-TW" sz="6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</a:t>
            </a:r>
            <a:endParaRPr kumimoji="0" lang="zh-TW" alt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488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altLang="zh-TW" sz="5400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zh-TW" sz="5400" dirty="0" smtClean="0">
                <a:latin typeface="標楷體" pitchFamily="65" charset="-120"/>
                <a:ea typeface="標楷體" pitchFamily="65" charset="-120"/>
              </a:rPr>
              <a:t>發現同學常常被父母打，打</a:t>
            </a:r>
            <a:r>
              <a:rPr lang="en-US" altLang="zh-TW" sz="5400" dirty="0" smtClean="0">
                <a:latin typeface="標楷體" pitchFamily="65" charset="-120"/>
                <a:ea typeface="標楷體" pitchFamily="65" charset="-120"/>
              </a:rPr>
              <a:t>113</a:t>
            </a:r>
            <a:r>
              <a:rPr lang="zh-TW" altLang="zh-TW" sz="5400" dirty="0" smtClean="0">
                <a:latin typeface="標楷體" pitchFamily="65" charset="-120"/>
                <a:ea typeface="標楷體" pitchFamily="65" charset="-120"/>
              </a:rPr>
              <a:t>電話後，社工、警察跟法官會來保護我們，是依照下列哪一種法律規定？（</a:t>
            </a:r>
            <a:r>
              <a:rPr lang="en-US" altLang="zh-TW" sz="5400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zh-TW" sz="5400" dirty="0" smtClean="0">
                <a:latin typeface="標楷體" pitchFamily="65" charset="-120"/>
                <a:ea typeface="標楷體" pitchFamily="65" charset="-120"/>
              </a:rPr>
              <a:t>）兒童及少年福利法（</a:t>
            </a:r>
            <a:r>
              <a:rPr lang="en-US" altLang="zh-TW" sz="5400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zh-TW" sz="5400" dirty="0" smtClean="0">
                <a:latin typeface="標楷體" pitchFamily="65" charset="-120"/>
                <a:ea typeface="標楷體" pitchFamily="65" charset="-120"/>
              </a:rPr>
              <a:t>）刑法（</a:t>
            </a:r>
            <a:r>
              <a:rPr lang="en-US" altLang="zh-TW" sz="5400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zh-TW" sz="5400" dirty="0" smtClean="0">
                <a:latin typeface="標楷體" pitchFamily="65" charset="-120"/>
                <a:ea typeface="標楷體" pitchFamily="65" charset="-120"/>
              </a:rPr>
              <a:t>）民法。</a:t>
            </a:r>
          </a:p>
          <a:p>
            <a:pPr eaLnBrk="1" hangingPunct="1"/>
            <a:endParaRPr lang="zh-TW" altLang="en-US" sz="36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endParaRPr lang="zh-TW" altLang="en-US" dirty="0" smtClean="0"/>
          </a:p>
        </p:txBody>
      </p:sp>
      <p:sp>
        <p:nvSpPr>
          <p:cNvPr id="3" name="文字方塊 2"/>
          <p:cNvSpPr txBox="1">
            <a:spLocks noChangeArrowheads="1"/>
          </p:cNvSpPr>
          <p:nvPr/>
        </p:nvSpPr>
        <p:spPr bwMode="auto">
          <a:xfrm>
            <a:off x="1486958" y="1670074"/>
            <a:ext cx="76835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kumimoji="0" lang="en-US" altLang="zh-TW" sz="6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</a:t>
            </a:r>
            <a:endParaRPr kumimoji="0" lang="zh-TW" alt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246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altLang="zh-TW" sz="5400" dirty="0" smtClean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zh-TW" sz="5400" dirty="0" smtClean="0">
                <a:latin typeface="標楷體" pitchFamily="65" charset="-120"/>
                <a:ea typeface="標楷體" pitchFamily="65" charset="-120"/>
              </a:rPr>
              <a:t>爸爸、媽媽要離婚，法官決定小孩「親權」「子女照護義務歸屬」給誰，會特別考慮誰的最佳利益？（</a:t>
            </a:r>
            <a:r>
              <a:rPr lang="en-US" altLang="zh-TW" sz="5400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zh-TW" sz="5400" dirty="0" smtClean="0">
                <a:latin typeface="標楷體" pitchFamily="65" charset="-120"/>
                <a:ea typeface="標楷體" pitchFamily="65" charset="-120"/>
              </a:rPr>
              <a:t>）兒童的最佳利益（</a:t>
            </a:r>
            <a:r>
              <a:rPr lang="en-US" altLang="zh-TW" sz="5400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zh-TW" sz="5400" dirty="0" smtClean="0">
                <a:latin typeface="標楷體" pitchFamily="65" charset="-120"/>
                <a:ea typeface="標楷體" pitchFamily="65" charset="-120"/>
              </a:rPr>
              <a:t>）爸爸的最佳利益（</a:t>
            </a:r>
            <a:r>
              <a:rPr lang="en-US" altLang="zh-TW" sz="5400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zh-TW" sz="5400" dirty="0" smtClean="0">
                <a:latin typeface="標楷體" pitchFamily="65" charset="-120"/>
                <a:ea typeface="標楷體" pitchFamily="65" charset="-120"/>
              </a:rPr>
              <a:t>）媽媽的最佳利益。</a:t>
            </a:r>
          </a:p>
          <a:p>
            <a:pPr eaLnBrk="1" hangingPunct="1"/>
            <a:endParaRPr lang="zh-TW" altLang="en-US" dirty="0" smtClean="0"/>
          </a:p>
        </p:txBody>
      </p:sp>
      <p:sp>
        <p:nvSpPr>
          <p:cNvPr id="4" name="文字方塊 3"/>
          <p:cNvSpPr txBox="1">
            <a:spLocks noChangeArrowheads="1"/>
          </p:cNvSpPr>
          <p:nvPr/>
        </p:nvSpPr>
        <p:spPr bwMode="auto">
          <a:xfrm>
            <a:off x="1532932" y="1657548"/>
            <a:ext cx="76835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kumimoji="0" lang="en-US" altLang="zh-TW" sz="6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</a:t>
            </a:r>
            <a:endParaRPr kumimoji="0" lang="zh-TW" alt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035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內容版面配置區 2"/>
          <p:cNvSpPr>
            <a:spLocks noGrp="1"/>
          </p:cNvSpPr>
          <p:nvPr>
            <p:ph idx="1"/>
          </p:nvPr>
        </p:nvSpPr>
        <p:spPr>
          <a:xfrm>
            <a:off x="819411" y="1650261"/>
            <a:ext cx="10515600" cy="4351338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altLang="zh-TW" sz="5400" dirty="0" smtClean="0"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zh-TW" sz="5400" dirty="0" smtClean="0">
                <a:latin typeface="標楷體" pitchFamily="65" charset="-120"/>
                <a:ea typeface="標楷體" pitchFamily="65" charset="-120"/>
              </a:rPr>
              <a:t>小孩長大以後，如果虐待父母，父母可不可以向法院聲請保護令保護？（</a:t>
            </a:r>
            <a:r>
              <a:rPr lang="en-US" altLang="zh-TW" sz="5400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zh-TW" sz="5400" dirty="0" smtClean="0">
                <a:latin typeface="標楷體" pitchFamily="65" charset="-120"/>
                <a:ea typeface="標楷體" pitchFamily="65" charset="-120"/>
              </a:rPr>
              <a:t>）不可以，因為父母是大人了（</a:t>
            </a:r>
            <a:r>
              <a:rPr lang="en-US" altLang="zh-TW" sz="5400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zh-TW" sz="5400" dirty="0" smtClean="0">
                <a:latin typeface="標楷體" pitchFamily="65" charset="-120"/>
                <a:ea typeface="標楷體" pitchFamily="65" charset="-120"/>
              </a:rPr>
              <a:t>）可以，因為只要家人間的虐待，被害人都可以聲請（</a:t>
            </a:r>
            <a:r>
              <a:rPr lang="en-US" altLang="zh-TW" sz="5400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zh-TW" sz="5400" dirty="0" smtClean="0">
                <a:latin typeface="標楷體" pitchFamily="65" charset="-120"/>
                <a:ea typeface="標楷體" pitchFamily="65" charset="-120"/>
              </a:rPr>
              <a:t>）不知道。</a:t>
            </a:r>
          </a:p>
          <a:p>
            <a:pPr eaLnBrk="1" hangingPunct="1"/>
            <a:endParaRPr lang="zh-TW" altLang="en-US" dirty="0" smtClean="0"/>
          </a:p>
        </p:txBody>
      </p:sp>
      <p:sp>
        <p:nvSpPr>
          <p:cNvPr id="3" name="文字方塊 2"/>
          <p:cNvSpPr txBox="1">
            <a:spLocks noChangeArrowheads="1"/>
          </p:cNvSpPr>
          <p:nvPr/>
        </p:nvSpPr>
        <p:spPr bwMode="auto">
          <a:xfrm>
            <a:off x="1521029" y="1407026"/>
            <a:ext cx="76835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kumimoji="0" lang="en-US" altLang="zh-TW" sz="60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</a:t>
            </a:r>
            <a:endParaRPr kumimoji="0" lang="zh-TW" altLang="en-US" sz="60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175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620713"/>
            <a:ext cx="10972800" cy="55054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想想看說說看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zh-TW" sz="3600" dirty="0">
              <a:latin typeface="標楷體" pitchFamily="65" charset="-120"/>
              <a:ea typeface="標楷體" pitchFamily="65" charset="-12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你</a:t>
            </a: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覺得哪些行為是父母可以行使的管教權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？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zh-TW" sz="3600" dirty="0">
              <a:latin typeface="標楷體" pitchFamily="65" charset="-120"/>
              <a:ea typeface="標楷體" pitchFamily="65" charset="-12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調查</a:t>
            </a: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一下，兒童及少年福利法對於小朋友的保護有哪些？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20958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調查一下，家暴防治通報流程該如何進行？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4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討論一下，哪些是你認為家庭暴力的行為或話語？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73619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1894" y="344577"/>
            <a:ext cx="10515600" cy="132556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6600" b="1" dirty="0" smtClean="0"/>
              <a:t/>
            </a:r>
            <a:br>
              <a:rPr lang="en-US" altLang="zh-TW" sz="6600" b="1" dirty="0" smtClean="0"/>
            </a:br>
            <a:r>
              <a:rPr lang="zh-TW" altLang="zh-TW" sz="6600" b="1" dirty="0" smtClean="0">
                <a:latin typeface="標楷體" pitchFamily="65" charset="-120"/>
                <a:ea typeface="標楷體" pitchFamily="65" charset="-120"/>
              </a:rPr>
              <a:t>搶救</a:t>
            </a:r>
            <a:r>
              <a:rPr lang="zh-TW" altLang="zh-TW" sz="6600" b="1" dirty="0">
                <a:latin typeface="標楷體" pitchFamily="65" charset="-120"/>
                <a:ea typeface="標楷體" pitchFamily="65" charset="-120"/>
              </a:rPr>
              <a:t>亮亮大作戰</a:t>
            </a:r>
            <a:r>
              <a:rPr lang="zh-TW" altLang="zh-TW" sz="66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zh-TW" sz="6600" dirty="0">
                <a:latin typeface="標楷體" pitchFamily="65" charset="-120"/>
                <a:ea typeface="標楷體" pitchFamily="65" charset="-120"/>
              </a:rPr>
            </a:br>
            <a:endParaRPr lang="zh-TW" altLang="en-US" sz="6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zh-TW" sz="5400" dirty="0">
                <a:latin typeface="標楷體" pitchFamily="65" charset="-120"/>
                <a:ea typeface="標楷體" pitchFamily="65" charset="-120"/>
              </a:rPr>
              <a:t>亮亮最近遇到了困擾：爸媽要離婚了。他面臨「要選哪一邊？」每天都被爸媽不停的逼問，亮亮都快瘋了</a:t>
            </a:r>
            <a:r>
              <a:rPr lang="zh-TW" altLang="zh-TW" sz="5400" dirty="0" smtClean="0">
                <a:latin typeface="標楷體" pitchFamily="65" charset="-120"/>
                <a:ea typeface="標楷體" pitchFamily="65" charset="-120"/>
              </a:rPr>
              <a:t>。好不容易</a:t>
            </a:r>
            <a:r>
              <a:rPr lang="zh-TW" altLang="zh-TW" sz="5400" dirty="0">
                <a:latin typeface="標楷體" pitchFamily="65" charset="-120"/>
                <a:ea typeface="標楷體" pitchFamily="65" charset="-120"/>
              </a:rPr>
              <a:t>，經過法院的判決：亮亮可以跟著媽媽生活，假日也可以看到爸爸</a:t>
            </a:r>
            <a:r>
              <a:rPr lang="zh-TW" altLang="zh-TW" sz="54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sz="5400" dirty="0"/>
          </a:p>
        </p:txBody>
      </p:sp>
    </p:spTree>
    <p:extLst>
      <p:ext uri="{BB962C8B-B14F-4D97-AF65-F5344CB8AC3E}">
        <p14:creationId xmlns:p14="http://schemas.microsoft.com/office/powerpoint/2010/main" val="60225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影片欣賞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給</a:t>
            </a:r>
            <a:r>
              <a:rPr lang="zh-TW" altLang="en-US" dirty="0"/>
              <a:t>兒童一個安全的</a:t>
            </a:r>
            <a:r>
              <a:rPr lang="zh-TW" altLang="en-US" dirty="0" smtClean="0"/>
              <a:t>家</a:t>
            </a:r>
            <a:endParaRPr lang="en-US" altLang="zh-TW" dirty="0" smtClean="0"/>
          </a:p>
          <a:p>
            <a:r>
              <a:rPr lang="zh-TW" altLang="en-US" dirty="0" smtClean="0"/>
              <a:t>誰</a:t>
            </a:r>
            <a:r>
              <a:rPr lang="zh-TW" altLang="en-US" dirty="0"/>
              <a:t>都不可以傷害兒童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312529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2"/>
          <p:cNvSpPr txBox="1">
            <a:spLocks noChangeArrowheads="1"/>
          </p:cNvSpPr>
          <p:nvPr/>
        </p:nvSpPr>
        <p:spPr>
          <a:xfrm>
            <a:off x="483402" y="6425566"/>
            <a:ext cx="10488769" cy="356893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60"/>
              </a:lnSpc>
              <a:spcBef>
                <a:spcPct val="0"/>
              </a:spcBef>
              <a:spcAft>
                <a:spcPts val="600"/>
              </a:spcAft>
            </a:pPr>
            <a:r>
              <a:rPr lang="zh-TW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本簡報檔</a:t>
            </a:r>
            <a:r>
              <a:rPr lang="zh-TW" alt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修改自教育部</a:t>
            </a:r>
            <a:r>
              <a:rPr lang="zh-TW" alt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國教署中央人權教育課程與教學</a:t>
            </a:r>
            <a:r>
              <a:rPr lang="zh-TW" alt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輔導群 </a:t>
            </a:r>
            <a:r>
              <a:rPr lang="en-US" altLang="zh-TW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2018</a:t>
            </a:r>
            <a:r>
              <a:rPr lang="zh-TW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世界人權日  國小</a:t>
            </a:r>
            <a:r>
              <a:rPr lang="en-US" altLang="zh-TW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4-6</a:t>
            </a:r>
            <a:r>
              <a:rPr lang="zh-TW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年級教學</a:t>
            </a:r>
            <a:r>
              <a:rPr lang="zh-TW" alt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簡報</a:t>
            </a:r>
            <a:endParaRPr lang="zh-TW" altLang="en-US" sz="1800" dirty="0">
              <a:solidFill>
                <a:schemeClr val="tx1">
                  <a:lumMod val="50000"/>
                  <a:lumOff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橢圓 2"/>
          <p:cNvSpPr/>
          <p:nvPr/>
        </p:nvSpPr>
        <p:spPr>
          <a:xfrm>
            <a:off x="3567958" y="469012"/>
            <a:ext cx="5706235" cy="5582093"/>
          </a:xfrm>
          <a:prstGeom prst="ellipse">
            <a:avLst/>
          </a:prstGeom>
          <a:solidFill>
            <a:schemeClr val="bg1"/>
          </a:solidFill>
          <a:ln w="1270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15" name="群組 14"/>
          <p:cNvGrpSpPr/>
          <p:nvPr/>
        </p:nvGrpSpPr>
        <p:grpSpPr>
          <a:xfrm>
            <a:off x="8952137" y="3092757"/>
            <a:ext cx="2816858" cy="2731314"/>
            <a:chOff x="594641" y="2304796"/>
            <a:chExt cx="3712345" cy="3555363"/>
          </a:xfrm>
        </p:grpSpPr>
        <p:sp>
          <p:nvSpPr>
            <p:cNvPr id="11" name="橢圓 10"/>
            <p:cNvSpPr/>
            <p:nvPr/>
          </p:nvSpPr>
          <p:spPr>
            <a:xfrm>
              <a:off x="594641" y="2304796"/>
              <a:ext cx="3712345" cy="3555363"/>
            </a:xfrm>
            <a:prstGeom prst="ellipse">
              <a:avLst/>
            </a:prstGeom>
            <a:solidFill>
              <a:schemeClr val="bg1"/>
            </a:solidFill>
            <a:ln w="95250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13" name="圖片 1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423197">
              <a:off x="1121753" y="3009435"/>
              <a:ext cx="2723045" cy="2055136"/>
            </a:xfrm>
            <a:prstGeom prst="rect">
              <a:avLst/>
            </a:prstGeom>
          </p:spPr>
        </p:pic>
      </p:grpSp>
      <p:grpSp>
        <p:nvGrpSpPr>
          <p:cNvPr id="8" name="群組 7"/>
          <p:cNvGrpSpPr/>
          <p:nvPr/>
        </p:nvGrpSpPr>
        <p:grpSpPr>
          <a:xfrm>
            <a:off x="483403" y="2510137"/>
            <a:ext cx="3447701" cy="3309182"/>
            <a:chOff x="8900320" y="3540643"/>
            <a:chExt cx="2806127" cy="2707758"/>
          </a:xfrm>
        </p:grpSpPr>
        <p:sp>
          <p:nvSpPr>
            <p:cNvPr id="4" name="橢圓 3"/>
            <p:cNvSpPr/>
            <p:nvPr/>
          </p:nvSpPr>
          <p:spPr>
            <a:xfrm>
              <a:off x="8900320" y="3540643"/>
              <a:ext cx="2806127" cy="2707758"/>
            </a:xfrm>
            <a:prstGeom prst="ellipse">
              <a:avLst/>
            </a:prstGeom>
            <a:solidFill>
              <a:schemeClr val="bg1"/>
            </a:solidFill>
            <a:ln w="95250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5" name="圖片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093043">
              <a:off x="9476296" y="3889290"/>
              <a:ext cx="1645216" cy="1993914"/>
            </a:xfrm>
            <a:prstGeom prst="rect">
              <a:avLst/>
            </a:prstGeom>
          </p:spPr>
        </p:pic>
      </p:grpSp>
      <p:sp>
        <p:nvSpPr>
          <p:cNvPr id="7" name="矩形 6"/>
          <p:cNvSpPr/>
          <p:nvPr/>
        </p:nvSpPr>
        <p:spPr>
          <a:xfrm>
            <a:off x="3794078" y="2162177"/>
            <a:ext cx="5253993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兒童的事，</a:t>
            </a:r>
            <a:endParaRPr lang="en-US" altLang="zh-TW" sz="7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大家的</a:t>
            </a:r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事。</a:t>
            </a:r>
            <a:endParaRPr lang="zh-TW" altLang="en-US" sz="7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文字方塊 11"/>
          <p:cNvSpPr txBox="1"/>
          <p:nvPr/>
        </p:nvSpPr>
        <p:spPr>
          <a:xfrm rot="318370">
            <a:off x="10454308" y="3812083"/>
            <a:ext cx="746494" cy="64633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chemeClr val="bg1">
                    <a:lumMod val="95000"/>
                  </a:schemeClr>
                </a:solidFill>
                <a:latin typeface="+mj-ea"/>
                <a:ea typeface="+mj-ea"/>
              </a:rPr>
              <a:t>法律常識</a:t>
            </a:r>
          </a:p>
        </p:txBody>
      </p:sp>
    </p:spTree>
    <p:extLst>
      <p:ext uri="{BB962C8B-B14F-4D97-AF65-F5344CB8AC3E}">
        <p14:creationId xmlns:p14="http://schemas.microsoft.com/office/powerpoint/2010/main" val="69931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17652" y="1096159"/>
            <a:ext cx="10515600" cy="4351338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zh-TW" sz="5400" dirty="0" smtClean="0">
                <a:latin typeface="標楷體" pitchFamily="65" charset="-120"/>
                <a:ea typeface="標楷體" pitchFamily="65" charset="-120"/>
              </a:rPr>
              <a:t>最近，導師發現「亮亮變得很沉悶、有時很暴力、有時默默的掉淚，功課一落千丈」。打電話很難連絡到媽媽，連絡到了媽媽卻說：亮亮很乖，回家就在房間做功課，除了吃飯很少看到他</a:t>
            </a:r>
            <a:r>
              <a:rPr lang="zh-TW" altLang="zh-TW" sz="54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val="410776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32198" y="313112"/>
            <a:ext cx="11524180" cy="6354816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zh-TW" sz="5400" dirty="0" smtClean="0">
                <a:latin typeface="標楷體" pitchFamily="65" charset="-120"/>
                <a:ea typeface="標楷體" pitchFamily="65" charset="-120"/>
              </a:rPr>
              <a:t>亮亮的好朋友偷偷在連絡本上寫著：「亮亮好可憐，和媽媽寄住舅舅家，媽媽工作都很晚才回家，亮亮要幫忙做好多家事。洗衣服、晾衣服、洗碗、幫表弟表妹洗澡</a:t>
            </a:r>
            <a:r>
              <a:rPr lang="en-US" altLang="zh-TW" sz="5400" dirty="0" smtClean="0">
                <a:latin typeface="標楷體" pitchFamily="65" charset="-120"/>
                <a:ea typeface="標楷體" pitchFamily="65" charset="-120"/>
              </a:rPr>
              <a:t>…</a:t>
            </a:r>
            <a:r>
              <a:rPr lang="zh-TW" altLang="zh-TW" sz="5400" dirty="0" smtClean="0">
                <a:latin typeface="標楷體" pitchFamily="65" charset="-120"/>
                <a:ea typeface="標楷體" pitchFamily="65" charset="-120"/>
              </a:rPr>
              <a:t>，根本沒時間做功課。還要挨舅舅或舅媽的打罵，老師快你救救亮亮吧！不能說是我說的喔！」</a:t>
            </a:r>
            <a:endParaRPr lang="en-US" altLang="zh-TW" sz="5400" dirty="0" smtClean="0">
              <a:latin typeface="標楷體" pitchFamily="65" charset="-120"/>
              <a:ea typeface="標楷體" pitchFamily="65" charset="-12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zh-TW" altLang="zh-TW" sz="5400" dirty="0" smtClean="0">
              <a:latin typeface="標楷體" pitchFamily="65" charset="-120"/>
              <a:ea typeface="標楷體" pitchFamily="65" charset="-12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zh-TW" sz="5400" dirty="0" smtClean="0">
                <a:latin typeface="標楷體" pitchFamily="65" charset="-120"/>
                <a:ea typeface="標楷體" pitchFamily="65" charset="-120"/>
              </a:rPr>
              <a:t>導師決定進行搶救亮亮大作戰。</a:t>
            </a:r>
            <a:endParaRPr lang="zh-TW" altLang="en-US" sz="5400" dirty="0" smtClean="0">
              <a:latin typeface="標楷體" pitchFamily="65" charset="-120"/>
              <a:ea typeface="標楷體" pitchFamily="65" charset="-12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zh-TW" altLang="en-US" sz="5400" dirty="0" smtClean="0">
              <a:latin typeface="標楷體" pitchFamily="65" charset="-120"/>
              <a:ea typeface="標楷體" pitchFamily="65" charset="-12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38201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32198" y="313112"/>
            <a:ext cx="11524180" cy="6354816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zh-TW" altLang="zh-TW" sz="5400" dirty="0" smtClean="0">
              <a:latin typeface="標楷體" pitchFamily="65" charset="-120"/>
              <a:ea typeface="標楷體" pitchFamily="65" charset="-12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zh-TW" sz="5400" dirty="0" smtClean="0">
                <a:latin typeface="標楷體" pitchFamily="65" charset="-120"/>
                <a:ea typeface="標楷體" pitchFamily="65" charset="-120"/>
              </a:rPr>
              <a:t>導師決定進行搶救亮亮大作戰。</a:t>
            </a:r>
            <a:endParaRPr lang="zh-TW" altLang="en-US" sz="5400" dirty="0" smtClean="0">
              <a:latin typeface="標楷體" pitchFamily="65" charset="-120"/>
              <a:ea typeface="標楷體" pitchFamily="65" charset="-12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zh-TW" altLang="en-US" sz="5400" dirty="0" smtClean="0">
              <a:latin typeface="標楷體" pitchFamily="65" charset="-120"/>
              <a:ea typeface="標楷體" pitchFamily="65" charset="-12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val="91520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表格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534051"/>
              </p:ext>
            </p:extLst>
          </p:nvPr>
        </p:nvGraphicFramePr>
        <p:xfrm>
          <a:off x="692359" y="1485900"/>
          <a:ext cx="10282051" cy="4425801"/>
        </p:xfrm>
        <a:graphic>
          <a:graphicData uri="http://schemas.openxmlformats.org/drawingml/2006/table">
            <a:tbl>
              <a:tblPr firstRow="1" bandRow="1">
                <a:solidFill>
                  <a:schemeClr val="accent2">
                    <a:lumMod val="20000"/>
                    <a:lumOff val="80000"/>
                  </a:schemeClr>
                </a:solidFill>
                <a:tableStyleId>{21E4AEA4-8DFA-4A89-87EB-49C32662AFE0}</a:tableStyleId>
              </a:tblPr>
              <a:tblGrid>
                <a:gridCol w="1028205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425801">
                <a:tc>
                  <a:txBody>
                    <a:bodyPr/>
                    <a:lstStyle/>
                    <a:p>
                      <a:pPr algn="l"/>
                      <a:endParaRPr lang="zh-TW" altLang="en-US" sz="36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0" name="標題 1"/>
          <p:cNvSpPr txBox="1">
            <a:spLocks/>
          </p:cNvSpPr>
          <p:nvPr/>
        </p:nvSpPr>
        <p:spPr>
          <a:xfrm>
            <a:off x="125587" y="1800813"/>
            <a:ext cx="10858985" cy="40612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兒童有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</a:p>
          <a:p>
            <a:pPr algn="just">
              <a:lnSpc>
                <a:spcPct val="100000"/>
              </a:lnSpc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第六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條：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生存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與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健康成長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的權利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lnSpc>
                <a:spcPct val="100000"/>
              </a:lnSpc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第二十三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條：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受到保護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的權利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標題 1"/>
          <p:cNvSpPr txBox="1">
            <a:spLocks/>
          </p:cNvSpPr>
          <p:nvPr/>
        </p:nvSpPr>
        <p:spPr>
          <a:xfrm>
            <a:off x="613542" y="2269022"/>
            <a:ext cx="10858985" cy="70905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ts val="5000"/>
              </a:lnSpc>
            </a:pPr>
            <a:endParaRPr lang="en-US" altLang="zh-TW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標題 1"/>
          <p:cNvSpPr txBox="1">
            <a:spLocks/>
          </p:cNvSpPr>
          <p:nvPr/>
        </p:nvSpPr>
        <p:spPr>
          <a:xfrm>
            <a:off x="641499" y="2896905"/>
            <a:ext cx="8606656" cy="67402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ts val="5000"/>
              </a:lnSpc>
            </a:pPr>
            <a:endParaRPr lang="en-US" altLang="zh-TW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標題 1"/>
          <p:cNvSpPr>
            <a:spLocks noGrp="1"/>
          </p:cNvSpPr>
          <p:nvPr>
            <p:ph type="ctrTitle"/>
          </p:nvPr>
        </p:nvSpPr>
        <p:spPr>
          <a:xfrm>
            <a:off x="350875" y="461866"/>
            <a:ext cx="10811050" cy="872438"/>
          </a:xfrm>
        </p:spPr>
        <p:txBody>
          <a:bodyPr>
            <a:noAutofit/>
          </a:bodyPr>
          <a:lstStyle/>
          <a:p>
            <a:pPr algn="l">
              <a:lnSpc>
                <a:spcPts val="5500"/>
              </a:lnSpc>
            </a:pP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根據</a:t>
            </a: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兒童權利公約</a:t>
            </a: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》(CRC)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標題 1"/>
          <p:cNvSpPr txBox="1">
            <a:spLocks/>
          </p:cNvSpPr>
          <p:nvPr/>
        </p:nvSpPr>
        <p:spPr>
          <a:xfrm>
            <a:off x="641499" y="3585299"/>
            <a:ext cx="10858985" cy="76643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ts val="5000"/>
              </a:lnSpc>
            </a:pPr>
            <a:endParaRPr lang="en-US" altLang="zh-TW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9" name="標題 1"/>
          <p:cNvSpPr txBox="1">
            <a:spLocks/>
          </p:cNvSpPr>
          <p:nvPr/>
        </p:nvSpPr>
        <p:spPr>
          <a:xfrm>
            <a:off x="613541" y="4241642"/>
            <a:ext cx="10858985" cy="76643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ts val="5000"/>
              </a:lnSpc>
            </a:pPr>
            <a:endParaRPr lang="en-US" altLang="zh-TW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" name="標題 1"/>
          <p:cNvSpPr txBox="1">
            <a:spLocks/>
          </p:cNvSpPr>
          <p:nvPr/>
        </p:nvSpPr>
        <p:spPr>
          <a:xfrm>
            <a:off x="679566" y="5548379"/>
            <a:ext cx="7376497" cy="76643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ts val="5000"/>
              </a:lnSpc>
            </a:pPr>
            <a:endParaRPr lang="en-US" altLang="zh-TW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" name="標題 1"/>
          <p:cNvSpPr txBox="1">
            <a:spLocks/>
          </p:cNvSpPr>
          <p:nvPr/>
        </p:nvSpPr>
        <p:spPr>
          <a:xfrm>
            <a:off x="613542" y="4899707"/>
            <a:ext cx="7235055" cy="76643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ts val="5000"/>
              </a:lnSpc>
            </a:pPr>
            <a:endParaRPr lang="en-US" altLang="zh-TW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22" name="群組 21"/>
          <p:cNvGrpSpPr/>
          <p:nvPr/>
        </p:nvGrpSpPr>
        <p:grpSpPr>
          <a:xfrm>
            <a:off x="7529737" y="4624860"/>
            <a:ext cx="1911785" cy="1797775"/>
            <a:chOff x="7173633" y="629129"/>
            <a:chExt cx="1911785" cy="1797775"/>
          </a:xfrm>
        </p:grpSpPr>
        <p:sp>
          <p:nvSpPr>
            <p:cNvPr id="23" name="橢圓 22"/>
            <p:cNvSpPr/>
            <p:nvPr/>
          </p:nvSpPr>
          <p:spPr>
            <a:xfrm>
              <a:off x="7173633" y="629129"/>
              <a:ext cx="1911785" cy="1797775"/>
            </a:xfrm>
            <a:prstGeom prst="ellipse">
              <a:avLst/>
            </a:prstGeom>
            <a:solidFill>
              <a:schemeClr val="bg1"/>
            </a:solidFill>
            <a:ln w="95250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pic>
          <p:nvPicPr>
            <p:cNvPr id="24" name="圖片 2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52105" y="1003613"/>
              <a:ext cx="1309122" cy="1080368"/>
            </a:xfrm>
            <a:prstGeom prst="rect">
              <a:avLst/>
            </a:prstGeom>
          </p:spPr>
        </p:pic>
      </p:grpSp>
      <p:grpSp>
        <p:nvGrpSpPr>
          <p:cNvPr id="25" name="群組 24"/>
          <p:cNvGrpSpPr/>
          <p:nvPr/>
        </p:nvGrpSpPr>
        <p:grpSpPr>
          <a:xfrm>
            <a:off x="10028679" y="4675090"/>
            <a:ext cx="1911785" cy="1797775"/>
            <a:chOff x="9790755" y="3096299"/>
            <a:chExt cx="1911785" cy="1797775"/>
          </a:xfrm>
        </p:grpSpPr>
        <p:sp>
          <p:nvSpPr>
            <p:cNvPr id="26" name="橢圓 25"/>
            <p:cNvSpPr/>
            <p:nvPr/>
          </p:nvSpPr>
          <p:spPr>
            <a:xfrm>
              <a:off x="9790755" y="3096299"/>
              <a:ext cx="1911785" cy="1797775"/>
            </a:xfrm>
            <a:prstGeom prst="ellipse">
              <a:avLst/>
            </a:prstGeom>
            <a:solidFill>
              <a:schemeClr val="bg1"/>
            </a:solidFill>
            <a:ln w="95250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pic>
          <p:nvPicPr>
            <p:cNvPr id="28" name="圖片 2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330561">
              <a:off x="10245232" y="3359998"/>
              <a:ext cx="1048209" cy="12703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75558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4252" y="306302"/>
            <a:ext cx="9816022" cy="5936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78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620713"/>
            <a:ext cx="10972800" cy="55054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zh-TW" sz="3600" b="1" dirty="0">
                <a:latin typeface="標楷體" pitchFamily="65" charset="-120"/>
                <a:ea typeface="標楷體" pitchFamily="65" charset="-120"/>
              </a:rPr>
              <a:t>試題</a:t>
            </a:r>
            <a:endParaRPr lang="zh-TW" altLang="zh-TW" sz="3600" dirty="0">
              <a:latin typeface="標楷體" pitchFamily="65" charset="-120"/>
              <a:ea typeface="標楷體" pitchFamily="65" charset="-12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（一）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是非題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altLang="zh-TW" sz="54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zh-TW" sz="5400" dirty="0" smtClean="0">
                <a:latin typeface="標楷體" pitchFamily="65" charset="-120"/>
                <a:ea typeface="標楷體" pitchFamily="65" charset="-120"/>
              </a:rPr>
              <a:t>如果</a:t>
            </a:r>
            <a:r>
              <a:rPr lang="zh-TW" altLang="zh-TW" sz="5400" dirty="0">
                <a:latin typeface="標楷體" pitchFamily="65" charset="-120"/>
                <a:ea typeface="標楷體" pitchFamily="65" charset="-120"/>
              </a:rPr>
              <a:t>爸媽真的要離婚，「親權」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sz="5400" dirty="0">
                <a:latin typeface="標楷體" pitchFamily="65" charset="-120"/>
                <a:ea typeface="標楷體" pitchFamily="65" charset="-120"/>
              </a:rPr>
              <a:t>子女照護義務歸屬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zh-TW" sz="5400" dirty="0">
                <a:latin typeface="標楷體" pitchFamily="65" charset="-120"/>
                <a:ea typeface="標楷體" pitchFamily="65" charset="-120"/>
              </a:rPr>
              <a:t>問題應該考慮「兒童的最佳利益」，爸、媽或法官也要尊重我個人的意願</a:t>
            </a:r>
            <a:r>
              <a:rPr lang="zh-TW" altLang="zh-TW" sz="54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zh-TW" sz="5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文字方塊 3"/>
          <p:cNvSpPr txBox="1">
            <a:spLocks noChangeArrowheads="1"/>
          </p:cNvSpPr>
          <p:nvPr/>
        </p:nvSpPr>
        <p:spPr bwMode="auto">
          <a:xfrm>
            <a:off x="1287368" y="2461539"/>
            <a:ext cx="76834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kumimoji="0" lang="en-US" altLang="zh-TW" sz="6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O</a:t>
            </a:r>
            <a:endParaRPr kumimoji="0" lang="zh-TW" alt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172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altLang="zh-TW" sz="5400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zh-TW" sz="5400" dirty="0" smtClean="0">
                <a:latin typeface="標楷體" pitchFamily="65" charset="-120"/>
                <a:ea typeface="標楷體" pitchFamily="65" charset="-120"/>
              </a:rPr>
              <a:t>同學被家人虐待，是他們家的事，我們不可以去管，也不需要告訴學校老師。</a:t>
            </a:r>
          </a:p>
          <a:p>
            <a:pPr eaLnBrk="1" hangingPunct="1"/>
            <a:endParaRPr lang="zh-TW" altLang="en-US" dirty="0" smtClean="0"/>
          </a:p>
        </p:txBody>
      </p:sp>
      <p:sp>
        <p:nvSpPr>
          <p:cNvPr id="3" name="文字方塊 2"/>
          <p:cNvSpPr txBox="1">
            <a:spLocks noChangeArrowheads="1"/>
          </p:cNvSpPr>
          <p:nvPr/>
        </p:nvSpPr>
        <p:spPr bwMode="auto">
          <a:xfrm>
            <a:off x="1506575" y="2355351"/>
            <a:ext cx="76834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kumimoji="0" lang="en-US" altLang="zh-TW" sz="6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x</a:t>
            </a:r>
            <a:endParaRPr kumimoji="0" lang="zh-TW" alt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476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14265</TotalTime>
  <Words>834</Words>
  <Application>Microsoft Office PowerPoint</Application>
  <PresentationFormat>自訂</PresentationFormat>
  <Paragraphs>68</Paragraphs>
  <Slides>21</Slides>
  <Notes>3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2" baseType="lpstr">
      <vt:lpstr>Office 佈景主題</vt:lpstr>
      <vt:lpstr>PowerPoint 簡報</vt:lpstr>
      <vt:lpstr> 搶救亮亮大作戰 </vt:lpstr>
      <vt:lpstr>PowerPoint 簡報</vt:lpstr>
      <vt:lpstr>PowerPoint 簡報</vt:lpstr>
      <vt:lpstr>PowerPoint 簡報</vt:lpstr>
      <vt:lpstr>根據《兒童權利公約》(CRC)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影片欣賞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放幾張圖片，詢問小朋友圖片在說什麼？</dc:title>
  <dc:creator>Windows 使用者</dc:creator>
  <cp:lastModifiedBy>USER</cp:lastModifiedBy>
  <cp:revision>1850</cp:revision>
  <cp:lastPrinted>2018-09-26T05:56:44Z</cp:lastPrinted>
  <dcterms:created xsi:type="dcterms:W3CDTF">2018-07-09T19:07:15Z</dcterms:created>
  <dcterms:modified xsi:type="dcterms:W3CDTF">2020-08-15T13:22:31Z</dcterms:modified>
</cp:coreProperties>
</file>