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Lst>
  <p:sldSz cx="18288000" cy="10287000"/>
  <p:notesSz cx="6858000" cy="9144000"/>
  <p:embeddedFontLst>
    <p:embeddedFont>
      <p:font typeface="華康儷中宋" panose="02020509000000000000" pitchFamily="49" charset="-120"/>
      <p:regular r:id="rId24"/>
    </p:embeddedFont>
    <p:embeddedFont>
      <p:font typeface="標楷體" panose="03000509000000000000" pitchFamily="65" charset="-120"/>
      <p:regular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1" d="100"/>
          <a:sy n="51" d="100"/>
        </p:scale>
        <p:origin x="82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Rd_qKOe2Dt4?feature=oembe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IDb11SYLWtM?start=70&amp;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3CDFF"/>
        </a:solidFill>
        <a:effectLst/>
      </p:bgPr>
    </p:bg>
    <p:spTree>
      <p:nvGrpSpPr>
        <p:cNvPr id="1" name=""/>
        <p:cNvGrpSpPr/>
        <p:nvPr/>
      </p:nvGrpSpPr>
      <p:grpSpPr>
        <a:xfrm>
          <a:off x="0" y="0"/>
          <a:ext cx="0" cy="0"/>
          <a:chOff x="0" y="0"/>
          <a:chExt cx="0" cy="0"/>
        </a:xfrm>
      </p:grpSpPr>
      <p:grpSp>
        <p:nvGrpSpPr>
          <p:cNvPr id="2" name="Group 2"/>
          <p:cNvGrpSpPr/>
          <p:nvPr/>
        </p:nvGrpSpPr>
        <p:grpSpPr>
          <a:xfrm>
            <a:off x="-615117" y="9258300"/>
            <a:ext cx="19221178" cy="1296051"/>
            <a:chOff x="0" y="0"/>
            <a:chExt cx="6461577" cy="435693"/>
          </a:xfrm>
        </p:grpSpPr>
        <p:sp>
          <p:nvSpPr>
            <p:cNvPr id="3" name="Freeform 3"/>
            <p:cNvSpPr/>
            <p:nvPr/>
          </p:nvSpPr>
          <p:spPr>
            <a:xfrm>
              <a:off x="0" y="0"/>
              <a:ext cx="6461577" cy="435693"/>
            </a:xfrm>
            <a:custGeom>
              <a:avLst/>
              <a:gdLst/>
              <a:ahLst/>
              <a:cxnLst/>
              <a:rect l="l" t="t" r="r" b="b"/>
              <a:pathLst>
                <a:path w="6461577" h="435693">
                  <a:moveTo>
                    <a:pt x="0" y="0"/>
                  </a:moveTo>
                  <a:lnTo>
                    <a:pt x="6461577" y="0"/>
                  </a:lnTo>
                  <a:lnTo>
                    <a:pt x="6461577" y="435693"/>
                  </a:lnTo>
                  <a:lnTo>
                    <a:pt x="0" y="435693"/>
                  </a:lnTo>
                  <a:close/>
                </a:path>
              </a:pathLst>
            </a:custGeom>
            <a:solidFill>
              <a:srgbClr val="D82222"/>
            </a:solidFill>
          </p:spPr>
        </p:sp>
        <p:sp>
          <p:nvSpPr>
            <p:cNvPr id="4" name="TextBox 4"/>
            <p:cNvSpPr txBox="1"/>
            <p:nvPr/>
          </p:nvSpPr>
          <p:spPr>
            <a:xfrm>
              <a:off x="0" y="-28575"/>
              <a:ext cx="6461577" cy="46426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800000">
            <a:off x="-384659" y="9968157"/>
            <a:ext cx="19221178" cy="586193"/>
            <a:chOff x="0" y="0"/>
            <a:chExt cx="6461577" cy="197060"/>
          </a:xfrm>
        </p:grpSpPr>
        <p:sp>
          <p:nvSpPr>
            <p:cNvPr id="6" name="Freeform 6"/>
            <p:cNvSpPr/>
            <p:nvPr/>
          </p:nvSpPr>
          <p:spPr>
            <a:xfrm>
              <a:off x="0" y="0"/>
              <a:ext cx="6461577" cy="197060"/>
            </a:xfrm>
            <a:custGeom>
              <a:avLst/>
              <a:gdLst/>
              <a:ahLst/>
              <a:cxnLst/>
              <a:rect l="l" t="t" r="r" b="b"/>
              <a:pathLst>
                <a:path w="6461577" h="197060">
                  <a:moveTo>
                    <a:pt x="0" y="0"/>
                  </a:moveTo>
                  <a:lnTo>
                    <a:pt x="6461577" y="0"/>
                  </a:lnTo>
                  <a:lnTo>
                    <a:pt x="6461577" y="197060"/>
                  </a:lnTo>
                  <a:lnTo>
                    <a:pt x="0" y="197060"/>
                  </a:lnTo>
                  <a:close/>
                </a:path>
              </a:pathLst>
            </a:custGeom>
            <a:solidFill>
              <a:srgbClr val="FFFFFF"/>
            </a:solidFill>
          </p:spPr>
        </p:sp>
        <p:sp>
          <p:nvSpPr>
            <p:cNvPr id="7" name="TextBox 7"/>
            <p:cNvSpPr txBox="1"/>
            <p:nvPr/>
          </p:nvSpPr>
          <p:spPr>
            <a:xfrm>
              <a:off x="0" y="-28575"/>
              <a:ext cx="6461577" cy="22563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318766" y="5970865"/>
            <a:ext cx="9940534" cy="2375408"/>
            <a:chOff x="0" y="0"/>
            <a:chExt cx="2185847" cy="188188"/>
          </a:xfrm>
        </p:grpSpPr>
        <p:sp>
          <p:nvSpPr>
            <p:cNvPr id="9" name="Freeform 9"/>
            <p:cNvSpPr/>
            <p:nvPr/>
          </p:nvSpPr>
          <p:spPr>
            <a:xfrm>
              <a:off x="0" y="0"/>
              <a:ext cx="2185847" cy="188188"/>
            </a:xfrm>
            <a:custGeom>
              <a:avLst/>
              <a:gdLst/>
              <a:ahLst/>
              <a:cxnLst/>
              <a:rect l="l" t="t" r="r" b="b"/>
              <a:pathLst>
                <a:path w="2185847" h="188188">
                  <a:moveTo>
                    <a:pt x="0" y="0"/>
                  </a:moveTo>
                  <a:lnTo>
                    <a:pt x="2185847" y="0"/>
                  </a:lnTo>
                  <a:lnTo>
                    <a:pt x="2185847" y="188188"/>
                  </a:lnTo>
                  <a:lnTo>
                    <a:pt x="0" y="188188"/>
                  </a:lnTo>
                  <a:close/>
                </a:path>
              </a:pathLst>
            </a:custGeom>
            <a:solidFill>
              <a:srgbClr val="022759"/>
            </a:solidFill>
          </p:spPr>
        </p:sp>
        <p:sp>
          <p:nvSpPr>
            <p:cNvPr id="10" name="TextBox 10"/>
            <p:cNvSpPr txBox="1"/>
            <p:nvPr/>
          </p:nvSpPr>
          <p:spPr>
            <a:xfrm>
              <a:off x="0" y="-28575"/>
              <a:ext cx="2185847" cy="216763"/>
            </a:xfrm>
            <a:prstGeom prst="rect">
              <a:avLst/>
            </a:prstGeom>
          </p:spPr>
          <p:txBody>
            <a:bodyPr lIns="60845" tIns="60845" rIns="60845" bIns="60845" rtlCol="0" anchor="ctr"/>
            <a:lstStyle/>
            <a:p>
              <a:pPr algn="ctr">
                <a:lnSpc>
                  <a:spcPts val="2659"/>
                </a:lnSpc>
              </a:pPr>
              <a:endParaRPr/>
            </a:p>
          </p:txBody>
        </p:sp>
      </p:grpSp>
      <p:sp>
        <p:nvSpPr>
          <p:cNvPr id="11" name="TextBox 11"/>
          <p:cNvSpPr txBox="1"/>
          <p:nvPr/>
        </p:nvSpPr>
        <p:spPr>
          <a:xfrm>
            <a:off x="7318766" y="7246503"/>
            <a:ext cx="9940534" cy="750077"/>
          </a:xfrm>
          <a:prstGeom prst="rect">
            <a:avLst/>
          </a:prstGeom>
        </p:spPr>
        <p:txBody>
          <a:bodyPr lIns="0" tIns="0" rIns="0" bIns="0" rtlCol="0" anchor="t">
            <a:spAutoFit/>
          </a:bodyPr>
          <a:lstStyle/>
          <a:p>
            <a:pPr algn="ctr">
              <a:lnSpc>
                <a:spcPts val="3390"/>
              </a:lnSpc>
            </a:pPr>
            <a:r>
              <a:rPr lang="zh-TW" altLang="en-US" sz="13800" spc="210" dirty="0">
                <a:solidFill>
                  <a:srgbClr val="FFFFFF"/>
                </a:solidFill>
                <a:latin typeface="華康儷中宋" panose="02020509000000000000" pitchFamily="49" charset="-120"/>
                <a:ea typeface="華康儷中宋" panose="02020509000000000000" pitchFamily="49" charset="-120"/>
                <a:cs typeface="Be Vietnam Ultra-Bold Italics"/>
                <a:sym typeface="Be Vietnam Ultra-Bold Italics"/>
              </a:rPr>
              <a:t>小雯的斷掌</a:t>
            </a:r>
            <a:endParaRPr lang="en-US" sz="13800" spc="210" dirty="0">
              <a:solidFill>
                <a:srgbClr val="FFFFFF"/>
              </a:solidFill>
              <a:latin typeface="華康儷中宋" panose="02020509000000000000" pitchFamily="49" charset="-120"/>
              <a:ea typeface="華康儷中宋" panose="02020509000000000000" pitchFamily="49" charset="-120"/>
              <a:cs typeface="Be Vietnam Ultra-Bold Italics"/>
              <a:sym typeface="Be Vietnam Ultra-Bold Italics"/>
            </a:endParaRPr>
          </a:p>
        </p:txBody>
      </p:sp>
      <p:sp>
        <p:nvSpPr>
          <p:cNvPr id="12" name="TextBox 12"/>
          <p:cNvSpPr txBox="1"/>
          <p:nvPr/>
        </p:nvSpPr>
        <p:spPr>
          <a:xfrm>
            <a:off x="7280666" y="1122794"/>
            <a:ext cx="9940534" cy="4487382"/>
          </a:xfrm>
          <a:prstGeom prst="rect">
            <a:avLst/>
          </a:prstGeom>
        </p:spPr>
        <p:txBody>
          <a:bodyPr lIns="0" tIns="0" rIns="0" bIns="0" rtlCol="0" anchor="t">
            <a:spAutoFit/>
          </a:bodyPr>
          <a:lstStyle/>
          <a:p>
            <a:pPr algn="ctr"/>
            <a:r>
              <a:rPr lang="zh-TW" altLang="en-US" sz="9720" b="1" dirty="0">
                <a:solidFill>
                  <a:srgbClr val="022759"/>
                </a:solidFill>
                <a:latin typeface="華康儷中宋" panose="02020509000000000000" pitchFamily="49" charset="-120"/>
                <a:ea typeface="華康儷中宋" panose="02020509000000000000" pitchFamily="49" charset="-120"/>
                <a:cs typeface="Klein Condensed Heavy"/>
                <a:sym typeface="Klein Condensed Heavy"/>
              </a:rPr>
              <a:t>新屋國小</a:t>
            </a:r>
            <a:endParaRPr lang="en-US" altLang="zh-TW" sz="9720" b="1" dirty="0">
              <a:solidFill>
                <a:srgbClr val="022759"/>
              </a:solidFill>
              <a:latin typeface="華康儷中宋" panose="02020509000000000000" pitchFamily="49" charset="-120"/>
              <a:ea typeface="華康儷中宋" panose="02020509000000000000" pitchFamily="49" charset="-120"/>
              <a:cs typeface="Klein Condensed Heavy"/>
              <a:sym typeface="Klein Condensed Heavy"/>
            </a:endParaRPr>
          </a:p>
          <a:p>
            <a:pPr algn="ctr"/>
            <a:r>
              <a:rPr lang="zh-TW" altLang="en-US" sz="9720" b="1" dirty="0">
                <a:solidFill>
                  <a:srgbClr val="022759"/>
                </a:solidFill>
                <a:latin typeface="華康儷中宋" panose="02020509000000000000" pitchFamily="49" charset="-120"/>
                <a:ea typeface="華康儷中宋" panose="02020509000000000000" pitchFamily="49" charset="-120"/>
                <a:cs typeface="Klein Condensed Heavy"/>
                <a:sym typeface="Klein Condensed Heavy"/>
              </a:rPr>
              <a:t>法律常識宣導</a:t>
            </a:r>
          </a:p>
          <a:p>
            <a:pPr algn="ctr"/>
            <a:r>
              <a:rPr lang="zh-TW" altLang="en-US" sz="9720" b="1" dirty="0">
                <a:solidFill>
                  <a:srgbClr val="022759"/>
                </a:solidFill>
                <a:latin typeface="華康儷中宋" panose="02020509000000000000" pitchFamily="49" charset="-120"/>
                <a:ea typeface="華康儷中宋" panose="02020509000000000000" pitchFamily="49" charset="-120"/>
                <a:cs typeface="Klein Condensed Heavy"/>
                <a:sym typeface="Klein Condensed Heavy"/>
              </a:rPr>
              <a:t>六年級</a:t>
            </a:r>
          </a:p>
        </p:txBody>
      </p:sp>
      <p:grpSp>
        <p:nvGrpSpPr>
          <p:cNvPr id="14" name="Group 14"/>
          <p:cNvGrpSpPr/>
          <p:nvPr/>
        </p:nvGrpSpPr>
        <p:grpSpPr>
          <a:xfrm rot="-10800000">
            <a:off x="-384659" y="-82213"/>
            <a:ext cx="19221178" cy="487940"/>
            <a:chOff x="0" y="0"/>
            <a:chExt cx="6461577" cy="164031"/>
          </a:xfrm>
        </p:grpSpPr>
        <p:sp>
          <p:nvSpPr>
            <p:cNvPr id="15" name="Freeform 15"/>
            <p:cNvSpPr/>
            <p:nvPr/>
          </p:nvSpPr>
          <p:spPr>
            <a:xfrm>
              <a:off x="0" y="0"/>
              <a:ext cx="6461577" cy="164031"/>
            </a:xfrm>
            <a:custGeom>
              <a:avLst/>
              <a:gdLst/>
              <a:ahLst/>
              <a:cxnLst/>
              <a:rect l="l" t="t" r="r" b="b"/>
              <a:pathLst>
                <a:path w="6461577" h="164031">
                  <a:moveTo>
                    <a:pt x="0" y="0"/>
                  </a:moveTo>
                  <a:lnTo>
                    <a:pt x="6461577" y="0"/>
                  </a:lnTo>
                  <a:lnTo>
                    <a:pt x="6461577" y="164031"/>
                  </a:lnTo>
                  <a:lnTo>
                    <a:pt x="0" y="164031"/>
                  </a:lnTo>
                  <a:close/>
                </a:path>
              </a:pathLst>
            </a:custGeom>
            <a:solidFill>
              <a:srgbClr val="022759"/>
            </a:solidFill>
          </p:spPr>
        </p:sp>
        <p:sp>
          <p:nvSpPr>
            <p:cNvPr id="16" name="TextBox 16"/>
            <p:cNvSpPr txBox="1"/>
            <p:nvPr/>
          </p:nvSpPr>
          <p:spPr>
            <a:xfrm>
              <a:off x="0" y="-28575"/>
              <a:ext cx="6461577" cy="192606"/>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10800000">
            <a:off x="-318061" y="405727"/>
            <a:ext cx="18924122" cy="318843"/>
            <a:chOff x="0" y="0"/>
            <a:chExt cx="6361716" cy="107185"/>
          </a:xfrm>
        </p:grpSpPr>
        <p:sp>
          <p:nvSpPr>
            <p:cNvPr id="18" name="Freeform 18"/>
            <p:cNvSpPr/>
            <p:nvPr/>
          </p:nvSpPr>
          <p:spPr>
            <a:xfrm>
              <a:off x="0" y="0"/>
              <a:ext cx="6361716" cy="107185"/>
            </a:xfrm>
            <a:custGeom>
              <a:avLst/>
              <a:gdLst/>
              <a:ahLst/>
              <a:cxnLst/>
              <a:rect l="l" t="t" r="r" b="b"/>
              <a:pathLst>
                <a:path w="6361716" h="107185">
                  <a:moveTo>
                    <a:pt x="0" y="0"/>
                  </a:moveTo>
                  <a:lnTo>
                    <a:pt x="6361716" y="0"/>
                  </a:lnTo>
                  <a:lnTo>
                    <a:pt x="6361716" y="107185"/>
                  </a:lnTo>
                  <a:lnTo>
                    <a:pt x="0" y="107185"/>
                  </a:lnTo>
                  <a:close/>
                </a:path>
              </a:pathLst>
            </a:custGeom>
            <a:solidFill>
              <a:srgbClr val="FFFFFF"/>
            </a:solidFill>
          </p:spPr>
        </p:sp>
        <p:sp>
          <p:nvSpPr>
            <p:cNvPr id="19" name="TextBox 19"/>
            <p:cNvSpPr txBox="1"/>
            <p:nvPr/>
          </p:nvSpPr>
          <p:spPr>
            <a:xfrm>
              <a:off x="0" y="-28575"/>
              <a:ext cx="6361716" cy="135760"/>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1028700" y="1551597"/>
            <a:ext cx="5516922" cy="7909566"/>
          </a:xfrm>
          <a:custGeom>
            <a:avLst/>
            <a:gdLst/>
            <a:ahLst/>
            <a:cxnLst/>
            <a:rect l="l" t="t" r="r" b="b"/>
            <a:pathLst>
              <a:path w="5516922" h="7909566">
                <a:moveTo>
                  <a:pt x="0" y="0"/>
                </a:moveTo>
                <a:lnTo>
                  <a:pt x="5516922" y="0"/>
                </a:lnTo>
                <a:lnTo>
                  <a:pt x="5516922" y="7909567"/>
                </a:lnTo>
                <a:lnTo>
                  <a:pt x="0" y="79095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3CDFF"/>
        </a:solidFill>
        <a:effectLst/>
      </p:bgPr>
    </p:bg>
    <p:spTree>
      <p:nvGrpSpPr>
        <p:cNvPr id="1" name=""/>
        <p:cNvGrpSpPr/>
        <p:nvPr/>
      </p:nvGrpSpPr>
      <p:grpSpPr>
        <a:xfrm>
          <a:off x="0" y="0"/>
          <a:ext cx="0" cy="0"/>
          <a:chOff x="0" y="0"/>
          <a:chExt cx="0" cy="0"/>
        </a:xfrm>
      </p:grpSpPr>
      <p:grpSp>
        <p:nvGrpSpPr>
          <p:cNvPr id="2" name="Group 2"/>
          <p:cNvGrpSpPr/>
          <p:nvPr/>
        </p:nvGrpSpPr>
        <p:grpSpPr>
          <a:xfrm>
            <a:off x="-615117" y="9258300"/>
            <a:ext cx="19221178" cy="1296051"/>
            <a:chOff x="0" y="0"/>
            <a:chExt cx="6461577" cy="435693"/>
          </a:xfrm>
        </p:grpSpPr>
        <p:sp>
          <p:nvSpPr>
            <p:cNvPr id="3" name="Freeform 3"/>
            <p:cNvSpPr/>
            <p:nvPr/>
          </p:nvSpPr>
          <p:spPr>
            <a:xfrm>
              <a:off x="0" y="0"/>
              <a:ext cx="6461577" cy="435693"/>
            </a:xfrm>
            <a:custGeom>
              <a:avLst/>
              <a:gdLst/>
              <a:ahLst/>
              <a:cxnLst/>
              <a:rect l="l" t="t" r="r" b="b"/>
              <a:pathLst>
                <a:path w="6461577" h="435693">
                  <a:moveTo>
                    <a:pt x="0" y="0"/>
                  </a:moveTo>
                  <a:lnTo>
                    <a:pt x="6461577" y="0"/>
                  </a:lnTo>
                  <a:lnTo>
                    <a:pt x="6461577" y="435693"/>
                  </a:lnTo>
                  <a:lnTo>
                    <a:pt x="0" y="435693"/>
                  </a:lnTo>
                  <a:close/>
                </a:path>
              </a:pathLst>
            </a:custGeom>
            <a:solidFill>
              <a:srgbClr val="D82222"/>
            </a:solidFill>
          </p:spPr>
        </p:sp>
        <p:sp>
          <p:nvSpPr>
            <p:cNvPr id="4" name="TextBox 4"/>
            <p:cNvSpPr txBox="1"/>
            <p:nvPr/>
          </p:nvSpPr>
          <p:spPr>
            <a:xfrm>
              <a:off x="0" y="-28575"/>
              <a:ext cx="6461577" cy="46426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0800000">
            <a:off x="-384659" y="9968157"/>
            <a:ext cx="19221178" cy="586193"/>
            <a:chOff x="0" y="0"/>
            <a:chExt cx="6461577" cy="197060"/>
          </a:xfrm>
        </p:grpSpPr>
        <p:sp>
          <p:nvSpPr>
            <p:cNvPr id="6" name="Freeform 6"/>
            <p:cNvSpPr/>
            <p:nvPr/>
          </p:nvSpPr>
          <p:spPr>
            <a:xfrm>
              <a:off x="0" y="0"/>
              <a:ext cx="6461577" cy="197060"/>
            </a:xfrm>
            <a:custGeom>
              <a:avLst/>
              <a:gdLst/>
              <a:ahLst/>
              <a:cxnLst/>
              <a:rect l="l" t="t" r="r" b="b"/>
              <a:pathLst>
                <a:path w="6461577" h="197060">
                  <a:moveTo>
                    <a:pt x="0" y="0"/>
                  </a:moveTo>
                  <a:lnTo>
                    <a:pt x="6461577" y="0"/>
                  </a:lnTo>
                  <a:lnTo>
                    <a:pt x="6461577" y="197060"/>
                  </a:lnTo>
                  <a:lnTo>
                    <a:pt x="0" y="197060"/>
                  </a:lnTo>
                  <a:close/>
                </a:path>
              </a:pathLst>
            </a:custGeom>
            <a:solidFill>
              <a:srgbClr val="FFFFFF"/>
            </a:solidFill>
          </p:spPr>
        </p:sp>
        <p:sp>
          <p:nvSpPr>
            <p:cNvPr id="7" name="TextBox 7"/>
            <p:cNvSpPr txBox="1"/>
            <p:nvPr/>
          </p:nvSpPr>
          <p:spPr>
            <a:xfrm>
              <a:off x="0" y="-28575"/>
              <a:ext cx="6461577" cy="22563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994160" y="737271"/>
            <a:ext cx="16293840" cy="8533729"/>
            <a:chOff x="0" y="0"/>
            <a:chExt cx="2185847" cy="188188"/>
          </a:xfrm>
        </p:grpSpPr>
        <p:sp>
          <p:nvSpPr>
            <p:cNvPr id="9" name="Freeform 9"/>
            <p:cNvSpPr/>
            <p:nvPr/>
          </p:nvSpPr>
          <p:spPr>
            <a:xfrm>
              <a:off x="0" y="0"/>
              <a:ext cx="2185847" cy="188188"/>
            </a:xfrm>
            <a:custGeom>
              <a:avLst/>
              <a:gdLst/>
              <a:ahLst/>
              <a:cxnLst/>
              <a:rect l="l" t="t" r="r" b="b"/>
              <a:pathLst>
                <a:path w="2185847" h="188188">
                  <a:moveTo>
                    <a:pt x="0" y="0"/>
                  </a:moveTo>
                  <a:lnTo>
                    <a:pt x="2185847" y="0"/>
                  </a:lnTo>
                  <a:lnTo>
                    <a:pt x="2185847" y="188188"/>
                  </a:lnTo>
                  <a:lnTo>
                    <a:pt x="0" y="188188"/>
                  </a:lnTo>
                  <a:close/>
                </a:path>
              </a:pathLst>
            </a:custGeom>
            <a:solidFill>
              <a:srgbClr val="022759"/>
            </a:solidFill>
          </p:spPr>
        </p:sp>
        <p:sp>
          <p:nvSpPr>
            <p:cNvPr id="10" name="TextBox 10"/>
            <p:cNvSpPr txBox="1"/>
            <p:nvPr/>
          </p:nvSpPr>
          <p:spPr>
            <a:xfrm>
              <a:off x="0" y="-28575"/>
              <a:ext cx="2185847" cy="216763"/>
            </a:xfrm>
            <a:prstGeom prst="rect">
              <a:avLst/>
            </a:prstGeom>
          </p:spPr>
          <p:txBody>
            <a:bodyPr lIns="60845" tIns="60845" rIns="60845" bIns="6084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rot="-10800000">
            <a:off x="-384659" y="-82213"/>
            <a:ext cx="19221178" cy="487940"/>
            <a:chOff x="0" y="0"/>
            <a:chExt cx="6461577" cy="164031"/>
          </a:xfrm>
        </p:grpSpPr>
        <p:sp>
          <p:nvSpPr>
            <p:cNvPr id="15" name="Freeform 15"/>
            <p:cNvSpPr/>
            <p:nvPr/>
          </p:nvSpPr>
          <p:spPr>
            <a:xfrm>
              <a:off x="0" y="0"/>
              <a:ext cx="6461577" cy="164031"/>
            </a:xfrm>
            <a:custGeom>
              <a:avLst/>
              <a:gdLst/>
              <a:ahLst/>
              <a:cxnLst/>
              <a:rect l="l" t="t" r="r" b="b"/>
              <a:pathLst>
                <a:path w="6461577" h="164031">
                  <a:moveTo>
                    <a:pt x="0" y="0"/>
                  </a:moveTo>
                  <a:lnTo>
                    <a:pt x="6461577" y="0"/>
                  </a:lnTo>
                  <a:lnTo>
                    <a:pt x="6461577" y="164031"/>
                  </a:lnTo>
                  <a:lnTo>
                    <a:pt x="0" y="164031"/>
                  </a:lnTo>
                  <a:close/>
                </a:path>
              </a:pathLst>
            </a:custGeom>
            <a:solidFill>
              <a:srgbClr val="022759"/>
            </a:solidFill>
          </p:spPr>
        </p:sp>
        <p:sp>
          <p:nvSpPr>
            <p:cNvPr id="16" name="TextBox 16"/>
            <p:cNvSpPr txBox="1"/>
            <p:nvPr/>
          </p:nvSpPr>
          <p:spPr>
            <a:xfrm>
              <a:off x="0" y="-28575"/>
              <a:ext cx="6461577" cy="1926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10800000">
            <a:off x="-318061" y="405727"/>
            <a:ext cx="18924122" cy="318843"/>
            <a:chOff x="0" y="0"/>
            <a:chExt cx="6361716" cy="107185"/>
          </a:xfrm>
        </p:grpSpPr>
        <p:sp>
          <p:nvSpPr>
            <p:cNvPr id="18" name="Freeform 18"/>
            <p:cNvSpPr/>
            <p:nvPr/>
          </p:nvSpPr>
          <p:spPr>
            <a:xfrm>
              <a:off x="0" y="0"/>
              <a:ext cx="6361716" cy="107185"/>
            </a:xfrm>
            <a:custGeom>
              <a:avLst/>
              <a:gdLst/>
              <a:ahLst/>
              <a:cxnLst/>
              <a:rect l="l" t="t" r="r" b="b"/>
              <a:pathLst>
                <a:path w="6361716" h="107185">
                  <a:moveTo>
                    <a:pt x="0" y="0"/>
                  </a:moveTo>
                  <a:lnTo>
                    <a:pt x="6361716" y="0"/>
                  </a:lnTo>
                  <a:lnTo>
                    <a:pt x="6361716" y="107185"/>
                  </a:lnTo>
                  <a:lnTo>
                    <a:pt x="0" y="107185"/>
                  </a:lnTo>
                  <a:close/>
                </a:path>
              </a:pathLst>
            </a:custGeom>
            <a:solidFill>
              <a:srgbClr val="FFFFFF"/>
            </a:solidFill>
          </p:spPr>
        </p:sp>
        <p:sp>
          <p:nvSpPr>
            <p:cNvPr id="19" name="TextBox 19"/>
            <p:cNvSpPr txBox="1"/>
            <p:nvPr/>
          </p:nvSpPr>
          <p:spPr>
            <a:xfrm>
              <a:off x="0" y="-28575"/>
              <a:ext cx="6361716" cy="13576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3">
            <a:extLst>
              <a:ext uri="{FF2B5EF4-FFF2-40B4-BE49-F238E27FC236}">
                <a16:creationId xmlns:a16="http://schemas.microsoft.com/office/drawing/2014/main" id="{DCD629F4-71E1-48A0-B688-2BF5C8CCE35A}"/>
              </a:ext>
            </a:extLst>
          </p:cNvPr>
          <p:cNvSpPr/>
          <p:nvPr/>
        </p:nvSpPr>
        <p:spPr>
          <a:xfrm>
            <a:off x="225881" y="995509"/>
            <a:ext cx="1450218" cy="1085850"/>
          </a:xfrm>
          <a:custGeom>
            <a:avLst/>
            <a:gdLst/>
            <a:ahLst/>
            <a:cxnLst/>
            <a:rect l="l" t="t" r="r" b="b"/>
            <a:pathLst>
              <a:path w="544934" h="408019">
                <a:moveTo>
                  <a:pt x="0" y="0"/>
                </a:moveTo>
                <a:lnTo>
                  <a:pt x="544934" y="0"/>
                </a:lnTo>
                <a:lnTo>
                  <a:pt x="544934" y="408019"/>
                </a:lnTo>
                <a:lnTo>
                  <a:pt x="0" y="4080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TextBox 8">
            <a:extLst>
              <a:ext uri="{FF2B5EF4-FFF2-40B4-BE49-F238E27FC236}">
                <a16:creationId xmlns:a16="http://schemas.microsoft.com/office/drawing/2014/main" id="{D80C13AB-174D-4C29-9E33-FADACCB100CC}"/>
              </a:ext>
            </a:extLst>
          </p:cNvPr>
          <p:cNvSpPr txBox="1"/>
          <p:nvPr/>
        </p:nvSpPr>
        <p:spPr>
          <a:xfrm>
            <a:off x="493142" y="2115010"/>
            <a:ext cx="1297275" cy="710963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rPr>
              <a:t>法律常識</a:t>
            </a:r>
            <a:endParaRPr kumimoji="0" lang="en-US" altLang="zh-TW"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rPr>
              <a:t>大會考</a:t>
            </a:r>
            <a:endParaRPr kumimoji="0" 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endParaRPr>
          </a:p>
        </p:txBody>
      </p:sp>
      <p:sp>
        <p:nvSpPr>
          <p:cNvPr id="23" name="AutoShape 7">
            <a:extLst>
              <a:ext uri="{FF2B5EF4-FFF2-40B4-BE49-F238E27FC236}">
                <a16:creationId xmlns:a16="http://schemas.microsoft.com/office/drawing/2014/main" id="{2E5FDB9E-E58E-4D7F-8D45-4C37004674FD}"/>
              </a:ext>
            </a:extLst>
          </p:cNvPr>
          <p:cNvSpPr/>
          <p:nvPr/>
        </p:nvSpPr>
        <p:spPr>
          <a:xfrm>
            <a:off x="2712820" y="2285147"/>
            <a:ext cx="2185473" cy="0"/>
          </a:xfrm>
          <a:prstGeom prst="line">
            <a:avLst/>
          </a:prstGeom>
          <a:ln w="47625" cap="flat">
            <a:solidFill>
              <a:srgbClr val="C49603"/>
            </a:solidFill>
            <a:prstDash val="solid"/>
            <a:headEnd type="none" w="sm" len="sm"/>
            <a:tailEnd type="none" w="sm" len="sm"/>
          </a:ln>
        </p:spPr>
      </p:sp>
      <p:sp>
        <p:nvSpPr>
          <p:cNvPr id="24" name="TextBox 12">
            <a:extLst>
              <a:ext uri="{FF2B5EF4-FFF2-40B4-BE49-F238E27FC236}">
                <a16:creationId xmlns:a16="http://schemas.microsoft.com/office/drawing/2014/main" id="{E45BBF3D-CFC8-45EB-AA0D-49D2F66FC178}"/>
              </a:ext>
            </a:extLst>
          </p:cNvPr>
          <p:cNvSpPr txBox="1"/>
          <p:nvPr/>
        </p:nvSpPr>
        <p:spPr>
          <a:xfrm>
            <a:off x="2712820" y="1269016"/>
            <a:ext cx="6230891" cy="740587"/>
          </a:xfrm>
          <a:prstGeom prst="rect">
            <a:avLst/>
          </a:prstGeom>
        </p:spPr>
        <p:txBody>
          <a:bodyPr lIns="0" tIns="0" rIns="0" bIns="0" rtlCol="0" anchor="t">
            <a:spAutoFit/>
          </a:bodyPr>
          <a:lstStyle/>
          <a:p>
            <a:pPr marL="0" marR="0" lvl="0" indent="0" algn="l" defTabSz="914400" rtl="0" eaLnBrk="1" fontAlgn="auto" latinLnBrk="0" hangingPunct="1">
              <a:lnSpc>
                <a:spcPts val="5650"/>
              </a:lnSpc>
              <a:spcBef>
                <a:spcPts val="0"/>
              </a:spcBef>
              <a:spcAft>
                <a:spcPts val="0"/>
              </a:spcAft>
              <a:buClrTx/>
              <a:buSzTx/>
              <a:buFontTx/>
              <a:buNone/>
              <a:tabLst/>
              <a:defRPr/>
            </a:pPr>
            <a:r>
              <a:rPr kumimoji="0" lang="zh-TW" altLang="en-US" sz="5000" b="1"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Bold"/>
                <a:sym typeface="Cardo Bold"/>
              </a:rPr>
              <a:t>是非題</a:t>
            </a:r>
            <a:endParaRPr kumimoji="0" lang="en-US" sz="5000" b="1"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Bold"/>
              <a:sym typeface="Cardo Bold"/>
            </a:endParaRPr>
          </a:p>
        </p:txBody>
      </p:sp>
      <p:sp>
        <p:nvSpPr>
          <p:cNvPr id="25" name="TextBox 13">
            <a:extLst>
              <a:ext uri="{FF2B5EF4-FFF2-40B4-BE49-F238E27FC236}">
                <a16:creationId xmlns:a16="http://schemas.microsoft.com/office/drawing/2014/main" id="{821F68D1-32F9-47F0-91F0-20F6EEE52377}"/>
              </a:ext>
            </a:extLst>
          </p:cNvPr>
          <p:cNvSpPr txBox="1"/>
          <p:nvPr/>
        </p:nvSpPr>
        <p:spPr>
          <a:xfrm>
            <a:off x="2531981" y="2272447"/>
            <a:ext cx="15265788" cy="6762685"/>
          </a:xfrm>
          <a:prstGeom prst="rect">
            <a:avLst/>
          </a:prstGeom>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  ）</a:t>
            </a:r>
            <a:r>
              <a:rPr kumimoji="0" lang="en-US" altLang="zh-TW"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5.</a:t>
            </a:r>
            <a:r>
              <a:rPr kumimoji="0" lang="zh-TW" altLang="en-US"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雇主對危險勞工作業場所應有符合標準之必要安全衛生設備：如未依法設置應有符合標準之必要安全衛生設備，致發生死亡災害者，縱雇主無過失，仍得處</a:t>
            </a:r>
            <a:r>
              <a:rPr kumimoji="0" lang="en-US" altLang="zh-TW"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3</a:t>
            </a:r>
            <a:r>
              <a:rPr kumimoji="0" lang="zh-TW" altLang="en-US"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年以下有期徒刑、拘役或科或併科新臺幣</a:t>
            </a:r>
            <a:r>
              <a:rPr kumimoji="0" lang="en-US" altLang="zh-TW"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15</a:t>
            </a:r>
            <a:r>
              <a:rPr kumimoji="0" lang="zh-TW" altLang="en-US"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萬元以下罰金。</a:t>
            </a:r>
          </a:p>
        </p:txBody>
      </p:sp>
      <p:sp>
        <p:nvSpPr>
          <p:cNvPr id="26" name="文字方塊 25">
            <a:extLst>
              <a:ext uri="{FF2B5EF4-FFF2-40B4-BE49-F238E27FC236}">
                <a16:creationId xmlns:a16="http://schemas.microsoft.com/office/drawing/2014/main" id="{B82F0B49-2FA2-4D47-8663-D371EFE87FEC}"/>
              </a:ext>
            </a:extLst>
          </p:cNvPr>
          <p:cNvSpPr txBox="1">
            <a:spLocks noChangeArrowheads="1"/>
          </p:cNvSpPr>
          <p:nvPr/>
        </p:nvSpPr>
        <p:spPr bwMode="auto">
          <a:xfrm>
            <a:off x="3048000" y="2372261"/>
            <a:ext cx="13053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80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a:t>
            </a:r>
            <a:endParaRPr kumimoji="0" lang="zh-TW" altLang="en-US" sz="8000" b="1" i="0" u="none" strike="noStrike" kern="1200" cap="none" spc="0" normalizeH="0" baseline="0" noProof="0" dirty="0">
              <a:ln>
                <a:noFill/>
              </a:ln>
              <a:solidFill>
                <a:srgbClr val="FF0000"/>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41527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3CDFF"/>
        </a:solidFill>
        <a:effectLst/>
      </p:bgPr>
    </p:bg>
    <p:spTree>
      <p:nvGrpSpPr>
        <p:cNvPr id="1" name=""/>
        <p:cNvGrpSpPr/>
        <p:nvPr/>
      </p:nvGrpSpPr>
      <p:grpSpPr>
        <a:xfrm>
          <a:off x="0" y="0"/>
          <a:ext cx="0" cy="0"/>
          <a:chOff x="0" y="0"/>
          <a:chExt cx="0" cy="0"/>
        </a:xfrm>
      </p:grpSpPr>
      <p:grpSp>
        <p:nvGrpSpPr>
          <p:cNvPr id="2" name="Group 2"/>
          <p:cNvGrpSpPr/>
          <p:nvPr/>
        </p:nvGrpSpPr>
        <p:grpSpPr>
          <a:xfrm>
            <a:off x="-615117" y="9258300"/>
            <a:ext cx="19221178" cy="1296051"/>
            <a:chOff x="0" y="0"/>
            <a:chExt cx="6461577" cy="435693"/>
          </a:xfrm>
        </p:grpSpPr>
        <p:sp>
          <p:nvSpPr>
            <p:cNvPr id="3" name="Freeform 3"/>
            <p:cNvSpPr/>
            <p:nvPr/>
          </p:nvSpPr>
          <p:spPr>
            <a:xfrm>
              <a:off x="0" y="0"/>
              <a:ext cx="6461577" cy="435693"/>
            </a:xfrm>
            <a:custGeom>
              <a:avLst/>
              <a:gdLst/>
              <a:ahLst/>
              <a:cxnLst/>
              <a:rect l="l" t="t" r="r" b="b"/>
              <a:pathLst>
                <a:path w="6461577" h="435693">
                  <a:moveTo>
                    <a:pt x="0" y="0"/>
                  </a:moveTo>
                  <a:lnTo>
                    <a:pt x="6461577" y="0"/>
                  </a:lnTo>
                  <a:lnTo>
                    <a:pt x="6461577" y="435693"/>
                  </a:lnTo>
                  <a:lnTo>
                    <a:pt x="0" y="435693"/>
                  </a:lnTo>
                  <a:close/>
                </a:path>
              </a:pathLst>
            </a:custGeom>
            <a:solidFill>
              <a:srgbClr val="D82222"/>
            </a:solidFill>
          </p:spPr>
        </p:sp>
        <p:sp>
          <p:nvSpPr>
            <p:cNvPr id="4" name="TextBox 4"/>
            <p:cNvSpPr txBox="1"/>
            <p:nvPr/>
          </p:nvSpPr>
          <p:spPr>
            <a:xfrm>
              <a:off x="0" y="-28575"/>
              <a:ext cx="6461577" cy="46426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0800000">
            <a:off x="-384659" y="9968157"/>
            <a:ext cx="19221178" cy="586193"/>
            <a:chOff x="0" y="0"/>
            <a:chExt cx="6461577" cy="197060"/>
          </a:xfrm>
        </p:grpSpPr>
        <p:sp>
          <p:nvSpPr>
            <p:cNvPr id="6" name="Freeform 6"/>
            <p:cNvSpPr/>
            <p:nvPr/>
          </p:nvSpPr>
          <p:spPr>
            <a:xfrm>
              <a:off x="0" y="0"/>
              <a:ext cx="6461577" cy="197060"/>
            </a:xfrm>
            <a:custGeom>
              <a:avLst/>
              <a:gdLst/>
              <a:ahLst/>
              <a:cxnLst/>
              <a:rect l="l" t="t" r="r" b="b"/>
              <a:pathLst>
                <a:path w="6461577" h="197060">
                  <a:moveTo>
                    <a:pt x="0" y="0"/>
                  </a:moveTo>
                  <a:lnTo>
                    <a:pt x="6461577" y="0"/>
                  </a:lnTo>
                  <a:lnTo>
                    <a:pt x="6461577" y="197060"/>
                  </a:lnTo>
                  <a:lnTo>
                    <a:pt x="0" y="197060"/>
                  </a:lnTo>
                  <a:close/>
                </a:path>
              </a:pathLst>
            </a:custGeom>
            <a:solidFill>
              <a:srgbClr val="FFFFFF"/>
            </a:solidFill>
          </p:spPr>
        </p:sp>
        <p:sp>
          <p:nvSpPr>
            <p:cNvPr id="7" name="TextBox 7"/>
            <p:cNvSpPr txBox="1"/>
            <p:nvPr/>
          </p:nvSpPr>
          <p:spPr>
            <a:xfrm>
              <a:off x="0" y="-28575"/>
              <a:ext cx="6461577" cy="22563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994160" y="737271"/>
            <a:ext cx="16293840" cy="8533729"/>
            <a:chOff x="0" y="0"/>
            <a:chExt cx="2185847" cy="188188"/>
          </a:xfrm>
        </p:grpSpPr>
        <p:sp>
          <p:nvSpPr>
            <p:cNvPr id="9" name="Freeform 9"/>
            <p:cNvSpPr/>
            <p:nvPr/>
          </p:nvSpPr>
          <p:spPr>
            <a:xfrm>
              <a:off x="0" y="0"/>
              <a:ext cx="2185847" cy="188188"/>
            </a:xfrm>
            <a:custGeom>
              <a:avLst/>
              <a:gdLst/>
              <a:ahLst/>
              <a:cxnLst/>
              <a:rect l="l" t="t" r="r" b="b"/>
              <a:pathLst>
                <a:path w="2185847" h="188188">
                  <a:moveTo>
                    <a:pt x="0" y="0"/>
                  </a:moveTo>
                  <a:lnTo>
                    <a:pt x="2185847" y="0"/>
                  </a:lnTo>
                  <a:lnTo>
                    <a:pt x="2185847" y="188188"/>
                  </a:lnTo>
                  <a:lnTo>
                    <a:pt x="0" y="188188"/>
                  </a:lnTo>
                  <a:close/>
                </a:path>
              </a:pathLst>
            </a:custGeom>
            <a:solidFill>
              <a:srgbClr val="022759"/>
            </a:solidFill>
          </p:spPr>
        </p:sp>
        <p:sp>
          <p:nvSpPr>
            <p:cNvPr id="10" name="TextBox 10"/>
            <p:cNvSpPr txBox="1"/>
            <p:nvPr/>
          </p:nvSpPr>
          <p:spPr>
            <a:xfrm>
              <a:off x="0" y="-28575"/>
              <a:ext cx="2185847" cy="216763"/>
            </a:xfrm>
            <a:prstGeom prst="rect">
              <a:avLst/>
            </a:prstGeom>
          </p:spPr>
          <p:txBody>
            <a:bodyPr lIns="60845" tIns="60845" rIns="60845" bIns="6084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rot="-10800000">
            <a:off x="-384659" y="-82213"/>
            <a:ext cx="19221178" cy="487940"/>
            <a:chOff x="0" y="0"/>
            <a:chExt cx="6461577" cy="164031"/>
          </a:xfrm>
        </p:grpSpPr>
        <p:sp>
          <p:nvSpPr>
            <p:cNvPr id="15" name="Freeform 15"/>
            <p:cNvSpPr/>
            <p:nvPr/>
          </p:nvSpPr>
          <p:spPr>
            <a:xfrm>
              <a:off x="0" y="0"/>
              <a:ext cx="6461577" cy="164031"/>
            </a:xfrm>
            <a:custGeom>
              <a:avLst/>
              <a:gdLst/>
              <a:ahLst/>
              <a:cxnLst/>
              <a:rect l="l" t="t" r="r" b="b"/>
              <a:pathLst>
                <a:path w="6461577" h="164031">
                  <a:moveTo>
                    <a:pt x="0" y="0"/>
                  </a:moveTo>
                  <a:lnTo>
                    <a:pt x="6461577" y="0"/>
                  </a:lnTo>
                  <a:lnTo>
                    <a:pt x="6461577" y="164031"/>
                  </a:lnTo>
                  <a:lnTo>
                    <a:pt x="0" y="164031"/>
                  </a:lnTo>
                  <a:close/>
                </a:path>
              </a:pathLst>
            </a:custGeom>
            <a:solidFill>
              <a:srgbClr val="022759"/>
            </a:solidFill>
          </p:spPr>
        </p:sp>
        <p:sp>
          <p:nvSpPr>
            <p:cNvPr id="16" name="TextBox 16"/>
            <p:cNvSpPr txBox="1"/>
            <p:nvPr/>
          </p:nvSpPr>
          <p:spPr>
            <a:xfrm>
              <a:off x="0" y="-28575"/>
              <a:ext cx="6461577" cy="1926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10800000">
            <a:off x="-318061" y="405727"/>
            <a:ext cx="18924122" cy="318843"/>
            <a:chOff x="0" y="0"/>
            <a:chExt cx="6361716" cy="107185"/>
          </a:xfrm>
        </p:grpSpPr>
        <p:sp>
          <p:nvSpPr>
            <p:cNvPr id="18" name="Freeform 18"/>
            <p:cNvSpPr/>
            <p:nvPr/>
          </p:nvSpPr>
          <p:spPr>
            <a:xfrm>
              <a:off x="0" y="0"/>
              <a:ext cx="6361716" cy="107185"/>
            </a:xfrm>
            <a:custGeom>
              <a:avLst/>
              <a:gdLst/>
              <a:ahLst/>
              <a:cxnLst/>
              <a:rect l="l" t="t" r="r" b="b"/>
              <a:pathLst>
                <a:path w="6361716" h="107185">
                  <a:moveTo>
                    <a:pt x="0" y="0"/>
                  </a:moveTo>
                  <a:lnTo>
                    <a:pt x="6361716" y="0"/>
                  </a:lnTo>
                  <a:lnTo>
                    <a:pt x="6361716" y="107185"/>
                  </a:lnTo>
                  <a:lnTo>
                    <a:pt x="0" y="107185"/>
                  </a:lnTo>
                  <a:close/>
                </a:path>
              </a:pathLst>
            </a:custGeom>
            <a:solidFill>
              <a:srgbClr val="FFFFFF"/>
            </a:solidFill>
          </p:spPr>
        </p:sp>
        <p:sp>
          <p:nvSpPr>
            <p:cNvPr id="19" name="TextBox 19"/>
            <p:cNvSpPr txBox="1"/>
            <p:nvPr/>
          </p:nvSpPr>
          <p:spPr>
            <a:xfrm>
              <a:off x="0" y="-28575"/>
              <a:ext cx="6361716" cy="13576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3">
            <a:extLst>
              <a:ext uri="{FF2B5EF4-FFF2-40B4-BE49-F238E27FC236}">
                <a16:creationId xmlns:a16="http://schemas.microsoft.com/office/drawing/2014/main" id="{DCD629F4-71E1-48A0-B688-2BF5C8CCE35A}"/>
              </a:ext>
            </a:extLst>
          </p:cNvPr>
          <p:cNvSpPr/>
          <p:nvPr/>
        </p:nvSpPr>
        <p:spPr>
          <a:xfrm>
            <a:off x="225881" y="995509"/>
            <a:ext cx="1450218" cy="1085850"/>
          </a:xfrm>
          <a:custGeom>
            <a:avLst/>
            <a:gdLst/>
            <a:ahLst/>
            <a:cxnLst/>
            <a:rect l="l" t="t" r="r" b="b"/>
            <a:pathLst>
              <a:path w="544934" h="408019">
                <a:moveTo>
                  <a:pt x="0" y="0"/>
                </a:moveTo>
                <a:lnTo>
                  <a:pt x="544934" y="0"/>
                </a:lnTo>
                <a:lnTo>
                  <a:pt x="544934" y="408019"/>
                </a:lnTo>
                <a:lnTo>
                  <a:pt x="0" y="4080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TextBox 8">
            <a:extLst>
              <a:ext uri="{FF2B5EF4-FFF2-40B4-BE49-F238E27FC236}">
                <a16:creationId xmlns:a16="http://schemas.microsoft.com/office/drawing/2014/main" id="{D80C13AB-174D-4C29-9E33-FADACCB100CC}"/>
              </a:ext>
            </a:extLst>
          </p:cNvPr>
          <p:cNvSpPr txBox="1"/>
          <p:nvPr/>
        </p:nvSpPr>
        <p:spPr>
          <a:xfrm>
            <a:off x="493142" y="2115010"/>
            <a:ext cx="1297275" cy="710963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rPr>
              <a:t>法律常識</a:t>
            </a:r>
            <a:endParaRPr kumimoji="0" lang="en-US" altLang="zh-TW"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rPr>
              <a:t>大會考</a:t>
            </a:r>
            <a:endParaRPr kumimoji="0" 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endParaRPr>
          </a:p>
        </p:txBody>
      </p:sp>
      <p:sp>
        <p:nvSpPr>
          <p:cNvPr id="23" name="AutoShape 7">
            <a:extLst>
              <a:ext uri="{FF2B5EF4-FFF2-40B4-BE49-F238E27FC236}">
                <a16:creationId xmlns:a16="http://schemas.microsoft.com/office/drawing/2014/main" id="{2E5FDB9E-E58E-4D7F-8D45-4C37004674FD}"/>
              </a:ext>
            </a:extLst>
          </p:cNvPr>
          <p:cNvSpPr/>
          <p:nvPr/>
        </p:nvSpPr>
        <p:spPr>
          <a:xfrm>
            <a:off x="2712820" y="2285147"/>
            <a:ext cx="2185473" cy="0"/>
          </a:xfrm>
          <a:prstGeom prst="line">
            <a:avLst/>
          </a:prstGeom>
          <a:ln w="47625" cap="flat">
            <a:solidFill>
              <a:srgbClr val="C49603"/>
            </a:solidFill>
            <a:prstDash val="solid"/>
            <a:headEnd type="none" w="sm" len="sm"/>
            <a:tailEnd type="none" w="sm" len="sm"/>
          </a:ln>
        </p:spPr>
      </p:sp>
      <p:sp>
        <p:nvSpPr>
          <p:cNvPr id="24" name="TextBox 12">
            <a:extLst>
              <a:ext uri="{FF2B5EF4-FFF2-40B4-BE49-F238E27FC236}">
                <a16:creationId xmlns:a16="http://schemas.microsoft.com/office/drawing/2014/main" id="{E45BBF3D-CFC8-45EB-AA0D-49D2F66FC178}"/>
              </a:ext>
            </a:extLst>
          </p:cNvPr>
          <p:cNvSpPr txBox="1"/>
          <p:nvPr/>
        </p:nvSpPr>
        <p:spPr>
          <a:xfrm>
            <a:off x="2712820" y="1269016"/>
            <a:ext cx="6230891" cy="740587"/>
          </a:xfrm>
          <a:prstGeom prst="rect">
            <a:avLst/>
          </a:prstGeom>
        </p:spPr>
        <p:txBody>
          <a:bodyPr lIns="0" tIns="0" rIns="0" bIns="0" rtlCol="0" anchor="t">
            <a:spAutoFit/>
          </a:bodyPr>
          <a:lstStyle/>
          <a:p>
            <a:pPr marL="0" marR="0" lvl="0" indent="0" algn="l" defTabSz="914400" rtl="0" eaLnBrk="1" fontAlgn="auto" latinLnBrk="0" hangingPunct="1">
              <a:lnSpc>
                <a:spcPts val="5650"/>
              </a:lnSpc>
              <a:spcBef>
                <a:spcPts val="0"/>
              </a:spcBef>
              <a:spcAft>
                <a:spcPts val="0"/>
              </a:spcAft>
              <a:buClrTx/>
              <a:buSzTx/>
              <a:buFontTx/>
              <a:buNone/>
              <a:tabLst/>
              <a:defRPr/>
            </a:pPr>
            <a:r>
              <a:rPr lang="zh-TW" altLang="en-US" sz="5000" b="1" dirty="0">
                <a:solidFill>
                  <a:srgbClr val="FFFFFF"/>
                </a:solidFill>
                <a:latin typeface="華康儷中宋" panose="02020509000000000000" pitchFamily="49" charset="-120"/>
                <a:ea typeface="華康儷中宋" panose="02020509000000000000" pitchFamily="49" charset="-120"/>
                <a:cs typeface="Cardo Bold"/>
                <a:sym typeface="Cardo Bold"/>
              </a:rPr>
              <a:t>選擇</a:t>
            </a:r>
            <a:r>
              <a:rPr kumimoji="0" lang="zh-TW" altLang="en-US" sz="5000" b="1"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Bold"/>
                <a:sym typeface="Cardo Bold"/>
              </a:rPr>
              <a:t>題</a:t>
            </a:r>
            <a:endParaRPr kumimoji="0" lang="en-US" sz="5000" b="1"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Bold"/>
              <a:sym typeface="Cardo Bold"/>
            </a:endParaRPr>
          </a:p>
        </p:txBody>
      </p:sp>
      <p:sp>
        <p:nvSpPr>
          <p:cNvPr id="25" name="TextBox 13">
            <a:extLst>
              <a:ext uri="{FF2B5EF4-FFF2-40B4-BE49-F238E27FC236}">
                <a16:creationId xmlns:a16="http://schemas.microsoft.com/office/drawing/2014/main" id="{821F68D1-32F9-47F0-91F0-20F6EEE52377}"/>
              </a:ext>
            </a:extLst>
          </p:cNvPr>
          <p:cNvSpPr txBox="1"/>
          <p:nvPr/>
        </p:nvSpPr>
        <p:spPr>
          <a:xfrm>
            <a:off x="2529070" y="1639309"/>
            <a:ext cx="15265788" cy="646330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  ）</a:t>
            </a:r>
            <a:r>
              <a:rPr kumimoji="0" lang="en-US" altLang="zh-TW"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1.</a:t>
            </a:r>
            <a:r>
              <a:rPr kumimoji="0" lang="zh-TW" altLang="en-US"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工資由勞雇雙方議定之，但不得低於基本工資。而基本工資自中華民國一百一十四年一月一日起修正為每月多少元：</a:t>
            </a:r>
            <a:endParaRPr kumimoji="0" lang="en-US" altLang="zh-TW"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1</a:t>
            </a:r>
            <a:r>
              <a:rPr kumimoji="0" lang="zh-TW" altLang="en-US"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26,590</a:t>
            </a:r>
            <a:r>
              <a:rPr kumimoji="0" lang="zh-TW" altLang="en-US"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元 </a:t>
            </a:r>
            <a:endParaRPr kumimoji="0" lang="en-US" altLang="zh-TW"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2</a:t>
            </a:r>
            <a:r>
              <a:rPr kumimoji="0" lang="zh-TW" altLang="en-US"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27,590</a:t>
            </a:r>
            <a:r>
              <a:rPr kumimoji="0" lang="zh-TW" altLang="en-US"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元 </a:t>
            </a:r>
            <a:endParaRPr kumimoji="0" lang="en-US" altLang="zh-TW"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3</a:t>
            </a:r>
            <a:r>
              <a:rPr kumimoji="0" lang="zh-TW" altLang="en-US"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28,590</a:t>
            </a:r>
            <a:r>
              <a:rPr kumimoji="0" lang="zh-TW" altLang="en-US" sz="60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元。</a:t>
            </a:r>
          </a:p>
        </p:txBody>
      </p:sp>
      <p:sp>
        <p:nvSpPr>
          <p:cNvPr id="26" name="文字方塊 25">
            <a:extLst>
              <a:ext uri="{FF2B5EF4-FFF2-40B4-BE49-F238E27FC236}">
                <a16:creationId xmlns:a16="http://schemas.microsoft.com/office/drawing/2014/main" id="{B82F0B49-2FA2-4D47-8663-D371EFE87FEC}"/>
              </a:ext>
            </a:extLst>
          </p:cNvPr>
          <p:cNvSpPr txBox="1">
            <a:spLocks noChangeArrowheads="1"/>
          </p:cNvSpPr>
          <p:nvPr/>
        </p:nvSpPr>
        <p:spPr bwMode="auto">
          <a:xfrm>
            <a:off x="3342881" y="2418287"/>
            <a:ext cx="13053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TW" sz="8000" b="1" dirty="0">
                <a:solidFill>
                  <a:srgbClr val="FF0000"/>
                </a:solidFill>
                <a:latin typeface="標楷體" panose="03000509000000000000" pitchFamily="65" charset="-120"/>
                <a:ea typeface="標楷體" panose="03000509000000000000" pitchFamily="65" charset="-120"/>
              </a:rPr>
              <a:t>3</a:t>
            </a:r>
            <a:endParaRPr kumimoji="0" lang="zh-TW" altLang="en-US" sz="8000" b="1" i="0" u="none" strike="noStrike" kern="1200" cap="none" spc="0" normalizeH="0" baseline="0" noProof="0" dirty="0">
              <a:ln>
                <a:noFill/>
              </a:ln>
              <a:solidFill>
                <a:srgbClr val="FF0000"/>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36379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3CDFF"/>
        </a:solidFill>
        <a:effectLst/>
      </p:bgPr>
    </p:bg>
    <p:spTree>
      <p:nvGrpSpPr>
        <p:cNvPr id="1" name=""/>
        <p:cNvGrpSpPr/>
        <p:nvPr/>
      </p:nvGrpSpPr>
      <p:grpSpPr>
        <a:xfrm>
          <a:off x="0" y="0"/>
          <a:ext cx="0" cy="0"/>
          <a:chOff x="0" y="0"/>
          <a:chExt cx="0" cy="0"/>
        </a:xfrm>
      </p:grpSpPr>
      <p:grpSp>
        <p:nvGrpSpPr>
          <p:cNvPr id="2" name="Group 2"/>
          <p:cNvGrpSpPr/>
          <p:nvPr/>
        </p:nvGrpSpPr>
        <p:grpSpPr>
          <a:xfrm>
            <a:off x="-615117" y="9258300"/>
            <a:ext cx="19221178" cy="1296051"/>
            <a:chOff x="0" y="0"/>
            <a:chExt cx="6461577" cy="435693"/>
          </a:xfrm>
        </p:grpSpPr>
        <p:sp>
          <p:nvSpPr>
            <p:cNvPr id="3" name="Freeform 3"/>
            <p:cNvSpPr/>
            <p:nvPr/>
          </p:nvSpPr>
          <p:spPr>
            <a:xfrm>
              <a:off x="0" y="0"/>
              <a:ext cx="6461577" cy="435693"/>
            </a:xfrm>
            <a:custGeom>
              <a:avLst/>
              <a:gdLst/>
              <a:ahLst/>
              <a:cxnLst/>
              <a:rect l="l" t="t" r="r" b="b"/>
              <a:pathLst>
                <a:path w="6461577" h="435693">
                  <a:moveTo>
                    <a:pt x="0" y="0"/>
                  </a:moveTo>
                  <a:lnTo>
                    <a:pt x="6461577" y="0"/>
                  </a:lnTo>
                  <a:lnTo>
                    <a:pt x="6461577" y="435693"/>
                  </a:lnTo>
                  <a:lnTo>
                    <a:pt x="0" y="435693"/>
                  </a:lnTo>
                  <a:close/>
                </a:path>
              </a:pathLst>
            </a:custGeom>
            <a:solidFill>
              <a:srgbClr val="D82222"/>
            </a:solidFill>
          </p:spPr>
        </p:sp>
        <p:sp>
          <p:nvSpPr>
            <p:cNvPr id="4" name="TextBox 4"/>
            <p:cNvSpPr txBox="1"/>
            <p:nvPr/>
          </p:nvSpPr>
          <p:spPr>
            <a:xfrm>
              <a:off x="0" y="-28575"/>
              <a:ext cx="6461577" cy="46426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0800000">
            <a:off x="-384659" y="9968157"/>
            <a:ext cx="19221178" cy="586193"/>
            <a:chOff x="0" y="0"/>
            <a:chExt cx="6461577" cy="197060"/>
          </a:xfrm>
        </p:grpSpPr>
        <p:sp>
          <p:nvSpPr>
            <p:cNvPr id="6" name="Freeform 6"/>
            <p:cNvSpPr/>
            <p:nvPr/>
          </p:nvSpPr>
          <p:spPr>
            <a:xfrm>
              <a:off x="0" y="0"/>
              <a:ext cx="6461577" cy="197060"/>
            </a:xfrm>
            <a:custGeom>
              <a:avLst/>
              <a:gdLst/>
              <a:ahLst/>
              <a:cxnLst/>
              <a:rect l="l" t="t" r="r" b="b"/>
              <a:pathLst>
                <a:path w="6461577" h="197060">
                  <a:moveTo>
                    <a:pt x="0" y="0"/>
                  </a:moveTo>
                  <a:lnTo>
                    <a:pt x="6461577" y="0"/>
                  </a:lnTo>
                  <a:lnTo>
                    <a:pt x="6461577" y="197060"/>
                  </a:lnTo>
                  <a:lnTo>
                    <a:pt x="0" y="197060"/>
                  </a:lnTo>
                  <a:close/>
                </a:path>
              </a:pathLst>
            </a:custGeom>
            <a:solidFill>
              <a:srgbClr val="FFFFFF"/>
            </a:solidFill>
          </p:spPr>
        </p:sp>
        <p:sp>
          <p:nvSpPr>
            <p:cNvPr id="7" name="TextBox 7"/>
            <p:cNvSpPr txBox="1"/>
            <p:nvPr/>
          </p:nvSpPr>
          <p:spPr>
            <a:xfrm>
              <a:off x="0" y="-28575"/>
              <a:ext cx="6461577" cy="22563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994160" y="737271"/>
            <a:ext cx="16293840" cy="8533729"/>
            <a:chOff x="0" y="0"/>
            <a:chExt cx="2185847" cy="188188"/>
          </a:xfrm>
        </p:grpSpPr>
        <p:sp>
          <p:nvSpPr>
            <p:cNvPr id="9" name="Freeform 9"/>
            <p:cNvSpPr/>
            <p:nvPr/>
          </p:nvSpPr>
          <p:spPr>
            <a:xfrm>
              <a:off x="0" y="0"/>
              <a:ext cx="2185847" cy="188188"/>
            </a:xfrm>
            <a:custGeom>
              <a:avLst/>
              <a:gdLst/>
              <a:ahLst/>
              <a:cxnLst/>
              <a:rect l="l" t="t" r="r" b="b"/>
              <a:pathLst>
                <a:path w="2185847" h="188188">
                  <a:moveTo>
                    <a:pt x="0" y="0"/>
                  </a:moveTo>
                  <a:lnTo>
                    <a:pt x="2185847" y="0"/>
                  </a:lnTo>
                  <a:lnTo>
                    <a:pt x="2185847" y="188188"/>
                  </a:lnTo>
                  <a:lnTo>
                    <a:pt x="0" y="188188"/>
                  </a:lnTo>
                  <a:close/>
                </a:path>
              </a:pathLst>
            </a:custGeom>
            <a:solidFill>
              <a:srgbClr val="022759"/>
            </a:solidFill>
          </p:spPr>
        </p:sp>
        <p:sp>
          <p:nvSpPr>
            <p:cNvPr id="10" name="TextBox 10"/>
            <p:cNvSpPr txBox="1"/>
            <p:nvPr/>
          </p:nvSpPr>
          <p:spPr>
            <a:xfrm>
              <a:off x="0" y="-28575"/>
              <a:ext cx="2185847" cy="216763"/>
            </a:xfrm>
            <a:prstGeom prst="rect">
              <a:avLst/>
            </a:prstGeom>
          </p:spPr>
          <p:txBody>
            <a:bodyPr lIns="60845" tIns="60845" rIns="60845" bIns="6084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rot="-10800000">
            <a:off x="-384659" y="-82213"/>
            <a:ext cx="19221178" cy="487940"/>
            <a:chOff x="0" y="0"/>
            <a:chExt cx="6461577" cy="164031"/>
          </a:xfrm>
        </p:grpSpPr>
        <p:sp>
          <p:nvSpPr>
            <p:cNvPr id="15" name="Freeform 15"/>
            <p:cNvSpPr/>
            <p:nvPr/>
          </p:nvSpPr>
          <p:spPr>
            <a:xfrm>
              <a:off x="0" y="0"/>
              <a:ext cx="6461577" cy="164031"/>
            </a:xfrm>
            <a:custGeom>
              <a:avLst/>
              <a:gdLst/>
              <a:ahLst/>
              <a:cxnLst/>
              <a:rect l="l" t="t" r="r" b="b"/>
              <a:pathLst>
                <a:path w="6461577" h="164031">
                  <a:moveTo>
                    <a:pt x="0" y="0"/>
                  </a:moveTo>
                  <a:lnTo>
                    <a:pt x="6461577" y="0"/>
                  </a:lnTo>
                  <a:lnTo>
                    <a:pt x="6461577" y="164031"/>
                  </a:lnTo>
                  <a:lnTo>
                    <a:pt x="0" y="164031"/>
                  </a:lnTo>
                  <a:close/>
                </a:path>
              </a:pathLst>
            </a:custGeom>
            <a:solidFill>
              <a:srgbClr val="022759"/>
            </a:solidFill>
          </p:spPr>
        </p:sp>
        <p:sp>
          <p:nvSpPr>
            <p:cNvPr id="16" name="TextBox 16"/>
            <p:cNvSpPr txBox="1"/>
            <p:nvPr/>
          </p:nvSpPr>
          <p:spPr>
            <a:xfrm>
              <a:off x="0" y="-28575"/>
              <a:ext cx="6461577" cy="1926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10800000">
            <a:off x="-318061" y="405727"/>
            <a:ext cx="18924122" cy="318843"/>
            <a:chOff x="0" y="0"/>
            <a:chExt cx="6361716" cy="107185"/>
          </a:xfrm>
        </p:grpSpPr>
        <p:sp>
          <p:nvSpPr>
            <p:cNvPr id="18" name="Freeform 18"/>
            <p:cNvSpPr/>
            <p:nvPr/>
          </p:nvSpPr>
          <p:spPr>
            <a:xfrm>
              <a:off x="0" y="0"/>
              <a:ext cx="6361716" cy="107185"/>
            </a:xfrm>
            <a:custGeom>
              <a:avLst/>
              <a:gdLst/>
              <a:ahLst/>
              <a:cxnLst/>
              <a:rect l="l" t="t" r="r" b="b"/>
              <a:pathLst>
                <a:path w="6361716" h="107185">
                  <a:moveTo>
                    <a:pt x="0" y="0"/>
                  </a:moveTo>
                  <a:lnTo>
                    <a:pt x="6361716" y="0"/>
                  </a:lnTo>
                  <a:lnTo>
                    <a:pt x="6361716" y="107185"/>
                  </a:lnTo>
                  <a:lnTo>
                    <a:pt x="0" y="107185"/>
                  </a:lnTo>
                  <a:close/>
                </a:path>
              </a:pathLst>
            </a:custGeom>
            <a:solidFill>
              <a:srgbClr val="FFFFFF"/>
            </a:solidFill>
          </p:spPr>
        </p:sp>
        <p:sp>
          <p:nvSpPr>
            <p:cNvPr id="19" name="TextBox 19"/>
            <p:cNvSpPr txBox="1"/>
            <p:nvPr/>
          </p:nvSpPr>
          <p:spPr>
            <a:xfrm>
              <a:off x="0" y="-28575"/>
              <a:ext cx="6361716" cy="13576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3">
            <a:extLst>
              <a:ext uri="{FF2B5EF4-FFF2-40B4-BE49-F238E27FC236}">
                <a16:creationId xmlns:a16="http://schemas.microsoft.com/office/drawing/2014/main" id="{DCD629F4-71E1-48A0-B688-2BF5C8CCE35A}"/>
              </a:ext>
            </a:extLst>
          </p:cNvPr>
          <p:cNvSpPr/>
          <p:nvPr/>
        </p:nvSpPr>
        <p:spPr>
          <a:xfrm>
            <a:off x="225881" y="995509"/>
            <a:ext cx="1450218" cy="1085850"/>
          </a:xfrm>
          <a:custGeom>
            <a:avLst/>
            <a:gdLst/>
            <a:ahLst/>
            <a:cxnLst/>
            <a:rect l="l" t="t" r="r" b="b"/>
            <a:pathLst>
              <a:path w="544934" h="408019">
                <a:moveTo>
                  <a:pt x="0" y="0"/>
                </a:moveTo>
                <a:lnTo>
                  <a:pt x="544934" y="0"/>
                </a:lnTo>
                <a:lnTo>
                  <a:pt x="544934" y="408019"/>
                </a:lnTo>
                <a:lnTo>
                  <a:pt x="0" y="4080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TextBox 8">
            <a:extLst>
              <a:ext uri="{FF2B5EF4-FFF2-40B4-BE49-F238E27FC236}">
                <a16:creationId xmlns:a16="http://schemas.microsoft.com/office/drawing/2014/main" id="{D80C13AB-174D-4C29-9E33-FADACCB100CC}"/>
              </a:ext>
            </a:extLst>
          </p:cNvPr>
          <p:cNvSpPr txBox="1"/>
          <p:nvPr/>
        </p:nvSpPr>
        <p:spPr>
          <a:xfrm>
            <a:off x="493142" y="2115010"/>
            <a:ext cx="1297275" cy="710963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rPr>
              <a:t>法律常識</a:t>
            </a:r>
            <a:endParaRPr kumimoji="0" lang="en-US" altLang="zh-TW"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rPr>
              <a:t>大會考</a:t>
            </a:r>
            <a:endParaRPr kumimoji="0" 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endParaRPr>
          </a:p>
        </p:txBody>
      </p:sp>
      <p:sp>
        <p:nvSpPr>
          <p:cNvPr id="23" name="AutoShape 7">
            <a:extLst>
              <a:ext uri="{FF2B5EF4-FFF2-40B4-BE49-F238E27FC236}">
                <a16:creationId xmlns:a16="http://schemas.microsoft.com/office/drawing/2014/main" id="{2E5FDB9E-E58E-4D7F-8D45-4C37004674FD}"/>
              </a:ext>
            </a:extLst>
          </p:cNvPr>
          <p:cNvSpPr/>
          <p:nvPr/>
        </p:nvSpPr>
        <p:spPr>
          <a:xfrm>
            <a:off x="2712820" y="2285147"/>
            <a:ext cx="2185473" cy="0"/>
          </a:xfrm>
          <a:prstGeom prst="line">
            <a:avLst/>
          </a:prstGeom>
          <a:ln w="47625" cap="flat">
            <a:solidFill>
              <a:srgbClr val="C49603"/>
            </a:solidFill>
            <a:prstDash val="solid"/>
            <a:headEnd type="none" w="sm" len="sm"/>
            <a:tailEnd type="none" w="sm" len="sm"/>
          </a:ln>
        </p:spPr>
      </p:sp>
      <p:sp>
        <p:nvSpPr>
          <p:cNvPr id="24" name="TextBox 12">
            <a:extLst>
              <a:ext uri="{FF2B5EF4-FFF2-40B4-BE49-F238E27FC236}">
                <a16:creationId xmlns:a16="http://schemas.microsoft.com/office/drawing/2014/main" id="{E45BBF3D-CFC8-45EB-AA0D-49D2F66FC178}"/>
              </a:ext>
            </a:extLst>
          </p:cNvPr>
          <p:cNvSpPr txBox="1"/>
          <p:nvPr/>
        </p:nvSpPr>
        <p:spPr>
          <a:xfrm>
            <a:off x="2712820" y="1269016"/>
            <a:ext cx="6230891" cy="740587"/>
          </a:xfrm>
          <a:prstGeom prst="rect">
            <a:avLst/>
          </a:prstGeom>
        </p:spPr>
        <p:txBody>
          <a:bodyPr lIns="0" tIns="0" rIns="0" bIns="0" rtlCol="0" anchor="t">
            <a:spAutoFit/>
          </a:bodyPr>
          <a:lstStyle/>
          <a:p>
            <a:pPr marL="0" marR="0" lvl="0" indent="0" algn="l" defTabSz="914400" rtl="0" eaLnBrk="1" fontAlgn="auto" latinLnBrk="0" hangingPunct="1">
              <a:lnSpc>
                <a:spcPts val="5650"/>
              </a:lnSpc>
              <a:spcBef>
                <a:spcPts val="0"/>
              </a:spcBef>
              <a:spcAft>
                <a:spcPts val="0"/>
              </a:spcAft>
              <a:buClrTx/>
              <a:buSzTx/>
              <a:buFontTx/>
              <a:buNone/>
              <a:tabLst/>
              <a:defRPr/>
            </a:pPr>
            <a:r>
              <a:rPr kumimoji="0" lang="zh-TW" altLang="en-US" sz="5000" b="1"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Bold"/>
                <a:sym typeface="Cardo Bold"/>
              </a:rPr>
              <a:t>選擇題</a:t>
            </a:r>
            <a:endParaRPr kumimoji="0" lang="en-US" sz="5000" b="1"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Bold"/>
              <a:sym typeface="Cardo Bold"/>
            </a:endParaRPr>
          </a:p>
        </p:txBody>
      </p:sp>
      <p:sp>
        <p:nvSpPr>
          <p:cNvPr id="25" name="TextBox 13">
            <a:extLst>
              <a:ext uri="{FF2B5EF4-FFF2-40B4-BE49-F238E27FC236}">
                <a16:creationId xmlns:a16="http://schemas.microsoft.com/office/drawing/2014/main" id="{821F68D1-32F9-47F0-91F0-20F6EEE52377}"/>
              </a:ext>
            </a:extLst>
          </p:cNvPr>
          <p:cNvSpPr txBox="1"/>
          <p:nvPr/>
        </p:nvSpPr>
        <p:spPr>
          <a:xfrm>
            <a:off x="2503670" y="2962575"/>
            <a:ext cx="15265788" cy="4839915"/>
          </a:xfrm>
          <a:prstGeom prst="rect">
            <a:avLst/>
          </a:prstGeom>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  ）</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2.</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勞工遭遇職業傷害或罹患職業病而死亡時，雇主除給予</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5</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個月平均工資之喪葬費外，並應</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1</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次給予其遺屬多少月平均工資之死亡補償</a:t>
            </a:r>
            <a:endPar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1</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36</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個月（</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2</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40</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個月（</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3</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48</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個月。</a:t>
            </a:r>
          </a:p>
        </p:txBody>
      </p:sp>
      <p:sp>
        <p:nvSpPr>
          <p:cNvPr id="26" name="文字方塊 25">
            <a:extLst>
              <a:ext uri="{FF2B5EF4-FFF2-40B4-BE49-F238E27FC236}">
                <a16:creationId xmlns:a16="http://schemas.microsoft.com/office/drawing/2014/main" id="{B82F0B49-2FA2-4D47-8663-D371EFE87FEC}"/>
              </a:ext>
            </a:extLst>
          </p:cNvPr>
          <p:cNvSpPr txBox="1">
            <a:spLocks noChangeArrowheads="1"/>
          </p:cNvSpPr>
          <p:nvPr/>
        </p:nvSpPr>
        <p:spPr bwMode="auto">
          <a:xfrm>
            <a:off x="3152896" y="2905661"/>
            <a:ext cx="13053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TW" sz="8000" b="1" dirty="0">
                <a:solidFill>
                  <a:srgbClr val="FF0000"/>
                </a:solidFill>
                <a:latin typeface="標楷體" panose="03000509000000000000" pitchFamily="65" charset="-120"/>
                <a:ea typeface="標楷體" panose="03000509000000000000" pitchFamily="65" charset="-120"/>
              </a:rPr>
              <a:t>2</a:t>
            </a:r>
            <a:endParaRPr kumimoji="0" lang="zh-TW" altLang="en-US" sz="8000" b="1" i="0" u="none" strike="noStrike" kern="1200" cap="none" spc="0" normalizeH="0" baseline="0" noProof="0" dirty="0">
              <a:ln>
                <a:noFill/>
              </a:ln>
              <a:solidFill>
                <a:srgbClr val="FF0000"/>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34843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3CDFF"/>
        </a:solidFill>
        <a:effectLst/>
      </p:bgPr>
    </p:bg>
    <p:spTree>
      <p:nvGrpSpPr>
        <p:cNvPr id="1" name=""/>
        <p:cNvGrpSpPr/>
        <p:nvPr/>
      </p:nvGrpSpPr>
      <p:grpSpPr>
        <a:xfrm>
          <a:off x="0" y="0"/>
          <a:ext cx="0" cy="0"/>
          <a:chOff x="0" y="0"/>
          <a:chExt cx="0" cy="0"/>
        </a:xfrm>
      </p:grpSpPr>
      <p:grpSp>
        <p:nvGrpSpPr>
          <p:cNvPr id="2" name="Group 2"/>
          <p:cNvGrpSpPr/>
          <p:nvPr/>
        </p:nvGrpSpPr>
        <p:grpSpPr>
          <a:xfrm>
            <a:off x="-615117" y="9258300"/>
            <a:ext cx="19221178" cy="1296051"/>
            <a:chOff x="0" y="0"/>
            <a:chExt cx="6461577" cy="435693"/>
          </a:xfrm>
        </p:grpSpPr>
        <p:sp>
          <p:nvSpPr>
            <p:cNvPr id="3" name="Freeform 3"/>
            <p:cNvSpPr/>
            <p:nvPr/>
          </p:nvSpPr>
          <p:spPr>
            <a:xfrm>
              <a:off x="0" y="0"/>
              <a:ext cx="6461577" cy="435693"/>
            </a:xfrm>
            <a:custGeom>
              <a:avLst/>
              <a:gdLst/>
              <a:ahLst/>
              <a:cxnLst/>
              <a:rect l="l" t="t" r="r" b="b"/>
              <a:pathLst>
                <a:path w="6461577" h="435693">
                  <a:moveTo>
                    <a:pt x="0" y="0"/>
                  </a:moveTo>
                  <a:lnTo>
                    <a:pt x="6461577" y="0"/>
                  </a:lnTo>
                  <a:lnTo>
                    <a:pt x="6461577" y="435693"/>
                  </a:lnTo>
                  <a:lnTo>
                    <a:pt x="0" y="435693"/>
                  </a:lnTo>
                  <a:close/>
                </a:path>
              </a:pathLst>
            </a:custGeom>
            <a:solidFill>
              <a:srgbClr val="D82222"/>
            </a:solidFill>
          </p:spPr>
        </p:sp>
        <p:sp>
          <p:nvSpPr>
            <p:cNvPr id="4" name="TextBox 4"/>
            <p:cNvSpPr txBox="1"/>
            <p:nvPr/>
          </p:nvSpPr>
          <p:spPr>
            <a:xfrm>
              <a:off x="0" y="-28575"/>
              <a:ext cx="6461577" cy="46426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0800000">
            <a:off x="-384659" y="9968157"/>
            <a:ext cx="19221178" cy="586193"/>
            <a:chOff x="0" y="0"/>
            <a:chExt cx="6461577" cy="197060"/>
          </a:xfrm>
        </p:grpSpPr>
        <p:sp>
          <p:nvSpPr>
            <p:cNvPr id="6" name="Freeform 6"/>
            <p:cNvSpPr/>
            <p:nvPr/>
          </p:nvSpPr>
          <p:spPr>
            <a:xfrm>
              <a:off x="0" y="0"/>
              <a:ext cx="6461577" cy="197060"/>
            </a:xfrm>
            <a:custGeom>
              <a:avLst/>
              <a:gdLst/>
              <a:ahLst/>
              <a:cxnLst/>
              <a:rect l="l" t="t" r="r" b="b"/>
              <a:pathLst>
                <a:path w="6461577" h="197060">
                  <a:moveTo>
                    <a:pt x="0" y="0"/>
                  </a:moveTo>
                  <a:lnTo>
                    <a:pt x="6461577" y="0"/>
                  </a:lnTo>
                  <a:lnTo>
                    <a:pt x="6461577" y="197060"/>
                  </a:lnTo>
                  <a:lnTo>
                    <a:pt x="0" y="197060"/>
                  </a:lnTo>
                  <a:close/>
                </a:path>
              </a:pathLst>
            </a:custGeom>
            <a:solidFill>
              <a:srgbClr val="FFFFFF"/>
            </a:solidFill>
          </p:spPr>
        </p:sp>
        <p:sp>
          <p:nvSpPr>
            <p:cNvPr id="7" name="TextBox 7"/>
            <p:cNvSpPr txBox="1"/>
            <p:nvPr/>
          </p:nvSpPr>
          <p:spPr>
            <a:xfrm>
              <a:off x="0" y="-28575"/>
              <a:ext cx="6461577" cy="22563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994160" y="737271"/>
            <a:ext cx="16293840" cy="8533729"/>
            <a:chOff x="0" y="0"/>
            <a:chExt cx="2185847" cy="188188"/>
          </a:xfrm>
        </p:grpSpPr>
        <p:sp>
          <p:nvSpPr>
            <p:cNvPr id="9" name="Freeform 9"/>
            <p:cNvSpPr/>
            <p:nvPr/>
          </p:nvSpPr>
          <p:spPr>
            <a:xfrm>
              <a:off x="0" y="0"/>
              <a:ext cx="2185847" cy="188188"/>
            </a:xfrm>
            <a:custGeom>
              <a:avLst/>
              <a:gdLst/>
              <a:ahLst/>
              <a:cxnLst/>
              <a:rect l="l" t="t" r="r" b="b"/>
              <a:pathLst>
                <a:path w="2185847" h="188188">
                  <a:moveTo>
                    <a:pt x="0" y="0"/>
                  </a:moveTo>
                  <a:lnTo>
                    <a:pt x="2185847" y="0"/>
                  </a:lnTo>
                  <a:lnTo>
                    <a:pt x="2185847" y="188188"/>
                  </a:lnTo>
                  <a:lnTo>
                    <a:pt x="0" y="188188"/>
                  </a:lnTo>
                  <a:close/>
                </a:path>
              </a:pathLst>
            </a:custGeom>
            <a:solidFill>
              <a:srgbClr val="022759"/>
            </a:solidFill>
          </p:spPr>
        </p:sp>
        <p:sp>
          <p:nvSpPr>
            <p:cNvPr id="10" name="TextBox 10"/>
            <p:cNvSpPr txBox="1"/>
            <p:nvPr/>
          </p:nvSpPr>
          <p:spPr>
            <a:xfrm>
              <a:off x="0" y="-28575"/>
              <a:ext cx="2185847" cy="216763"/>
            </a:xfrm>
            <a:prstGeom prst="rect">
              <a:avLst/>
            </a:prstGeom>
          </p:spPr>
          <p:txBody>
            <a:bodyPr lIns="60845" tIns="60845" rIns="60845" bIns="6084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rot="-10800000">
            <a:off x="-384659" y="-82213"/>
            <a:ext cx="19221178" cy="487940"/>
            <a:chOff x="0" y="0"/>
            <a:chExt cx="6461577" cy="164031"/>
          </a:xfrm>
        </p:grpSpPr>
        <p:sp>
          <p:nvSpPr>
            <p:cNvPr id="15" name="Freeform 15"/>
            <p:cNvSpPr/>
            <p:nvPr/>
          </p:nvSpPr>
          <p:spPr>
            <a:xfrm>
              <a:off x="0" y="0"/>
              <a:ext cx="6461577" cy="164031"/>
            </a:xfrm>
            <a:custGeom>
              <a:avLst/>
              <a:gdLst/>
              <a:ahLst/>
              <a:cxnLst/>
              <a:rect l="l" t="t" r="r" b="b"/>
              <a:pathLst>
                <a:path w="6461577" h="164031">
                  <a:moveTo>
                    <a:pt x="0" y="0"/>
                  </a:moveTo>
                  <a:lnTo>
                    <a:pt x="6461577" y="0"/>
                  </a:lnTo>
                  <a:lnTo>
                    <a:pt x="6461577" y="164031"/>
                  </a:lnTo>
                  <a:lnTo>
                    <a:pt x="0" y="164031"/>
                  </a:lnTo>
                  <a:close/>
                </a:path>
              </a:pathLst>
            </a:custGeom>
            <a:solidFill>
              <a:srgbClr val="022759"/>
            </a:solidFill>
          </p:spPr>
        </p:sp>
        <p:sp>
          <p:nvSpPr>
            <p:cNvPr id="16" name="TextBox 16"/>
            <p:cNvSpPr txBox="1"/>
            <p:nvPr/>
          </p:nvSpPr>
          <p:spPr>
            <a:xfrm>
              <a:off x="0" y="-28575"/>
              <a:ext cx="6461577" cy="1926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10800000">
            <a:off x="-318061" y="405727"/>
            <a:ext cx="18924122" cy="318843"/>
            <a:chOff x="0" y="0"/>
            <a:chExt cx="6361716" cy="107185"/>
          </a:xfrm>
        </p:grpSpPr>
        <p:sp>
          <p:nvSpPr>
            <p:cNvPr id="18" name="Freeform 18"/>
            <p:cNvSpPr/>
            <p:nvPr/>
          </p:nvSpPr>
          <p:spPr>
            <a:xfrm>
              <a:off x="0" y="0"/>
              <a:ext cx="6361716" cy="107185"/>
            </a:xfrm>
            <a:custGeom>
              <a:avLst/>
              <a:gdLst/>
              <a:ahLst/>
              <a:cxnLst/>
              <a:rect l="l" t="t" r="r" b="b"/>
              <a:pathLst>
                <a:path w="6361716" h="107185">
                  <a:moveTo>
                    <a:pt x="0" y="0"/>
                  </a:moveTo>
                  <a:lnTo>
                    <a:pt x="6361716" y="0"/>
                  </a:lnTo>
                  <a:lnTo>
                    <a:pt x="6361716" y="107185"/>
                  </a:lnTo>
                  <a:lnTo>
                    <a:pt x="0" y="107185"/>
                  </a:lnTo>
                  <a:close/>
                </a:path>
              </a:pathLst>
            </a:custGeom>
            <a:solidFill>
              <a:srgbClr val="FFFFFF"/>
            </a:solidFill>
          </p:spPr>
        </p:sp>
        <p:sp>
          <p:nvSpPr>
            <p:cNvPr id="19" name="TextBox 19"/>
            <p:cNvSpPr txBox="1"/>
            <p:nvPr/>
          </p:nvSpPr>
          <p:spPr>
            <a:xfrm>
              <a:off x="0" y="-28575"/>
              <a:ext cx="6361716" cy="13576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3">
            <a:extLst>
              <a:ext uri="{FF2B5EF4-FFF2-40B4-BE49-F238E27FC236}">
                <a16:creationId xmlns:a16="http://schemas.microsoft.com/office/drawing/2014/main" id="{DCD629F4-71E1-48A0-B688-2BF5C8CCE35A}"/>
              </a:ext>
            </a:extLst>
          </p:cNvPr>
          <p:cNvSpPr/>
          <p:nvPr/>
        </p:nvSpPr>
        <p:spPr>
          <a:xfrm>
            <a:off x="225881" y="995509"/>
            <a:ext cx="1450218" cy="1085850"/>
          </a:xfrm>
          <a:custGeom>
            <a:avLst/>
            <a:gdLst/>
            <a:ahLst/>
            <a:cxnLst/>
            <a:rect l="l" t="t" r="r" b="b"/>
            <a:pathLst>
              <a:path w="544934" h="408019">
                <a:moveTo>
                  <a:pt x="0" y="0"/>
                </a:moveTo>
                <a:lnTo>
                  <a:pt x="544934" y="0"/>
                </a:lnTo>
                <a:lnTo>
                  <a:pt x="544934" y="408019"/>
                </a:lnTo>
                <a:lnTo>
                  <a:pt x="0" y="4080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TextBox 8">
            <a:extLst>
              <a:ext uri="{FF2B5EF4-FFF2-40B4-BE49-F238E27FC236}">
                <a16:creationId xmlns:a16="http://schemas.microsoft.com/office/drawing/2014/main" id="{D80C13AB-174D-4C29-9E33-FADACCB100CC}"/>
              </a:ext>
            </a:extLst>
          </p:cNvPr>
          <p:cNvSpPr txBox="1"/>
          <p:nvPr/>
        </p:nvSpPr>
        <p:spPr>
          <a:xfrm>
            <a:off x="493142" y="2115010"/>
            <a:ext cx="1297275" cy="710963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rPr>
              <a:t>法律常識</a:t>
            </a:r>
            <a:endParaRPr kumimoji="0" lang="en-US" altLang="zh-TW"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rPr>
              <a:t>大會考</a:t>
            </a:r>
            <a:endParaRPr kumimoji="0" 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endParaRPr>
          </a:p>
        </p:txBody>
      </p:sp>
      <p:sp>
        <p:nvSpPr>
          <p:cNvPr id="23" name="AutoShape 7">
            <a:extLst>
              <a:ext uri="{FF2B5EF4-FFF2-40B4-BE49-F238E27FC236}">
                <a16:creationId xmlns:a16="http://schemas.microsoft.com/office/drawing/2014/main" id="{2E5FDB9E-E58E-4D7F-8D45-4C37004674FD}"/>
              </a:ext>
            </a:extLst>
          </p:cNvPr>
          <p:cNvSpPr/>
          <p:nvPr/>
        </p:nvSpPr>
        <p:spPr>
          <a:xfrm>
            <a:off x="2712820" y="2285147"/>
            <a:ext cx="2185473" cy="0"/>
          </a:xfrm>
          <a:prstGeom prst="line">
            <a:avLst/>
          </a:prstGeom>
          <a:ln w="47625" cap="flat">
            <a:solidFill>
              <a:srgbClr val="C49603"/>
            </a:solidFill>
            <a:prstDash val="solid"/>
            <a:headEnd type="none" w="sm" len="sm"/>
            <a:tailEnd type="none" w="sm" len="sm"/>
          </a:ln>
        </p:spPr>
      </p:sp>
      <p:sp>
        <p:nvSpPr>
          <p:cNvPr id="24" name="TextBox 12">
            <a:extLst>
              <a:ext uri="{FF2B5EF4-FFF2-40B4-BE49-F238E27FC236}">
                <a16:creationId xmlns:a16="http://schemas.microsoft.com/office/drawing/2014/main" id="{E45BBF3D-CFC8-45EB-AA0D-49D2F66FC178}"/>
              </a:ext>
            </a:extLst>
          </p:cNvPr>
          <p:cNvSpPr txBox="1"/>
          <p:nvPr/>
        </p:nvSpPr>
        <p:spPr>
          <a:xfrm>
            <a:off x="2712820" y="1269016"/>
            <a:ext cx="6230891" cy="740587"/>
          </a:xfrm>
          <a:prstGeom prst="rect">
            <a:avLst/>
          </a:prstGeom>
        </p:spPr>
        <p:txBody>
          <a:bodyPr lIns="0" tIns="0" rIns="0" bIns="0" rtlCol="0" anchor="t">
            <a:spAutoFit/>
          </a:bodyPr>
          <a:lstStyle/>
          <a:p>
            <a:pPr marL="0" marR="0" lvl="0" indent="0" algn="l" defTabSz="914400" rtl="0" eaLnBrk="1" fontAlgn="auto" latinLnBrk="0" hangingPunct="1">
              <a:lnSpc>
                <a:spcPts val="5650"/>
              </a:lnSpc>
              <a:spcBef>
                <a:spcPts val="0"/>
              </a:spcBef>
              <a:spcAft>
                <a:spcPts val="0"/>
              </a:spcAft>
              <a:buClrTx/>
              <a:buSzTx/>
              <a:buFontTx/>
              <a:buNone/>
              <a:tabLst/>
              <a:defRPr/>
            </a:pPr>
            <a:r>
              <a:rPr kumimoji="0" lang="zh-TW" altLang="en-US" sz="5000" b="1"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Bold"/>
                <a:sym typeface="Cardo Bold"/>
              </a:rPr>
              <a:t>選擇題</a:t>
            </a:r>
            <a:endParaRPr kumimoji="0" lang="en-US" sz="5000" b="1"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Bold"/>
              <a:sym typeface="Cardo Bold"/>
            </a:endParaRPr>
          </a:p>
        </p:txBody>
      </p:sp>
      <p:sp>
        <p:nvSpPr>
          <p:cNvPr id="25" name="TextBox 13">
            <a:extLst>
              <a:ext uri="{FF2B5EF4-FFF2-40B4-BE49-F238E27FC236}">
                <a16:creationId xmlns:a16="http://schemas.microsoft.com/office/drawing/2014/main" id="{821F68D1-32F9-47F0-91F0-20F6EEE52377}"/>
              </a:ext>
            </a:extLst>
          </p:cNvPr>
          <p:cNvSpPr txBox="1"/>
          <p:nvPr/>
        </p:nvSpPr>
        <p:spPr>
          <a:xfrm>
            <a:off x="2503670" y="2962575"/>
            <a:ext cx="15265788" cy="3593420"/>
          </a:xfrm>
          <a:prstGeom prst="rect">
            <a:avLst/>
          </a:prstGeom>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  ）</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3.</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未滿幾歲之人受僱從事工作者，雇主應置備其法定代理人同意書及其年齡證明文件</a:t>
            </a:r>
            <a:endPar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1</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14</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歲 （</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2</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15</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歲（</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3</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16</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歲。</a:t>
            </a:r>
          </a:p>
        </p:txBody>
      </p:sp>
      <p:sp>
        <p:nvSpPr>
          <p:cNvPr id="26" name="文字方塊 25">
            <a:extLst>
              <a:ext uri="{FF2B5EF4-FFF2-40B4-BE49-F238E27FC236}">
                <a16:creationId xmlns:a16="http://schemas.microsoft.com/office/drawing/2014/main" id="{B82F0B49-2FA2-4D47-8663-D371EFE87FEC}"/>
              </a:ext>
            </a:extLst>
          </p:cNvPr>
          <p:cNvSpPr txBox="1">
            <a:spLocks noChangeArrowheads="1"/>
          </p:cNvSpPr>
          <p:nvPr/>
        </p:nvSpPr>
        <p:spPr bwMode="auto">
          <a:xfrm>
            <a:off x="3152896" y="2905661"/>
            <a:ext cx="13053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TW" sz="8000" b="1" dirty="0">
                <a:solidFill>
                  <a:srgbClr val="FF0000"/>
                </a:solidFill>
                <a:latin typeface="標楷體" panose="03000509000000000000" pitchFamily="65" charset="-120"/>
                <a:ea typeface="標楷體" panose="03000509000000000000" pitchFamily="65" charset="-120"/>
              </a:rPr>
              <a:t>3</a:t>
            </a:r>
            <a:endParaRPr kumimoji="0" lang="zh-TW" altLang="en-US" sz="8000" b="1" i="0" u="none" strike="noStrike" kern="1200" cap="none" spc="0" normalizeH="0" baseline="0" noProof="0" dirty="0">
              <a:ln>
                <a:noFill/>
              </a:ln>
              <a:solidFill>
                <a:srgbClr val="FF0000"/>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25494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3CDFF"/>
        </a:solidFill>
        <a:effectLst/>
      </p:bgPr>
    </p:bg>
    <p:spTree>
      <p:nvGrpSpPr>
        <p:cNvPr id="1" name=""/>
        <p:cNvGrpSpPr/>
        <p:nvPr/>
      </p:nvGrpSpPr>
      <p:grpSpPr>
        <a:xfrm>
          <a:off x="0" y="0"/>
          <a:ext cx="0" cy="0"/>
          <a:chOff x="0" y="0"/>
          <a:chExt cx="0" cy="0"/>
        </a:xfrm>
      </p:grpSpPr>
      <p:grpSp>
        <p:nvGrpSpPr>
          <p:cNvPr id="2" name="Group 2"/>
          <p:cNvGrpSpPr/>
          <p:nvPr/>
        </p:nvGrpSpPr>
        <p:grpSpPr>
          <a:xfrm>
            <a:off x="-615117" y="9258300"/>
            <a:ext cx="19221178" cy="1296051"/>
            <a:chOff x="0" y="0"/>
            <a:chExt cx="6461577" cy="435693"/>
          </a:xfrm>
        </p:grpSpPr>
        <p:sp>
          <p:nvSpPr>
            <p:cNvPr id="3" name="Freeform 3"/>
            <p:cNvSpPr/>
            <p:nvPr/>
          </p:nvSpPr>
          <p:spPr>
            <a:xfrm>
              <a:off x="0" y="0"/>
              <a:ext cx="6461577" cy="435693"/>
            </a:xfrm>
            <a:custGeom>
              <a:avLst/>
              <a:gdLst/>
              <a:ahLst/>
              <a:cxnLst/>
              <a:rect l="l" t="t" r="r" b="b"/>
              <a:pathLst>
                <a:path w="6461577" h="435693">
                  <a:moveTo>
                    <a:pt x="0" y="0"/>
                  </a:moveTo>
                  <a:lnTo>
                    <a:pt x="6461577" y="0"/>
                  </a:lnTo>
                  <a:lnTo>
                    <a:pt x="6461577" y="435693"/>
                  </a:lnTo>
                  <a:lnTo>
                    <a:pt x="0" y="435693"/>
                  </a:lnTo>
                  <a:close/>
                </a:path>
              </a:pathLst>
            </a:custGeom>
            <a:solidFill>
              <a:srgbClr val="D82222"/>
            </a:solidFill>
          </p:spPr>
        </p:sp>
        <p:sp>
          <p:nvSpPr>
            <p:cNvPr id="4" name="TextBox 4"/>
            <p:cNvSpPr txBox="1"/>
            <p:nvPr/>
          </p:nvSpPr>
          <p:spPr>
            <a:xfrm>
              <a:off x="0" y="-28575"/>
              <a:ext cx="6461577" cy="46426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0800000">
            <a:off x="-384659" y="9968157"/>
            <a:ext cx="19221178" cy="586193"/>
            <a:chOff x="0" y="0"/>
            <a:chExt cx="6461577" cy="197060"/>
          </a:xfrm>
        </p:grpSpPr>
        <p:sp>
          <p:nvSpPr>
            <p:cNvPr id="6" name="Freeform 6"/>
            <p:cNvSpPr/>
            <p:nvPr/>
          </p:nvSpPr>
          <p:spPr>
            <a:xfrm>
              <a:off x="0" y="0"/>
              <a:ext cx="6461577" cy="197060"/>
            </a:xfrm>
            <a:custGeom>
              <a:avLst/>
              <a:gdLst/>
              <a:ahLst/>
              <a:cxnLst/>
              <a:rect l="l" t="t" r="r" b="b"/>
              <a:pathLst>
                <a:path w="6461577" h="197060">
                  <a:moveTo>
                    <a:pt x="0" y="0"/>
                  </a:moveTo>
                  <a:lnTo>
                    <a:pt x="6461577" y="0"/>
                  </a:lnTo>
                  <a:lnTo>
                    <a:pt x="6461577" y="197060"/>
                  </a:lnTo>
                  <a:lnTo>
                    <a:pt x="0" y="197060"/>
                  </a:lnTo>
                  <a:close/>
                </a:path>
              </a:pathLst>
            </a:custGeom>
            <a:solidFill>
              <a:srgbClr val="FFFFFF"/>
            </a:solidFill>
          </p:spPr>
        </p:sp>
        <p:sp>
          <p:nvSpPr>
            <p:cNvPr id="7" name="TextBox 7"/>
            <p:cNvSpPr txBox="1"/>
            <p:nvPr/>
          </p:nvSpPr>
          <p:spPr>
            <a:xfrm>
              <a:off x="0" y="-28575"/>
              <a:ext cx="6461577" cy="22563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994160" y="737271"/>
            <a:ext cx="16293840" cy="8533729"/>
            <a:chOff x="0" y="0"/>
            <a:chExt cx="2185847" cy="188188"/>
          </a:xfrm>
        </p:grpSpPr>
        <p:sp>
          <p:nvSpPr>
            <p:cNvPr id="9" name="Freeform 9"/>
            <p:cNvSpPr/>
            <p:nvPr/>
          </p:nvSpPr>
          <p:spPr>
            <a:xfrm>
              <a:off x="0" y="0"/>
              <a:ext cx="2185847" cy="188188"/>
            </a:xfrm>
            <a:custGeom>
              <a:avLst/>
              <a:gdLst/>
              <a:ahLst/>
              <a:cxnLst/>
              <a:rect l="l" t="t" r="r" b="b"/>
              <a:pathLst>
                <a:path w="2185847" h="188188">
                  <a:moveTo>
                    <a:pt x="0" y="0"/>
                  </a:moveTo>
                  <a:lnTo>
                    <a:pt x="2185847" y="0"/>
                  </a:lnTo>
                  <a:lnTo>
                    <a:pt x="2185847" y="188188"/>
                  </a:lnTo>
                  <a:lnTo>
                    <a:pt x="0" y="188188"/>
                  </a:lnTo>
                  <a:close/>
                </a:path>
              </a:pathLst>
            </a:custGeom>
            <a:solidFill>
              <a:srgbClr val="022759"/>
            </a:solidFill>
          </p:spPr>
        </p:sp>
        <p:sp>
          <p:nvSpPr>
            <p:cNvPr id="10" name="TextBox 10"/>
            <p:cNvSpPr txBox="1"/>
            <p:nvPr/>
          </p:nvSpPr>
          <p:spPr>
            <a:xfrm>
              <a:off x="0" y="-28575"/>
              <a:ext cx="2185847" cy="216763"/>
            </a:xfrm>
            <a:prstGeom prst="rect">
              <a:avLst/>
            </a:prstGeom>
          </p:spPr>
          <p:txBody>
            <a:bodyPr lIns="60845" tIns="60845" rIns="60845" bIns="6084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rot="-10800000">
            <a:off x="-384659" y="-82213"/>
            <a:ext cx="19221178" cy="487940"/>
            <a:chOff x="0" y="0"/>
            <a:chExt cx="6461577" cy="164031"/>
          </a:xfrm>
        </p:grpSpPr>
        <p:sp>
          <p:nvSpPr>
            <p:cNvPr id="15" name="Freeform 15"/>
            <p:cNvSpPr/>
            <p:nvPr/>
          </p:nvSpPr>
          <p:spPr>
            <a:xfrm>
              <a:off x="0" y="0"/>
              <a:ext cx="6461577" cy="164031"/>
            </a:xfrm>
            <a:custGeom>
              <a:avLst/>
              <a:gdLst/>
              <a:ahLst/>
              <a:cxnLst/>
              <a:rect l="l" t="t" r="r" b="b"/>
              <a:pathLst>
                <a:path w="6461577" h="164031">
                  <a:moveTo>
                    <a:pt x="0" y="0"/>
                  </a:moveTo>
                  <a:lnTo>
                    <a:pt x="6461577" y="0"/>
                  </a:lnTo>
                  <a:lnTo>
                    <a:pt x="6461577" y="164031"/>
                  </a:lnTo>
                  <a:lnTo>
                    <a:pt x="0" y="164031"/>
                  </a:lnTo>
                  <a:close/>
                </a:path>
              </a:pathLst>
            </a:custGeom>
            <a:solidFill>
              <a:srgbClr val="022759"/>
            </a:solidFill>
          </p:spPr>
        </p:sp>
        <p:sp>
          <p:nvSpPr>
            <p:cNvPr id="16" name="TextBox 16"/>
            <p:cNvSpPr txBox="1"/>
            <p:nvPr/>
          </p:nvSpPr>
          <p:spPr>
            <a:xfrm>
              <a:off x="0" y="-28575"/>
              <a:ext cx="6461577" cy="1926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10800000">
            <a:off x="-318061" y="405727"/>
            <a:ext cx="18924122" cy="318843"/>
            <a:chOff x="0" y="0"/>
            <a:chExt cx="6361716" cy="107185"/>
          </a:xfrm>
        </p:grpSpPr>
        <p:sp>
          <p:nvSpPr>
            <p:cNvPr id="18" name="Freeform 18"/>
            <p:cNvSpPr/>
            <p:nvPr/>
          </p:nvSpPr>
          <p:spPr>
            <a:xfrm>
              <a:off x="0" y="0"/>
              <a:ext cx="6361716" cy="107185"/>
            </a:xfrm>
            <a:custGeom>
              <a:avLst/>
              <a:gdLst/>
              <a:ahLst/>
              <a:cxnLst/>
              <a:rect l="l" t="t" r="r" b="b"/>
              <a:pathLst>
                <a:path w="6361716" h="107185">
                  <a:moveTo>
                    <a:pt x="0" y="0"/>
                  </a:moveTo>
                  <a:lnTo>
                    <a:pt x="6361716" y="0"/>
                  </a:lnTo>
                  <a:lnTo>
                    <a:pt x="6361716" y="107185"/>
                  </a:lnTo>
                  <a:lnTo>
                    <a:pt x="0" y="107185"/>
                  </a:lnTo>
                  <a:close/>
                </a:path>
              </a:pathLst>
            </a:custGeom>
            <a:solidFill>
              <a:srgbClr val="FFFFFF"/>
            </a:solidFill>
          </p:spPr>
        </p:sp>
        <p:sp>
          <p:nvSpPr>
            <p:cNvPr id="19" name="TextBox 19"/>
            <p:cNvSpPr txBox="1"/>
            <p:nvPr/>
          </p:nvSpPr>
          <p:spPr>
            <a:xfrm>
              <a:off x="0" y="-28575"/>
              <a:ext cx="6361716" cy="13576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3">
            <a:extLst>
              <a:ext uri="{FF2B5EF4-FFF2-40B4-BE49-F238E27FC236}">
                <a16:creationId xmlns:a16="http://schemas.microsoft.com/office/drawing/2014/main" id="{DCD629F4-71E1-48A0-B688-2BF5C8CCE35A}"/>
              </a:ext>
            </a:extLst>
          </p:cNvPr>
          <p:cNvSpPr/>
          <p:nvPr/>
        </p:nvSpPr>
        <p:spPr>
          <a:xfrm>
            <a:off x="225881" y="995509"/>
            <a:ext cx="1450218" cy="1085850"/>
          </a:xfrm>
          <a:custGeom>
            <a:avLst/>
            <a:gdLst/>
            <a:ahLst/>
            <a:cxnLst/>
            <a:rect l="l" t="t" r="r" b="b"/>
            <a:pathLst>
              <a:path w="544934" h="408019">
                <a:moveTo>
                  <a:pt x="0" y="0"/>
                </a:moveTo>
                <a:lnTo>
                  <a:pt x="544934" y="0"/>
                </a:lnTo>
                <a:lnTo>
                  <a:pt x="544934" y="408019"/>
                </a:lnTo>
                <a:lnTo>
                  <a:pt x="0" y="4080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TextBox 8">
            <a:extLst>
              <a:ext uri="{FF2B5EF4-FFF2-40B4-BE49-F238E27FC236}">
                <a16:creationId xmlns:a16="http://schemas.microsoft.com/office/drawing/2014/main" id="{D80C13AB-174D-4C29-9E33-FADACCB100CC}"/>
              </a:ext>
            </a:extLst>
          </p:cNvPr>
          <p:cNvSpPr txBox="1"/>
          <p:nvPr/>
        </p:nvSpPr>
        <p:spPr>
          <a:xfrm>
            <a:off x="493142" y="2115010"/>
            <a:ext cx="1297275" cy="710963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rPr>
              <a:t>法律常識</a:t>
            </a:r>
            <a:endParaRPr kumimoji="0" lang="en-US" altLang="zh-TW"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rPr>
              <a:t>大會考</a:t>
            </a:r>
            <a:endParaRPr kumimoji="0" 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endParaRPr>
          </a:p>
        </p:txBody>
      </p:sp>
      <p:sp>
        <p:nvSpPr>
          <p:cNvPr id="23" name="AutoShape 7">
            <a:extLst>
              <a:ext uri="{FF2B5EF4-FFF2-40B4-BE49-F238E27FC236}">
                <a16:creationId xmlns:a16="http://schemas.microsoft.com/office/drawing/2014/main" id="{2E5FDB9E-E58E-4D7F-8D45-4C37004674FD}"/>
              </a:ext>
            </a:extLst>
          </p:cNvPr>
          <p:cNvSpPr/>
          <p:nvPr/>
        </p:nvSpPr>
        <p:spPr>
          <a:xfrm>
            <a:off x="2712820" y="2285147"/>
            <a:ext cx="2185473" cy="0"/>
          </a:xfrm>
          <a:prstGeom prst="line">
            <a:avLst/>
          </a:prstGeom>
          <a:ln w="47625" cap="flat">
            <a:solidFill>
              <a:srgbClr val="C49603"/>
            </a:solidFill>
            <a:prstDash val="solid"/>
            <a:headEnd type="none" w="sm" len="sm"/>
            <a:tailEnd type="none" w="sm" len="sm"/>
          </a:ln>
        </p:spPr>
      </p:sp>
      <p:sp>
        <p:nvSpPr>
          <p:cNvPr id="24" name="TextBox 12">
            <a:extLst>
              <a:ext uri="{FF2B5EF4-FFF2-40B4-BE49-F238E27FC236}">
                <a16:creationId xmlns:a16="http://schemas.microsoft.com/office/drawing/2014/main" id="{E45BBF3D-CFC8-45EB-AA0D-49D2F66FC178}"/>
              </a:ext>
            </a:extLst>
          </p:cNvPr>
          <p:cNvSpPr txBox="1"/>
          <p:nvPr/>
        </p:nvSpPr>
        <p:spPr>
          <a:xfrm>
            <a:off x="2712820" y="1269016"/>
            <a:ext cx="6230891" cy="740587"/>
          </a:xfrm>
          <a:prstGeom prst="rect">
            <a:avLst/>
          </a:prstGeom>
        </p:spPr>
        <p:txBody>
          <a:bodyPr lIns="0" tIns="0" rIns="0" bIns="0" rtlCol="0" anchor="t">
            <a:spAutoFit/>
          </a:bodyPr>
          <a:lstStyle/>
          <a:p>
            <a:pPr marL="0" marR="0" lvl="0" indent="0" algn="l" defTabSz="914400" rtl="0" eaLnBrk="1" fontAlgn="auto" latinLnBrk="0" hangingPunct="1">
              <a:lnSpc>
                <a:spcPts val="5650"/>
              </a:lnSpc>
              <a:spcBef>
                <a:spcPts val="0"/>
              </a:spcBef>
              <a:spcAft>
                <a:spcPts val="0"/>
              </a:spcAft>
              <a:buClrTx/>
              <a:buSzTx/>
              <a:buFontTx/>
              <a:buNone/>
              <a:tabLst/>
              <a:defRPr/>
            </a:pPr>
            <a:r>
              <a:rPr kumimoji="0" lang="zh-TW" altLang="en-US" sz="5000" b="1"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Bold"/>
                <a:sym typeface="Cardo Bold"/>
              </a:rPr>
              <a:t>選擇題</a:t>
            </a:r>
            <a:endParaRPr kumimoji="0" lang="en-US" sz="5000" b="1"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Bold"/>
              <a:sym typeface="Cardo Bold"/>
            </a:endParaRPr>
          </a:p>
        </p:txBody>
      </p:sp>
      <p:sp>
        <p:nvSpPr>
          <p:cNvPr id="25" name="TextBox 13">
            <a:extLst>
              <a:ext uri="{FF2B5EF4-FFF2-40B4-BE49-F238E27FC236}">
                <a16:creationId xmlns:a16="http://schemas.microsoft.com/office/drawing/2014/main" id="{821F68D1-32F9-47F0-91F0-20F6EEE52377}"/>
              </a:ext>
            </a:extLst>
          </p:cNvPr>
          <p:cNvSpPr txBox="1"/>
          <p:nvPr/>
        </p:nvSpPr>
        <p:spPr>
          <a:xfrm>
            <a:off x="2503670" y="2962575"/>
            <a:ext cx="15265788" cy="4839915"/>
          </a:xfrm>
          <a:prstGeom prst="rect">
            <a:avLst/>
          </a:prstGeom>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  ）</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4.</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勞工遇職業傷害或罹患職業病，醫療期間屆滿</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2</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年仍未能痊癒者，雇主得</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1</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次給付幾個月之平均工資後，不再發給工資。</a:t>
            </a:r>
            <a:endPar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1</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36</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個月 （</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2</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40</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個月（</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3</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48</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個月</a:t>
            </a:r>
          </a:p>
        </p:txBody>
      </p:sp>
      <p:sp>
        <p:nvSpPr>
          <p:cNvPr id="26" name="文字方塊 25">
            <a:extLst>
              <a:ext uri="{FF2B5EF4-FFF2-40B4-BE49-F238E27FC236}">
                <a16:creationId xmlns:a16="http://schemas.microsoft.com/office/drawing/2014/main" id="{B82F0B49-2FA2-4D47-8663-D371EFE87FEC}"/>
              </a:ext>
            </a:extLst>
          </p:cNvPr>
          <p:cNvSpPr txBox="1">
            <a:spLocks noChangeArrowheads="1"/>
          </p:cNvSpPr>
          <p:nvPr/>
        </p:nvSpPr>
        <p:spPr bwMode="auto">
          <a:xfrm>
            <a:off x="3152896" y="2905661"/>
            <a:ext cx="13053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TW" sz="8000" b="1" dirty="0">
                <a:solidFill>
                  <a:srgbClr val="FF0000"/>
                </a:solidFill>
                <a:latin typeface="標楷體" panose="03000509000000000000" pitchFamily="65" charset="-120"/>
                <a:ea typeface="標楷體" panose="03000509000000000000" pitchFamily="65" charset="-120"/>
              </a:rPr>
              <a:t>2</a:t>
            </a:r>
            <a:endParaRPr kumimoji="0" lang="zh-TW" altLang="en-US" sz="8000" b="1" i="0" u="none" strike="noStrike" kern="1200" cap="none" spc="0" normalizeH="0" baseline="0" noProof="0" dirty="0">
              <a:ln>
                <a:noFill/>
              </a:ln>
              <a:solidFill>
                <a:srgbClr val="FF0000"/>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45720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3CDFF"/>
        </a:solidFill>
        <a:effectLst/>
      </p:bgPr>
    </p:bg>
    <p:spTree>
      <p:nvGrpSpPr>
        <p:cNvPr id="1" name=""/>
        <p:cNvGrpSpPr/>
        <p:nvPr/>
      </p:nvGrpSpPr>
      <p:grpSpPr>
        <a:xfrm>
          <a:off x="0" y="0"/>
          <a:ext cx="0" cy="0"/>
          <a:chOff x="0" y="0"/>
          <a:chExt cx="0" cy="0"/>
        </a:xfrm>
      </p:grpSpPr>
      <p:grpSp>
        <p:nvGrpSpPr>
          <p:cNvPr id="2" name="Group 2"/>
          <p:cNvGrpSpPr/>
          <p:nvPr/>
        </p:nvGrpSpPr>
        <p:grpSpPr>
          <a:xfrm>
            <a:off x="-615117" y="9258300"/>
            <a:ext cx="19221178" cy="1296051"/>
            <a:chOff x="0" y="0"/>
            <a:chExt cx="6461577" cy="435693"/>
          </a:xfrm>
        </p:grpSpPr>
        <p:sp>
          <p:nvSpPr>
            <p:cNvPr id="3" name="Freeform 3"/>
            <p:cNvSpPr/>
            <p:nvPr/>
          </p:nvSpPr>
          <p:spPr>
            <a:xfrm>
              <a:off x="0" y="0"/>
              <a:ext cx="6461577" cy="435693"/>
            </a:xfrm>
            <a:custGeom>
              <a:avLst/>
              <a:gdLst/>
              <a:ahLst/>
              <a:cxnLst/>
              <a:rect l="l" t="t" r="r" b="b"/>
              <a:pathLst>
                <a:path w="6461577" h="435693">
                  <a:moveTo>
                    <a:pt x="0" y="0"/>
                  </a:moveTo>
                  <a:lnTo>
                    <a:pt x="6461577" y="0"/>
                  </a:lnTo>
                  <a:lnTo>
                    <a:pt x="6461577" y="435693"/>
                  </a:lnTo>
                  <a:lnTo>
                    <a:pt x="0" y="435693"/>
                  </a:lnTo>
                  <a:close/>
                </a:path>
              </a:pathLst>
            </a:custGeom>
            <a:solidFill>
              <a:srgbClr val="D82222"/>
            </a:solidFill>
          </p:spPr>
        </p:sp>
        <p:sp>
          <p:nvSpPr>
            <p:cNvPr id="4" name="TextBox 4"/>
            <p:cNvSpPr txBox="1"/>
            <p:nvPr/>
          </p:nvSpPr>
          <p:spPr>
            <a:xfrm>
              <a:off x="0" y="-28575"/>
              <a:ext cx="6461577" cy="46426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0800000">
            <a:off x="-384659" y="9968157"/>
            <a:ext cx="19221178" cy="586193"/>
            <a:chOff x="0" y="0"/>
            <a:chExt cx="6461577" cy="197060"/>
          </a:xfrm>
        </p:grpSpPr>
        <p:sp>
          <p:nvSpPr>
            <p:cNvPr id="6" name="Freeform 6"/>
            <p:cNvSpPr/>
            <p:nvPr/>
          </p:nvSpPr>
          <p:spPr>
            <a:xfrm>
              <a:off x="0" y="0"/>
              <a:ext cx="6461577" cy="197060"/>
            </a:xfrm>
            <a:custGeom>
              <a:avLst/>
              <a:gdLst/>
              <a:ahLst/>
              <a:cxnLst/>
              <a:rect l="l" t="t" r="r" b="b"/>
              <a:pathLst>
                <a:path w="6461577" h="197060">
                  <a:moveTo>
                    <a:pt x="0" y="0"/>
                  </a:moveTo>
                  <a:lnTo>
                    <a:pt x="6461577" y="0"/>
                  </a:lnTo>
                  <a:lnTo>
                    <a:pt x="6461577" y="197060"/>
                  </a:lnTo>
                  <a:lnTo>
                    <a:pt x="0" y="197060"/>
                  </a:lnTo>
                  <a:close/>
                </a:path>
              </a:pathLst>
            </a:custGeom>
            <a:solidFill>
              <a:srgbClr val="FFFFFF"/>
            </a:solidFill>
          </p:spPr>
        </p:sp>
        <p:sp>
          <p:nvSpPr>
            <p:cNvPr id="7" name="TextBox 7"/>
            <p:cNvSpPr txBox="1"/>
            <p:nvPr/>
          </p:nvSpPr>
          <p:spPr>
            <a:xfrm>
              <a:off x="0" y="-28575"/>
              <a:ext cx="6461577" cy="22563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994160" y="737271"/>
            <a:ext cx="16293840" cy="8533729"/>
            <a:chOff x="0" y="0"/>
            <a:chExt cx="2185847" cy="188188"/>
          </a:xfrm>
        </p:grpSpPr>
        <p:sp>
          <p:nvSpPr>
            <p:cNvPr id="9" name="Freeform 9"/>
            <p:cNvSpPr/>
            <p:nvPr/>
          </p:nvSpPr>
          <p:spPr>
            <a:xfrm>
              <a:off x="0" y="0"/>
              <a:ext cx="2185847" cy="188188"/>
            </a:xfrm>
            <a:custGeom>
              <a:avLst/>
              <a:gdLst/>
              <a:ahLst/>
              <a:cxnLst/>
              <a:rect l="l" t="t" r="r" b="b"/>
              <a:pathLst>
                <a:path w="2185847" h="188188">
                  <a:moveTo>
                    <a:pt x="0" y="0"/>
                  </a:moveTo>
                  <a:lnTo>
                    <a:pt x="2185847" y="0"/>
                  </a:lnTo>
                  <a:lnTo>
                    <a:pt x="2185847" y="188188"/>
                  </a:lnTo>
                  <a:lnTo>
                    <a:pt x="0" y="188188"/>
                  </a:lnTo>
                  <a:close/>
                </a:path>
              </a:pathLst>
            </a:custGeom>
            <a:solidFill>
              <a:srgbClr val="022759"/>
            </a:solidFill>
          </p:spPr>
        </p:sp>
        <p:sp>
          <p:nvSpPr>
            <p:cNvPr id="10" name="TextBox 10"/>
            <p:cNvSpPr txBox="1"/>
            <p:nvPr/>
          </p:nvSpPr>
          <p:spPr>
            <a:xfrm>
              <a:off x="0" y="-28575"/>
              <a:ext cx="2185847" cy="216763"/>
            </a:xfrm>
            <a:prstGeom prst="rect">
              <a:avLst/>
            </a:prstGeom>
          </p:spPr>
          <p:txBody>
            <a:bodyPr lIns="60845" tIns="60845" rIns="60845" bIns="6084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rot="-10800000">
            <a:off x="-384659" y="-82213"/>
            <a:ext cx="19221178" cy="487940"/>
            <a:chOff x="0" y="0"/>
            <a:chExt cx="6461577" cy="164031"/>
          </a:xfrm>
        </p:grpSpPr>
        <p:sp>
          <p:nvSpPr>
            <p:cNvPr id="15" name="Freeform 15"/>
            <p:cNvSpPr/>
            <p:nvPr/>
          </p:nvSpPr>
          <p:spPr>
            <a:xfrm>
              <a:off x="0" y="0"/>
              <a:ext cx="6461577" cy="164031"/>
            </a:xfrm>
            <a:custGeom>
              <a:avLst/>
              <a:gdLst/>
              <a:ahLst/>
              <a:cxnLst/>
              <a:rect l="l" t="t" r="r" b="b"/>
              <a:pathLst>
                <a:path w="6461577" h="164031">
                  <a:moveTo>
                    <a:pt x="0" y="0"/>
                  </a:moveTo>
                  <a:lnTo>
                    <a:pt x="6461577" y="0"/>
                  </a:lnTo>
                  <a:lnTo>
                    <a:pt x="6461577" y="164031"/>
                  </a:lnTo>
                  <a:lnTo>
                    <a:pt x="0" y="164031"/>
                  </a:lnTo>
                  <a:close/>
                </a:path>
              </a:pathLst>
            </a:custGeom>
            <a:solidFill>
              <a:srgbClr val="022759"/>
            </a:solidFill>
          </p:spPr>
        </p:sp>
        <p:sp>
          <p:nvSpPr>
            <p:cNvPr id="16" name="TextBox 16"/>
            <p:cNvSpPr txBox="1"/>
            <p:nvPr/>
          </p:nvSpPr>
          <p:spPr>
            <a:xfrm>
              <a:off x="0" y="-28575"/>
              <a:ext cx="6461577" cy="1926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10800000">
            <a:off x="-318061" y="405727"/>
            <a:ext cx="18924122" cy="318843"/>
            <a:chOff x="0" y="0"/>
            <a:chExt cx="6361716" cy="107185"/>
          </a:xfrm>
        </p:grpSpPr>
        <p:sp>
          <p:nvSpPr>
            <p:cNvPr id="18" name="Freeform 18"/>
            <p:cNvSpPr/>
            <p:nvPr/>
          </p:nvSpPr>
          <p:spPr>
            <a:xfrm>
              <a:off x="0" y="0"/>
              <a:ext cx="6361716" cy="107185"/>
            </a:xfrm>
            <a:custGeom>
              <a:avLst/>
              <a:gdLst/>
              <a:ahLst/>
              <a:cxnLst/>
              <a:rect l="l" t="t" r="r" b="b"/>
              <a:pathLst>
                <a:path w="6361716" h="107185">
                  <a:moveTo>
                    <a:pt x="0" y="0"/>
                  </a:moveTo>
                  <a:lnTo>
                    <a:pt x="6361716" y="0"/>
                  </a:lnTo>
                  <a:lnTo>
                    <a:pt x="6361716" y="107185"/>
                  </a:lnTo>
                  <a:lnTo>
                    <a:pt x="0" y="107185"/>
                  </a:lnTo>
                  <a:close/>
                </a:path>
              </a:pathLst>
            </a:custGeom>
            <a:solidFill>
              <a:srgbClr val="FFFFFF"/>
            </a:solidFill>
          </p:spPr>
        </p:sp>
        <p:sp>
          <p:nvSpPr>
            <p:cNvPr id="19" name="TextBox 19"/>
            <p:cNvSpPr txBox="1"/>
            <p:nvPr/>
          </p:nvSpPr>
          <p:spPr>
            <a:xfrm>
              <a:off x="0" y="-28575"/>
              <a:ext cx="6361716" cy="13576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3">
            <a:extLst>
              <a:ext uri="{FF2B5EF4-FFF2-40B4-BE49-F238E27FC236}">
                <a16:creationId xmlns:a16="http://schemas.microsoft.com/office/drawing/2014/main" id="{DCD629F4-71E1-48A0-B688-2BF5C8CCE35A}"/>
              </a:ext>
            </a:extLst>
          </p:cNvPr>
          <p:cNvSpPr/>
          <p:nvPr/>
        </p:nvSpPr>
        <p:spPr>
          <a:xfrm>
            <a:off x="225881" y="995509"/>
            <a:ext cx="1450218" cy="1085850"/>
          </a:xfrm>
          <a:custGeom>
            <a:avLst/>
            <a:gdLst/>
            <a:ahLst/>
            <a:cxnLst/>
            <a:rect l="l" t="t" r="r" b="b"/>
            <a:pathLst>
              <a:path w="544934" h="408019">
                <a:moveTo>
                  <a:pt x="0" y="0"/>
                </a:moveTo>
                <a:lnTo>
                  <a:pt x="544934" y="0"/>
                </a:lnTo>
                <a:lnTo>
                  <a:pt x="544934" y="408019"/>
                </a:lnTo>
                <a:lnTo>
                  <a:pt x="0" y="4080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TextBox 8">
            <a:extLst>
              <a:ext uri="{FF2B5EF4-FFF2-40B4-BE49-F238E27FC236}">
                <a16:creationId xmlns:a16="http://schemas.microsoft.com/office/drawing/2014/main" id="{D80C13AB-174D-4C29-9E33-FADACCB100CC}"/>
              </a:ext>
            </a:extLst>
          </p:cNvPr>
          <p:cNvSpPr txBox="1"/>
          <p:nvPr/>
        </p:nvSpPr>
        <p:spPr>
          <a:xfrm>
            <a:off x="493142" y="2115010"/>
            <a:ext cx="1297275" cy="710963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rPr>
              <a:t>法律常識</a:t>
            </a:r>
            <a:endParaRPr kumimoji="0" lang="en-US" altLang="zh-TW"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rPr>
              <a:t>大會考</a:t>
            </a:r>
            <a:endParaRPr kumimoji="0" 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endParaRPr>
          </a:p>
        </p:txBody>
      </p:sp>
      <p:sp>
        <p:nvSpPr>
          <p:cNvPr id="23" name="AutoShape 7">
            <a:extLst>
              <a:ext uri="{FF2B5EF4-FFF2-40B4-BE49-F238E27FC236}">
                <a16:creationId xmlns:a16="http://schemas.microsoft.com/office/drawing/2014/main" id="{2E5FDB9E-E58E-4D7F-8D45-4C37004674FD}"/>
              </a:ext>
            </a:extLst>
          </p:cNvPr>
          <p:cNvSpPr/>
          <p:nvPr/>
        </p:nvSpPr>
        <p:spPr>
          <a:xfrm>
            <a:off x="2712820" y="2285147"/>
            <a:ext cx="2185473" cy="0"/>
          </a:xfrm>
          <a:prstGeom prst="line">
            <a:avLst/>
          </a:prstGeom>
          <a:ln w="47625" cap="flat">
            <a:solidFill>
              <a:srgbClr val="C49603"/>
            </a:solidFill>
            <a:prstDash val="solid"/>
            <a:headEnd type="none" w="sm" len="sm"/>
            <a:tailEnd type="none" w="sm" len="sm"/>
          </a:ln>
        </p:spPr>
      </p:sp>
      <p:sp>
        <p:nvSpPr>
          <p:cNvPr id="24" name="TextBox 12">
            <a:extLst>
              <a:ext uri="{FF2B5EF4-FFF2-40B4-BE49-F238E27FC236}">
                <a16:creationId xmlns:a16="http://schemas.microsoft.com/office/drawing/2014/main" id="{E45BBF3D-CFC8-45EB-AA0D-49D2F66FC178}"/>
              </a:ext>
            </a:extLst>
          </p:cNvPr>
          <p:cNvSpPr txBox="1"/>
          <p:nvPr/>
        </p:nvSpPr>
        <p:spPr>
          <a:xfrm>
            <a:off x="2712820" y="1269016"/>
            <a:ext cx="6230891" cy="740587"/>
          </a:xfrm>
          <a:prstGeom prst="rect">
            <a:avLst/>
          </a:prstGeom>
        </p:spPr>
        <p:txBody>
          <a:bodyPr lIns="0" tIns="0" rIns="0" bIns="0" rtlCol="0" anchor="t">
            <a:spAutoFit/>
          </a:bodyPr>
          <a:lstStyle/>
          <a:p>
            <a:pPr marL="0" marR="0" lvl="0" indent="0" algn="l" defTabSz="914400" rtl="0" eaLnBrk="1" fontAlgn="auto" latinLnBrk="0" hangingPunct="1">
              <a:lnSpc>
                <a:spcPts val="5650"/>
              </a:lnSpc>
              <a:spcBef>
                <a:spcPts val="0"/>
              </a:spcBef>
              <a:spcAft>
                <a:spcPts val="0"/>
              </a:spcAft>
              <a:buClrTx/>
              <a:buSzTx/>
              <a:buFontTx/>
              <a:buNone/>
              <a:tabLst/>
              <a:defRPr/>
            </a:pPr>
            <a:r>
              <a:rPr kumimoji="0" lang="zh-TW" altLang="en-US" sz="5000" b="1"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Bold"/>
                <a:sym typeface="Cardo Bold"/>
              </a:rPr>
              <a:t>選擇題</a:t>
            </a:r>
            <a:endParaRPr kumimoji="0" lang="en-US" sz="5000" b="1"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Bold"/>
              <a:sym typeface="Cardo Bold"/>
            </a:endParaRPr>
          </a:p>
        </p:txBody>
      </p:sp>
      <p:sp>
        <p:nvSpPr>
          <p:cNvPr id="25" name="TextBox 13">
            <a:extLst>
              <a:ext uri="{FF2B5EF4-FFF2-40B4-BE49-F238E27FC236}">
                <a16:creationId xmlns:a16="http://schemas.microsoft.com/office/drawing/2014/main" id="{821F68D1-32F9-47F0-91F0-20F6EEE52377}"/>
              </a:ext>
            </a:extLst>
          </p:cNvPr>
          <p:cNvSpPr txBox="1"/>
          <p:nvPr/>
        </p:nvSpPr>
        <p:spPr>
          <a:xfrm>
            <a:off x="2503670" y="2962575"/>
            <a:ext cx="15265788" cy="3593420"/>
          </a:xfrm>
          <a:prstGeom prst="rect">
            <a:avLst/>
          </a:prstGeom>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  ）</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5.</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童工每日之工作時間不得超過幾小時，否則雇主依得處</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6</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月以下有期徒刑</a:t>
            </a:r>
            <a:endPar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1</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6</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小時 （</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2</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8</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小時 （</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3</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a:t>
            </a:r>
            <a:r>
              <a:rPr kumimoji="0" lang="en-US" altLang="zh-TW"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10</a:t>
            </a:r>
            <a:r>
              <a:rPr kumimoji="0" lang="zh-TW" altLang="en-US" sz="54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小時。</a:t>
            </a:r>
          </a:p>
        </p:txBody>
      </p:sp>
      <p:sp>
        <p:nvSpPr>
          <p:cNvPr id="26" name="文字方塊 25">
            <a:extLst>
              <a:ext uri="{FF2B5EF4-FFF2-40B4-BE49-F238E27FC236}">
                <a16:creationId xmlns:a16="http://schemas.microsoft.com/office/drawing/2014/main" id="{B82F0B49-2FA2-4D47-8663-D371EFE87FEC}"/>
              </a:ext>
            </a:extLst>
          </p:cNvPr>
          <p:cNvSpPr txBox="1">
            <a:spLocks noChangeArrowheads="1"/>
          </p:cNvSpPr>
          <p:nvPr/>
        </p:nvSpPr>
        <p:spPr bwMode="auto">
          <a:xfrm>
            <a:off x="3152896" y="2905661"/>
            <a:ext cx="13053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80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2</a:t>
            </a:r>
            <a:endParaRPr kumimoji="0" lang="zh-TW" altLang="en-US" sz="8000" b="1" i="0" u="none" strike="noStrike" kern="1200" cap="none" spc="0" normalizeH="0" baseline="0" noProof="0" dirty="0">
              <a:ln>
                <a:noFill/>
              </a:ln>
              <a:solidFill>
                <a:srgbClr val="FF0000"/>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63290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3CDFF"/>
        </a:solidFill>
        <a:effectLst/>
      </p:bgPr>
    </p:bg>
    <p:spTree>
      <p:nvGrpSpPr>
        <p:cNvPr id="1" name=""/>
        <p:cNvGrpSpPr/>
        <p:nvPr/>
      </p:nvGrpSpPr>
      <p:grpSpPr>
        <a:xfrm>
          <a:off x="0" y="0"/>
          <a:ext cx="0" cy="0"/>
          <a:chOff x="0" y="0"/>
          <a:chExt cx="0" cy="0"/>
        </a:xfrm>
      </p:grpSpPr>
      <p:grpSp>
        <p:nvGrpSpPr>
          <p:cNvPr id="2" name="Group 2"/>
          <p:cNvGrpSpPr/>
          <p:nvPr/>
        </p:nvGrpSpPr>
        <p:grpSpPr>
          <a:xfrm>
            <a:off x="-615117" y="9258300"/>
            <a:ext cx="19221178" cy="1296051"/>
            <a:chOff x="0" y="0"/>
            <a:chExt cx="6461577" cy="435693"/>
          </a:xfrm>
        </p:grpSpPr>
        <p:sp>
          <p:nvSpPr>
            <p:cNvPr id="3" name="Freeform 3"/>
            <p:cNvSpPr/>
            <p:nvPr/>
          </p:nvSpPr>
          <p:spPr>
            <a:xfrm>
              <a:off x="0" y="0"/>
              <a:ext cx="6461577" cy="435693"/>
            </a:xfrm>
            <a:custGeom>
              <a:avLst/>
              <a:gdLst/>
              <a:ahLst/>
              <a:cxnLst/>
              <a:rect l="l" t="t" r="r" b="b"/>
              <a:pathLst>
                <a:path w="6461577" h="435693">
                  <a:moveTo>
                    <a:pt x="0" y="0"/>
                  </a:moveTo>
                  <a:lnTo>
                    <a:pt x="6461577" y="0"/>
                  </a:lnTo>
                  <a:lnTo>
                    <a:pt x="6461577" y="435693"/>
                  </a:lnTo>
                  <a:lnTo>
                    <a:pt x="0" y="435693"/>
                  </a:lnTo>
                  <a:close/>
                </a:path>
              </a:pathLst>
            </a:custGeom>
            <a:solidFill>
              <a:srgbClr val="D82222"/>
            </a:solidFill>
          </p:spPr>
        </p:sp>
        <p:sp>
          <p:nvSpPr>
            <p:cNvPr id="4" name="TextBox 4"/>
            <p:cNvSpPr txBox="1"/>
            <p:nvPr/>
          </p:nvSpPr>
          <p:spPr>
            <a:xfrm>
              <a:off x="0" y="-28575"/>
              <a:ext cx="6461577" cy="46426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0800000">
            <a:off x="-384659" y="9968157"/>
            <a:ext cx="19221178" cy="586193"/>
            <a:chOff x="0" y="0"/>
            <a:chExt cx="6461577" cy="197060"/>
          </a:xfrm>
        </p:grpSpPr>
        <p:sp>
          <p:nvSpPr>
            <p:cNvPr id="6" name="Freeform 6"/>
            <p:cNvSpPr/>
            <p:nvPr/>
          </p:nvSpPr>
          <p:spPr>
            <a:xfrm>
              <a:off x="0" y="0"/>
              <a:ext cx="6461577" cy="197060"/>
            </a:xfrm>
            <a:custGeom>
              <a:avLst/>
              <a:gdLst/>
              <a:ahLst/>
              <a:cxnLst/>
              <a:rect l="l" t="t" r="r" b="b"/>
              <a:pathLst>
                <a:path w="6461577" h="197060">
                  <a:moveTo>
                    <a:pt x="0" y="0"/>
                  </a:moveTo>
                  <a:lnTo>
                    <a:pt x="6461577" y="0"/>
                  </a:lnTo>
                  <a:lnTo>
                    <a:pt x="6461577" y="197060"/>
                  </a:lnTo>
                  <a:lnTo>
                    <a:pt x="0" y="197060"/>
                  </a:lnTo>
                  <a:close/>
                </a:path>
              </a:pathLst>
            </a:custGeom>
            <a:solidFill>
              <a:srgbClr val="FFFFFF"/>
            </a:solidFill>
          </p:spPr>
        </p:sp>
        <p:sp>
          <p:nvSpPr>
            <p:cNvPr id="7" name="TextBox 7"/>
            <p:cNvSpPr txBox="1"/>
            <p:nvPr/>
          </p:nvSpPr>
          <p:spPr>
            <a:xfrm>
              <a:off x="0" y="-28575"/>
              <a:ext cx="6461577" cy="22563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7605574" y="1307842"/>
            <a:ext cx="9940534" cy="1122618"/>
            <a:chOff x="0" y="0"/>
            <a:chExt cx="2185847" cy="188188"/>
          </a:xfrm>
        </p:grpSpPr>
        <p:sp>
          <p:nvSpPr>
            <p:cNvPr id="9" name="Freeform 9"/>
            <p:cNvSpPr/>
            <p:nvPr/>
          </p:nvSpPr>
          <p:spPr>
            <a:xfrm>
              <a:off x="0" y="0"/>
              <a:ext cx="2185847" cy="188188"/>
            </a:xfrm>
            <a:custGeom>
              <a:avLst/>
              <a:gdLst/>
              <a:ahLst/>
              <a:cxnLst/>
              <a:rect l="l" t="t" r="r" b="b"/>
              <a:pathLst>
                <a:path w="2185847" h="188188">
                  <a:moveTo>
                    <a:pt x="0" y="0"/>
                  </a:moveTo>
                  <a:lnTo>
                    <a:pt x="2185847" y="0"/>
                  </a:lnTo>
                  <a:lnTo>
                    <a:pt x="2185847" y="188188"/>
                  </a:lnTo>
                  <a:lnTo>
                    <a:pt x="0" y="188188"/>
                  </a:lnTo>
                  <a:close/>
                </a:path>
              </a:pathLst>
            </a:custGeom>
            <a:solidFill>
              <a:srgbClr val="022759"/>
            </a:solidFill>
          </p:spPr>
        </p:sp>
        <p:sp>
          <p:nvSpPr>
            <p:cNvPr id="10" name="TextBox 10"/>
            <p:cNvSpPr txBox="1"/>
            <p:nvPr/>
          </p:nvSpPr>
          <p:spPr>
            <a:xfrm>
              <a:off x="0" y="-28575"/>
              <a:ext cx="2185847" cy="216763"/>
            </a:xfrm>
            <a:prstGeom prst="rect">
              <a:avLst/>
            </a:prstGeom>
          </p:spPr>
          <p:txBody>
            <a:bodyPr lIns="60845" tIns="60845" rIns="60845" bIns="6084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1"/>
          <p:cNvSpPr txBox="1"/>
          <p:nvPr/>
        </p:nvSpPr>
        <p:spPr>
          <a:xfrm>
            <a:off x="7605574" y="1776321"/>
            <a:ext cx="9940534" cy="547779"/>
          </a:xfrm>
          <a:prstGeom prst="rect">
            <a:avLst/>
          </a:prstGeom>
        </p:spPr>
        <p:txBody>
          <a:bodyPr lIns="0" tIns="0" rIns="0" bIns="0" rtlCol="0" anchor="t">
            <a:spAutoFit/>
          </a:bodyPr>
          <a:lstStyle/>
          <a:p>
            <a:pPr marL="0" marR="0" lvl="0" indent="0" algn="ctr" defTabSz="914400" rtl="0" eaLnBrk="1" fontAlgn="auto" latinLnBrk="0" hangingPunct="1">
              <a:lnSpc>
                <a:spcPts val="3390"/>
              </a:lnSpc>
              <a:spcBef>
                <a:spcPts val="0"/>
              </a:spcBef>
              <a:spcAft>
                <a:spcPts val="0"/>
              </a:spcAft>
              <a:buClrTx/>
              <a:buSzTx/>
              <a:buFontTx/>
              <a:buNone/>
              <a:tabLst/>
              <a:defRPr/>
            </a:pPr>
            <a:r>
              <a:rPr kumimoji="0" lang="zh-TW" altLang="en-US" sz="7200" b="0" i="0" u="none" strike="noStrike" kern="1200" cap="none" spc="21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Be Vietnam Ultra-Bold Italics"/>
                <a:sym typeface="Be Vietnam Ultra-Bold Italics"/>
              </a:rPr>
              <a:t>問題與討論</a:t>
            </a:r>
            <a:endParaRPr kumimoji="0" lang="en-US" sz="7200" b="0" i="0" u="none" strike="noStrike" kern="1200" cap="none" spc="21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Be Vietnam Ultra-Bold Italics"/>
              <a:sym typeface="Be Vietnam Ultra-Bold Italics"/>
            </a:endParaRPr>
          </a:p>
        </p:txBody>
      </p:sp>
      <p:grpSp>
        <p:nvGrpSpPr>
          <p:cNvPr id="14" name="Group 14"/>
          <p:cNvGrpSpPr/>
          <p:nvPr/>
        </p:nvGrpSpPr>
        <p:grpSpPr>
          <a:xfrm rot="-10800000">
            <a:off x="-384659" y="-82213"/>
            <a:ext cx="19221178" cy="487940"/>
            <a:chOff x="0" y="0"/>
            <a:chExt cx="6461577" cy="164031"/>
          </a:xfrm>
        </p:grpSpPr>
        <p:sp>
          <p:nvSpPr>
            <p:cNvPr id="15" name="Freeform 15"/>
            <p:cNvSpPr/>
            <p:nvPr/>
          </p:nvSpPr>
          <p:spPr>
            <a:xfrm>
              <a:off x="0" y="0"/>
              <a:ext cx="6461577" cy="164031"/>
            </a:xfrm>
            <a:custGeom>
              <a:avLst/>
              <a:gdLst/>
              <a:ahLst/>
              <a:cxnLst/>
              <a:rect l="l" t="t" r="r" b="b"/>
              <a:pathLst>
                <a:path w="6461577" h="164031">
                  <a:moveTo>
                    <a:pt x="0" y="0"/>
                  </a:moveTo>
                  <a:lnTo>
                    <a:pt x="6461577" y="0"/>
                  </a:lnTo>
                  <a:lnTo>
                    <a:pt x="6461577" y="164031"/>
                  </a:lnTo>
                  <a:lnTo>
                    <a:pt x="0" y="164031"/>
                  </a:lnTo>
                  <a:close/>
                </a:path>
              </a:pathLst>
            </a:custGeom>
            <a:solidFill>
              <a:srgbClr val="022759"/>
            </a:solidFill>
          </p:spPr>
        </p:sp>
        <p:sp>
          <p:nvSpPr>
            <p:cNvPr id="16" name="TextBox 16"/>
            <p:cNvSpPr txBox="1"/>
            <p:nvPr/>
          </p:nvSpPr>
          <p:spPr>
            <a:xfrm>
              <a:off x="0" y="-28575"/>
              <a:ext cx="6461577" cy="1926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10800000">
            <a:off x="-318061" y="405727"/>
            <a:ext cx="18924122" cy="318843"/>
            <a:chOff x="0" y="0"/>
            <a:chExt cx="6361716" cy="107185"/>
          </a:xfrm>
        </p:grpSpPr>
        <p:sp>
          <p:nvSpPr>
            <p:cNvPr id="18" name="Freeform 18"/>
            <p:cNvSpPr/>
            <p:nvPr/>
          </p:nvSpPr>
          <p:spPr>
            <a:xfrm>
              <a:off x="0" y="0"/>
              <a:ext cx="6361716" cy="107185"/>
            </a:xfrm>
            <a:custGeom>
              <a:avLst/>
              <a:gdLst/>
              <a:ahLst/>
              <a:cxnLst/>
              <a:rect l="l" t="t" r="r" b="b"/>
              <a:pathLst>
                <a:path w="6361716" h="107185">
                  <a:moveTo>
                    <a:pt x="0" y="0"/>
                  </a:moveTo>
                  <a:lnTo>
                    <a:pt x="6361716" y="0"/>
                  </a:lnTo>
                  <a:lnTo>
                    <a:pt x="6361716" y="107185"/>
                  </a:lnTo>
                  <a:lnTo>
                    <a:pt x="0" y="107185"/>
                  </a:lnTo>
                  <a:close/>
                </a:path>
              </a:pathLst>
            </a:custGeom>
            <a:solidFill>
              <a:srgbClr val="FFFFFF"/>
            </a:solidFill>
          </p:spPr>
        </p:sp>
        <p:sp>
          <p:nvSpPr>
            <p:cNvPr id="19" name="TextBox 19"/>
            <p:cNvSpPr txBox="1"/>
            <p:nvPr/>
          </p:nvSpPr>
          <p:spPr>
            <a:xfrm>
              <a:off x="0" y="-28575"/>
              <a:ext cx="6361716" cy="13576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20"/>
          <p:cNvSpPr/>
          <p:nvPr/>
        </p:nvSpPr>
        <p:spPr>
          <a:xfrm>
            <a:off x="1028700" y="1551597"/>
            <a:ext cx="5516922" cy="7909566"/>
          </a:xfrm>
          <a:custGeom>
            <a:avLst/>
            <a:gdLst/>
            <a:ahLst/>
            <a:cxnLst/>
            <a:rect l="l" t="t" r="r" b="b"/>
            <a:pathLst>
              <a:path w="5516922" h="7909566">
                <a:moveTo>
                  <a:pt x="0" y="0"/>
                </a:moveTo>
                <a:lnTo>
                  <a:pt x="5516922" y="0"/>
                </a:lnTo>
                <a:lnTo>
                  <a:pt x="5516922" y="7909567"/>
                </a:lnTo>
                <a:lnTo>
                  <a:pt x="0" y="79095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文字方塊 20">
            <a:extLst>
              <a:ext uri="{FF2B5EF4-FFF2-40B4-BE49-F238E27FC236}">
                <a16:creationId xmlns:a16="http://schemas.microsoft.com/office/drawing/2014/main" id="{84F34AB5-02E6-4D07-A73E-B3732E908F18}"/>
              </a:ext>
            </a:extLst>
          </p:cNvPr>
          <p:cNvSpPr txBox="1"/>
          <p:nvPr/>
        </p:nvSpPr>
        <p:spPr>
          <a:xfrm>
            <a:off x="7605574" y="3389198"/>
            <a:ext cx="9728200" cy="4484305"/>
          </a:xfrm>
          <a:prstGeom prst="rect">
            <a:avLst/>
          </a:prstGeom>
          <a:noFill/>
        </p:spPr>
        <p:txBody>
          <a:bodyPr wrap="square">
            <a:spAutoFit/>
          </a:bodyPr>
          <a:lstStyle/>
          <a:p>
            <a:pPr marR="0" lvl="0" algn="l" defTabSz="914400" rtl="0" eaLnBrk="1" fontAlgn="auto" latinLnBrk="0" hangingPunct="1">
              <a:lnSpc>
                <a:spcPct val="150000"/>
              </a:lnSpc>
              <a:spcBef>
                <a:spcPct val="20000"/>
              </a:spcBef>
              <a:spcAft>
                <a:spcPts val="0"/>
              </a:spcAft>
              <a:buClrTx/>
              <a:buSzTx/>
              <a:tabLst/>
              <a:defRPr/>
            </a:pPr>
            <a:r>
              <a:rPr kumimoji="0" lang="zh-TW" altLang="zh-TW" sz="66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rPr>
              <a:t>（一）學生利用假日打工，要注意哪些安全事項，才能避免意外事故的發生？</a:t>
            </a:r>
            <a:endParaRPr kumimoji="0" lang="en-US" altLang="zh-TW" sz="66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endParaRPr>
          </a:p>
        </p:txBody>
      </p:sp>
    </p:spTree>
    <p:extLst>
      <p:ext uri="{BB962C8B-B14F-4D97-AF65-F5344CB8AC3E}">
        <p14:creationId xmlns:p14="http://schemas.microsoft.com/office/powerpoint/2010/main" val="3976741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3CDFF"/>
        </a:solidFill>
        <a:effectLst/>
      </p:bgPr>
    </p:bg>
    <p:spTree>
      <p:nvGrpSpPr>
        <p:cNvPr id="1" name=""/>
        <p:cNvGrpSpPr/>
        <p:nvPr/>
      </p:nvGrpSpPr>
      <p:grpSpPr>
        <a:xfrm>
          <a:off x="0" y="0"/>
          <a:ext cx="0" cy="0"/>
          <a:chOff x="0" y="0"/>
          <a:chExt cx="0" cy="0"/>
        </a:xfrm>
      </p:grpSpPr>
      <p:grpSp>
        <p:nvGrpSpPr>
          <p:cNvPr id="2" name="Group 2"/>
          <p:cNvGrpSpPr/>
          <p:nvPr/>
        </p:nvGrpSpPr>
        <p:grpSpPr>
          <a:xfrm>
            <a:off x="-615117" y="9258300"/>
            <a:ext cx="19221178" cy="1296051"/>
            <a:chOff x="0" y="0"/>
            <a:chExt cx="6461577" cy="435693"/>
          </a:xfrm>
        </p:grpSpPr>
        <p:sp>
          <p:nvSpPr>
            <p:cNvPr id="3" name="Freeform 3"/>
            <p:cNvSpPr/>
            <p:nvPr/>
          </p:nvSpPr>
          <p:spPr>
            <a:xfrm>
              <a:off x="0" y="0"/>
              <a:ext cx="6461577" cy="435693"/>
            </a:xfrm>
            <a:custGeom>
              <a:avLst/>
              <a:gdLst/>
              <a:ahLst/>
              <a:cxnLst/>
              <a:rect l="l" t="t" r="r" b="b"/>
              <a:pathLst>
                <a:path w="6461577" h="435693">
                  <a:moveTo>
                    <a:pt x="0" y="0"/>
                  </a:moveTo>
                  <a:lnTo>
                    <a:pt x="6461577" y="0"/>
                  </a:lnTo>
                  <a:lnTo>
                    <a:pt x="6461577" y="435693"/>
                  </a:lnTo>
                  <a:lnTo>
                    <a:pt x="0" y="435693"/>
                  </a:lnTo>
                  <a:close/>
                </a:path>
              </a:pathLst>
            </a:custGeom>
            <a:solidFill>
              <a:srgbClr val="D82222"/>
            </a:solidFill>
          </p:spPr>
        </p:sp>
        <p:sp>
          <p:nvSpPr>
            <p:cNvPr id="4" name="TextBox 4"/>
            <p:cNvSpPr txBox="1"/>
            <p:nvPr/>
          </p:nvSpPr>
          <p:spPr>
            <a:xfrm>
              <a:off x="0" y="-28575"/>
              <a:ext cx="6461577" cy="46426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0800000">
            <a:off x="-384659" y="9968157"/>
            <a:ext cx="19221178" cy="586193"/>
            <a:chOff x="0" y="0"/>
            <a:chExt cx="6461577" cy="197060"/>
          </a:xfrm>
        </p:grpSpPr>
        <p:sp>
          <p:nvSpPr>
            <p:cNvPr id="6" name="Freeform 6"/>
            <p:cNvSpPr/>
            <p:nvPr/>
          </p:nvSpPr>
          <p:spPr>
            <a:xfrm>
              <a:off x="0" y="0"/>
              <a:ext cx="6461577" cy="197060"/>
            </a:xfrm>
            <a:custGeom>
              <a:avLst/>
              <a:gdLst/>
              <a:ahLst/>
              <a:cxnLst/>
              <a:rect l="l" t="t" r="r" b="b"/>
              <a:pathLst>
                <a:path w="6461577" h="197060">
                  <a:moveTo>
                    <a:pt x="0" y="0"/>
                  </a:moveTo>
                  <a:lnTo>
                    <a:pt x="6461577" y="0"/>
                  </a:lnTo>
                  <a:lnTo>
                    <a:pt x="6461577" y="197060"/>
                  </a:lnTo>
                  <a:lnTo>
                    <a:pt x="0" y="197060"/>
                  </a:lnTo>
                  <a:close/>
                </a:path>
              </a:pathLst>
            </a:custGeom>
            <a:solidFill>
              <a:srgbClr val="FFFFFF"/>
            </a:solidFill>
          </p:spPr>
        </p:sp>
        <p:sp>
          <p:nvSpPr>
            <p:cNvPr id="7" name="TextBox 7"/>
            <p:cNvSpPr txBox="1"/>
            <p:nvPr/>
          </p:nvSpPr>
          <p:spPr>
            <a:xfrm>
              <a:off x="0" y="-28575"/>
              <a:ext cx="6461577" cy="22563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7605574" y="1307842"/>
            <a:ext cx="9940534" cy="1122618"/>
            <a:chOff x="0" y="0"/>
            <a:chExt cx="2185847" cy="188188"/>
          </a:xfrm>
        </p:grpSpPr>
        <p:sp>
          <p:nvSpPr>
            <p:cNvPr id="9" name="Freeform 9"/>
            <p:cNvSpPr/>
            <p:nvPr/>
          </p:nvSpPr>
          <p:spPr>
            <a:xfrm>
              <a:off x="0" y="0"/>
              <a:ext cx="2185847" cy="188188"/>
            </a:xfrm>
            <a:custGeom>
              <a:avLst/>
              <a:gdLst/>
              <a:ahLst/>
              <a:cxnLst/>
              <a:rect l="l" t="t" r="r" b="b"/>
              <a:pathLst>
                <a:path w="2185847" h="188188">
                  <a:moveTo>
                    <a:pt x="0" y="0"/>
                  </a:moveTo>
                  <a:lnTo>
                    <a:pt x="2185847" y="0"/>
                  </a:lnTo>
                  <a:lnTo>
                    <a:pt x="2185847" y="188188"/>
                  </a:lnTo>
                  <a:lnTo>
                    <a:pt x="0" y="188188"/>
                  </a:lnTo>
                  <a:close/>
                </a:path>
              </a:pathLst>
            </a:custGeom>
            <a:solidFill>
              <a:srgbClr val="022759"/>
            </a:solidFill>
          </p:spPr>
        </p:sp>
        <p:sp>
          <p:nvSpPr>
            <p:cNvPr id="10" name="TextBox 10"/>
            <p:cNvSpPr txBox="1"/>
            <p:nvPr/>
          </p:nvSpPr>
          <p:spPr>
            <a:xfrm>
              <a:off x="0" y="-28575"/>
              <a:ext cx="2185847" cy="216763"/>
            </a:xfrm>
            <a:prstGeom prst="rect">
              <a:avLst/>
            </a:prstGeom>
          </p:spPr>
          <p:txBody>
            <a:bodyPr lIns="60845" tIns="60845" rIns="60845" bIns="6084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1"/>
          <p:cNvSpPr txBox="1"/>
          <p:nvPr/>
        </p:nvSpPr>
        <p:spPr>
          <a:xfrm>
            <a:off x="7605574" y="1776321"/>
            <a:ext cx="9940534" cy="547779"/>
          </a:xfrm>
          <a:prstGeom prst="rect">
            <a:avLst/>
          </a:prstGeom>
        </p:spPr>
        <p:txBody>
          <a:bodyPr lIns="0" tIns="0" rIns="0" bIns="0" rtlCol="0" anchor="t">
            <a:spAutoFit/>
          </a:bodyPr>
          <a:lstStyle/>
          <a:p>
            <a:pPr marL="0" marR="0" lvl="0" indent="0" algn="ctr" defTabSz="914400" rtl="0" eaLnBrk="1" fontAlgn="auto" latinLnBrk="0" hangingPunct="1">
              <a:lnSpc>
                <a:spcPts val="3390"/>
              </a:lnSpc>
              <a:spcBef>
                <a:spcPts val="0"/>
              </a:spcBef>
              <a:spcAft>
                <a:spcPts val="0"/>
              </a:spcAft>
              <a:buClrTx/>
              <a:buSzTx/>
              <a:buFontTx/>
              <a:buNone/>
              <a:tabLst/>
              <a:defRPr/>
            </a:pPr>
            <a:r>
              <a:rPr kumimoji="0" lang="zh-TW" altLang="en-US" sz="7200" b="0" i="0" u="none" strike="noStrike" kern="1200" cap="none" spc="21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Be Vietnam Ultra-Bold Italics"/>
                <a:sym typeface="Be Vietnam Ultra-Bold Italics"/>
              </a:rPr>
              <a:t>問題與討論</a:t>
            </a:r>
            <a:endParaRPr kumimoji="0" lang="en-US" sz="7200" b="0" i="0" u="none" strike="noStrike" kern="1200" cap="none" spc="21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Be Vietnam Ultra-Bold Italics"/>
              <a:sym typeface="Be Vietnam Ultra-Bold Italics"/>
            </a:endParaRPr>
          </a:p>
        </p:txBody>
      </p:sp>
      <p:grpSp>
        <p:nvGrpSpPr>
          <p:cNvPr id="14" name="Group 14"/>
          <p:cNvGrpSpPr/>
          <p:nvPr/>
        </p:nvGrpSpPr>
        <p:grpSpPr>
          <a:xfrm rot="-10800000">
            <a:off x="-384659" y="-82213"/>
            <a:ext cx="19221178" cy="487940"/>
            <a:chOff x="0" y="0"/>
            <a:chExt cx="6461577" cy="164031"/>
          </a:xfrm>
        </p:grpSpPr>
        <p:sp>
          <p:nvSpPr>
            <p:cNvPr id="15" name="Freeform 15"/>
            <p:cNvSpPr/>
            <p:nvPr/>
          </p:nvSpPr>
          <p:spPr>
            <a:xfrm>
              <a:off x="0" y="0"/>
              <a:ext cx="6461577" cy="164031"/>
            </a:xfrm>
            <a:custGeom>
              <a:avLst/>
              <a:gdLst/>
              <a:ahLst/>
              <a:cxnLst/>
              <a:rect l="l" t="t" r="r" b="b"/>
              <a:pathLst>
                <a:path w="6461577" h="164031">
                  <a:moveTo>
                    <a:pt x="0" y="0"/>
                  </a:moveTo>
                  <a:lnTo>
                    <a:pt x="6461577" y="0"/>
                  </a:lnTo>
                  <a:lnTo>
                    <a:pt x="6461577" y="164031"/>
                  </a:lnTo>
                  <a:lnTo>
                    <a:pt x="0" y="164031"/>
                  </a:lnTo>
                  <a:close/>
                </a:path>
              </a:pathLst>
            </a:custGeom>
            <a:solidFill>
              <a:srgbClr val="022759"/>
            </a:solidFill>
          </p:spPr>
        </p:sp>
        <p:sp>
          <p:nvSpPr>
            <p:cNvPr id="16" name="TextBox 16"/>
            <p:cNvSpPr txBox="1"/>
            <p:nvPr/>
          </p:nvSpPr>
          <p:spPr>
            <a:xfrm>
              <a:off x="0" y="-28575"/>
              <a:ext cx="6461577" cy="1926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10800000">
            <a:off x="-318061" y="405727"/>
            <a:ext cx="18924122" cy="318843"/>
            <a:chOff x="0" y="0"/>
            <a:chExt cx="6361716" cy="107185"/>
          </a:xfrm>
        </p:grpSpPr>
        <p:sp>
          <p:nvSpPr>
            <p:cNvPr id="18" name="Freeform 18"/>
            <p:cNvSpPr/>
            <p:nvPr/>
          </p:nvSpPr>
          <p:spPr>
            <a:xfrm>
              <a:off x="0" y="0"/>
              <a:ext cx="6361716" cy="107185"/>
            </a:xfrm>
            <a:custGeom>
              <a:avLst/>
              <a:gdLst/>
              <a:ahLst/>
              <a:cxnLst/>
              <a:rect l="l" t="t" r="r" b="b"/>
              <a:pathLst>
                <a:path w="6361716" h="107185">
                  <a:moveTo>
                    <a:pt x="0" y="0"/>
                  </a:moveTo>
                  <a:lnTo>
                    <a:pt x="6361716" y="0"/>
                  </a:lnTo>
                  <a:lnTo>
                    <a:pt x="6361716" y="107185"/>
                  </a:lnTo>
                  <a:lnTo>
                    <a:pt x="0" y="107185"/>
                  </a:lnTo>
                  <a:close/>
                </a:path>
              </a:pathLst>
            </a:custGeom>
            <a:solidFill>
              <a:srgbClr val="FFFFFF"/>
            </a:solidFill>
          </p:spPr>
        </p:sp>
        <p:sp>
          <p:nvSpPr>
            <p:cNvPr id="19" name="TextBox 19"/>
            <p:cNvSpPr txBox="1"/>
            <p:nvPr/>
          </p:nvSpPr>
          <p:spPr>
            <a:xfrm>
              <a:off x="0" y="-28575"/>
              <a:ext cx="6361716" cy="13576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20"/>
          <p:cNvSpPr/>
          <p:nvPr/>
        </p:nvSpPr>
        <p:spPr>
          <a:xfrm>
            <a:off x="1028700" y="1551597"/>
            <a:ext cx="5516922" cy="7909566"/>
          </a:xfrm>
          <a:custGeom>
            <a:avLst/>
            <a:gdLst/>
            <a:ahLst/>
            <a:cxnLst/>
            <a:rect l="l" t="t" r="r" b="b"/>
            <a:pathLst>
              <a:path w="5516922" h="7909566">
                <a:moveTo>
                  <a:pt x="0" y="0"/>
                </a:moveTo>
                <a:lnTo>
                  <a:pt x="5516922" y="0"/>
                </a:lnTo>
                <a:lnTo>
                  <a:pt x="5516922" y="7909567"/>
                </a:lnTo>
                <a:lnTo>
                  <a:pt x="0" y="79095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文字方塊 20">
            <a:extLst>
              <a:ext uri="{FF2B5EF4-FFF2-40B4-BE49-F238E27FC236}">
                <a16:creationId xmlns:a16="http://schemas.microsoft.com/office/drawing/2014/main" id="{84F34AB5-02E6-4D07-A73E-B3732E908F18}"/>
              </a:ext>
            </a:extLst>
          </p:cNvPr>
          <p:cNvSpPr txBox="1"/>
          <p:nvPr/>
        </p:nvSpPr>
        <p:spPr>
          <a:xfrm>
            <a:off x="7605574" y="3389198"/>
            <a:ext cx="9728200" cy="4484305"/>
          </a:xfrm>
          <a:prstGeom prst="rect">
            <a:avLst/>
          </a:prstGeom>
          <a:noFill/>
        </p:spPr>
        <p:txBody>
          <a:bodyPr wrap="square">
            <a:spAutoFit/>
          </a:bodyPr>
          <a:lstStyle/>
          <a:p>
            <a:pPr marL="0" marR="0" lvl="0" indent="0" algn="l" defTabSz="914400" rtl="0" eaLnBrk="1" fontAlgn="auto" latinLnBrk="0" hangingPunct="1">
              <a:lnSpc>
                <a:spcPct val="150000"/>
              </a:lnSpc>
              <a:spcBef>
                <a:spcPct val="20000"/>
              </a:spcBef>
              <a:spcAft>
                <a:spcPts val="0"/>
              </a:spcAft>
              <a:buClrTx/>
              <a:buSzTx/>
              <a:buFontTx/>
              <a:buNone/>
              <a:tabLst/>
              <a:defRPr/>
            </a:pPr>
            <a:r>
              <a:rPr kumimoji="0" lang="zh-TW" altLang="en-US" sz="66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（二）小雯受傷斷掌，和秀秀阿姨有何關係？秀秀阿姨要承擔哪些法律責任？</a:t>
            </a:r>
          </a:p>
        </p:txBody>
      </p:sp>
    </p:spTree>
    <p:extLst>
      <p:ext uri="{BB962C8B-B14F-4D97-AF65-F5344CB8AC3E}">
        <p14:creationId xmlns:p14="http://schemas.microsoft.com/office/powerpoint/2010/main" val="3298529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3CDFF"/>
        </a:solidFill>
        <a:effectLst/>
      </p:bgPr>
    </p:bg>
    <p:spTree>
      <p:nvGrpSpPr>
        <p:cNvPr id="1" name=""/>
        <p:cNvGrpSpPr/>
        <p:nvPr/>
      </p:nvGrpSpPr>
      <p:grpSpPr>
        <a:xfrm>
          <a:off x="0" y="0"/>
          <a:ext cx="0" cy="0"/>
          <a:chOff x="0" y="0"/>
          <a:chExt cx="0" cy="0"/>
        </a:xfrm>
      </p:grpSpPr>
      <p:grpSp>
        <p:nvGrpSpPr>
          <p:cNvPr id="2" name="Group 2"/>
          <p:cNvGrpSpPr/>
          <p:nvPr/>
        </p:nvGrpSpPr>
        <p:grpSpPr>
          <a:xfrm>
            <a:off x="-615117" y="9258300"/>
            <a:ext cx="19221178" cy="1296051"/>
            <a:chOff x="0" y="0"/>
            <a:chExt cx="6461577" cy="435693"/>
          </a:xfrm>
        </p:grpSpPr>
        <p:sp>
          <p:nvSpPr>
            <p:cNvPr id="3" name="Freeform 3"/>
            <p:cNvSpPr/>
            <p:nvPr/>
          </p:nvSpPr>
          <p:spPr>
            <a:xfrm>
              <a:off x="0" y="0"/>
              <a:ext cx="6461577" cy="435693"/>
            </a:xfrm>
            <a:custGeom>
              <a:avLst/>
              <a:gdLst/>
              <a:ahLst/>
              <a:cxnLst/>
              <a:rect l="l" t="t" r="r" b="b"/>
              <a:pathLst>
                <a:path w="6461577" h="435693">
                  <a:moveTo>
                    <a:pt x="0" y="0"/>
                  </a:moveTo>
                  <a:lnTo>
                    <a:pt x="6461577" y="0"/>
                  </a:lnTo>
                  <a:lnTo>
                    <a:pt x="6461577" y="435693"/>
                  </a:lnTo>
                  <a:lnTo>
                    <a:pt x="0" y="435693"/>
                  </a:lnTo>
                  <a:close/>
                </a:path>
              </a:pathLst>
            </a:custGeom>
            <a:solidFill>
              <a:srgbClr val="D82222"/>
            </a:solidFill>
          </p:spPr>
        </p:sp>
        <p:sp>
          <p:nvSpPr>
            <p:cNvPr id="4" name="TextBox 4"/>
            <p:cNvSpPr txBox="1"/>
            <p:nvPr/>
          </p:nvSpPr>
          <p:spPr>
            <a:xfrm>
              <a:off x="0" y="-28575"/>
              <a:ext cx="6461577" cy="46426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0800000">
            <a:off x="-384659" y="9968157"/>
            <a:ext cx="19221178" cy="586193"/>
            <a:chOff x="0" y="0"/>
            <a:chExt cx="6461577" cy="197060"/>
          </a:xfrm>
        </p:grpSpPr>
        <p:sp>
          <p:nvSpPr>
            <p:cNvPr id="6" name="Freeform 6"/>
            <p:cNvSpPr/>
            <p:nvPr/>
          </p:nvSpPr>
          <p:spPr>
            <a:xfrm>
              <a:off x="0" y="0"/>
              <a:ext cx="6461577" cy="197060"/>
            </a:xfrm>
            <a:custGeom>
              <a:avLst/>
              <a:gdLst/>
              <a:ahLst/>
              <a:cxnLst/>
              <a:rect l="l" t="t" r="r" b="b"/>
              <a:pathLst>
                <a:path w="6461577" h="197060">
                  <a:moveTo>
                    <a:pt x="0" y="0"/>
                  </a:moveTo>
                  <a:lnTo>
                    <a:pt x="6461577" y="0"/>
                  </a:lnTo>
                  <a:lnTo>
                    <a:pt x="6461577" y="197060"/>
                  </a:lnTo>
                  <a:lnTo>
                    <a:pt x="0" y="197060"/>
                  </a:lnTo>
                  <a:close/>
                </a:path>
              </a:pathLst>
            </a:custGeom>
            <a:solidFill>
              <a:srgbClr val="FFFFFF"/>
            </a:solidFill>
          </p:spPr>
        </p:sp>
        <p:sp>
          <p:nvSpPr>
            <p:cNvPr id="7" name="TextBox 7"/>
            <p:cNvSpPr txBox="1"/>
            <p:nvPr/>
          </p:nvSpPr>
          <p:spPr>
            <a:xfrm>
              <a:off x="0" y="-28575"/>
              <a:ext cx="6461577" cy="22563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7605574" y="1307842"/>
            <a:ext cx="9940534" cy="1122618"/>
            <a:chOff x="0" y="0"/>
            <a:chExt cx="2185847" cy="188188"/>
          </a:xfrm>
        </p:grpSpPr>
        <p:sp>
          <p:nvSpPr>
            <p:cNvPr id="9" name="Freeform 9"/>
            <p:cNvSpPr/>
            <p:nvPr/>
          </p:nvSpPr>
          <p:spPr>
            <a:xfrm>
              <a:off x="0" y="0"/>
              <a:ext cx="2185847" cy="188188"/>
            </a:xfrm>
            <a:custGeom>
              <a:avLst/>
              <a:gdLst/>
              <a:ahLst/>
              <a:cxnLst/>
              <a:rect l="l" t="t" r="r" b="b"/>
              <a:pathLst>
                <a:path w="2185847" h="188188">
                  <a:moveTo>
                    <a:pt x="0" y="0"/>
                  </a:moveTo>
                  <a:lnTo>
                    <a:pt x="2185847" y="0"/>
                  </a:lnTo>
                  <a:lnTo>
                    <a:pt x="2185847" y="188188"/>
                  </a:lnTo>
                  <a:lnTo>
                    <a:pt x="0" y="188188"/>
                  </a:lnTo>
                  <a:close/>
                </a:path>
              </a:pathLst>
            </a:custGeom>
            <a:solidFill>
              <a:srgbClr val="022759"/>
            </a:solidFill>
          </p:spPr>
        </p:sp>
        <p:sp>
          <p:nvSpPr>
            <p:cNvPr id="10" name="TextBox 10"/>
            <p:cNvSpPr txBox="1"/>
            <p:nvPr/>
          </p:nvSpPr>
          <p:spPr>
            <a:xfrm>
              <a:off x="0" y="-28575"/>
              <a:ext cx="2185847" cy="216763"/>
            </a:xfrm>
            <a:prstGeom prst="rect">
              <a:avLst/>
            </a:prstGeom>
          </p:spPr>
          <p:txBody>
            <a:bodyPr lIns="60845" tIns="60845" rIns="60845" bIns="6084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1"/>
          <p:cNvSpPr txBox="1"/>
          <p:nvPr/>
        </p:nvSpPr>
        <p:spPr>
          <a:xfrm>
            <a:off x="7605574" y="1776321"/>
            <a:ext cx="9940534" cy="547779"/>
          </a:xfrm>
          <a:prstGeom prst="rect">
            <a:avLst/>
          </a:prstGeom>
        </p:spPr>
        <p:txBody>
          <a:bodyPr lIns="0" tIns="0" rIns="0" bIns="0" rtlCol="0" anchor="t">
            <a:spAutoFit/>
          </a:bodyPr>
          <a:lstStyle/>
          <a:p>
            <a:pPr marL="0" marR="0" lvl="0" indent="0" algn="ctr" defTabSz="914400" rtl="0" eaLnBrk="1" fontAlgn="auto" latinLnBrk="0" hangingPunct="1">
              <a:lnSpc>
                <a:spcPts val="3390"/>
              </a:lnSpc>
              <a:spcBef>
                <a:spcPts val="0"/>
              </a:spcBef>
              <a:spcAft>
                <a:spcPts val="0"/>
              </a:spcAft>
              <a:buClrTx/>
              <a:buSzTx/>
              <a:buFontTx/>
              <a:buNone/>
              <a:tabLst/>
              <a:defRPr/>
            </a:pPr>
            <a:r>
              <a:rPr kumimoji="0" lang="zh-TW" altLang="en-US" sz="7200" b="0" i="0" u="none" strike="noStrike" kern="1200" cap="none" spc="21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Be Vietnam Ultra-Bold Italics"/>
                <a:sym typeface="Be Vietnam Ultra-Bold Italics"/>
              </a:rPr>
              <a:t>問題與討論</a:t>
            </a:r>
            <a:endParaRPr kumimoji="0" lang="en-US" sz="7200" b="0" i="0" u="none" strike="noStrike" kern="1200" cap="none" spc="21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Be Vietnam Ultra-Bold Italics"/>
              <a:sym typeface="Be Vietnam Ultra-Bold Italics"/>
            </a:endParaRPr>
          </a:p>
        </p:txBody>
      </p:sp>
      <p:grpSp>
        <p:nvGrpSpPr>
          <p:cNvPr id="14" name="Group 14"/>
          <p:cNvGrpSpPr/>
          <p:nvPr/>
        </p:nvGrpSpPr>
        <p:grpSpPr>
          <a:xfrm rot="-10800000">
            <a:off x="-384659" y="-82213"/>
            <a:ext cx="19221178" cy="487940"/>
            <a:chOff x="0" y="0"/>
            <a:chExt cx="6461577" cy="164031"/>
          </a:xfrm>
        </p:grpSpPr>
        <p:sp>
          <p:nvSpPr>
            <p:cNvPr id="15" name="Freeform 15"/>
            <p:cNvSpPr/>
            <p:nvPr/>
          </p:nvSpPr>
          <p:spPr>
            <a:xfrm>
              <a:off x="0" y="0"/>
              <a:ext cx="6461577" cy="164031"/>
            </a:xfrm>
            <a:custGeom>
              <a:avLst/>
              <a:gdLst/>
              <a:ahLst/>
              <a:cxnLst/>
              <a:rect l="l" t="t" r="r" b="b"/>
              <a:pathLst>
                <a:path w="6461577" h="164031">
                  <a:moveTo>
                    <a:pt x="0" y="0"/>
                  </a:moveTo>
                  <a:lnTo>
                    <a:pt x="6461577" y="0"/>
                  </a:lnTo>
                  <a:lnTo>
                    <a:pt x="6461577" y="164031"/>
                  </a:lnTo>
                  <a:lnTo>
                    <a:pt x="0" y="164031"/>
                  </a:lnTo>
                  <a:close/>
                </a:path>
              </a:pathLst>
            </a:custGeom>
            <a:solidFill>
              <a:srgbClr val="022759"/>
            </a:solidFill>
          </p:spPr>
        </p:sp>
        <p:sp>
          <p:nvSpPr>
            <p:cNvPr id="16" name="TextBox 16"/>
            <p:cNvSpPr txBox="1"/>
            <p:nvPr/>
          </p:nvSpPr>
          <p:spPr>
            <a:xfrm>
              <a:off x="0" y="-28575"/>
              <a:ext cx="6461577" cy="1926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10800000">
            <a:off x="-318061" y="405727"/>
            <a:ext cx="18924122" cy="318843"/>
            <a:chOff x="0" y="0"/>
            <a:chExt cx="6361716" cy="107185"/>
          </a:xfrm>
        </p:grpSpPr>
        <p:sp>
          <p:nvSpPr>
            <p:cNvPr id="18" name="Freeform 18"/>
            <p:cNvSpPr/>
            <p:nvPr/>
          </p:nvSpPr>
          <p:spPr>
            <a:xfrm>
              <a:off x="0" y="0"/>
              <a:ext cx="6361716" cy="107185"/>
            </a:xfrm>
            <a:custGeom>
              <a:avLst/>
              <a:gdLst/>
              <a:ahLst/>
              <a:cxnLst/>
              <a:rect l="l" t="t" r="r" b="b"/>
              <a:pathLst>
                <a:path w="6361716" h="107185">
                  <a:moveTo>
                    <a:pt x="0" y="0"/>
                  </a:moveTo>
                  <a:lnTo>
                    <a:pt x="6361716" y="0"/>
                  </a:lnTo>
                  <a:lnTo>
                    <a:pt x="6361716" y="107185"/>
                  </a:lnTo>
                  <a:lnTo>
                    <a:pt x="0" y="107185"/>
                  </a:lnTo>
                  <a:close/>
                </a:path>
              </a:pathLst>
            </a:custGeom>
            <a:solidFill>
              <a:srgbClr val="FFFFFF"/>
            </a:solidFill>
          </p:spPr>
        </p:sp>
        <p:sp>
          <p:nvSpPr>
            <p:cNvPr id="19" name="TextBox 19"/>
            <p:cNvSpPr txBox="1"/>
            <p:nvPr/>
          </p:nvSpPr>
          <p:spPr>
            <a:xfrm>
              <a:off x="0" y="-28575"/>
              <a:ext cx="6361716" cy="13576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20"/>
          <p:cNvSpPr/>
          <p:nvPr/>
        </p:nvSpPr>
        <p:spPr>
          <a:xfrm>
            <a:off x="1028700" y="1551597"/>
            <a:ext cx="5516922" cy="7909566"/>
          </a:xfrm>
          <a:custGeom>
            <a:avLst/>
            <a:gdLst/>
            <a:ahLst/>
            <a:cxnLst/>
            <a:rect l="l" t="t" r="r" b="b"/>
            <a:pathLst>
              <a:path w="5516922" h="7909566">
                <a:moveTo>
                  <a:pt x="0" y="0"/>
                </a:moveTo>
                <a:lnTo>
                  <a:pt x="5516922" y="0"/>
                </a:lnTo>
                <a:lnTo>
                  <a:pt x="5516922" y="7909567"/>
                </a:lnTo>
                <a:lnTo>
                  <a:pt x="0" y="79095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文字方塊 20">
            <a:extLst>
              <a:ext uri="{FF2B5EF4-FFF2-40B4-BE49-F238E27FC236}">
                <a16:creationId xmlns:a16="http://schemas.microsoft.com/office/drawing/2014/main" id="{84F34AB5-02E6-4D07-A73E-B3732E908F18}"/>
              </a:ext>
            </a:extLst>
          </p:cNvPr>
          <p:cNvSpPr txBox="1"/>
          <p:nvPr/>
        </p:nvSpPr>
        <p:spPr>
          <a:xfrm>
            <a:off x="7244682" y="3749038"/>
            <a:ext cx="10301426" cy="2960811"/>
          </a:xfrm>
          <a:prstGeom prst="rect">
            <a:avLst/>
          </a:prstGeom>
          <a:noFill/>
        </p:spPr>
        <p:txBody>
          <a:bodyPr wrap="square">
            <a:spAutoFit/>
          </a:bodyPr>
          <a:lstStyle/>
          <a:p>
            <a:pPr marL="0" marR="0" lvl="0" indent="0" algn="l" defTabSz="914400" rtl="0" eaLnBrk="1" fontAlgn="auto" latinLnBrk="0" hangingPunct="1">
              <a:lnSpc>
                <a:spcPct val="150000"/>
              </a:lnSpc>
              <a:spcBef>
                <a:spcPct val="20000"/>
              </a:spcBef>
              <a:spcAft>
                <a:spcPts val="0"/>
              </a:spcAft>
              <a:buClrTx/>
              <a:buSzTx/>
              <a:buFontTx/>
              <a:buNone/>
              <a:tabLst/>
              <a:defRPr/>
            </a:pPr>
            <a:r>
              <a:rPr kumimoji="0" lang="zh-TW" altLang="en-US" sz="66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（三）在小雯斷掌事件中，媽媽要負什麼責任？為什麼？</a:t>
            </a:r>
          </a:p>
        </p:txBody>
      </p:sp>
    </p:spTree>
    <p:extLst>
      <p:ext uri="{BB962C8B-B14F-4D97-AF65-F5344CB8AC3E}">
        <p14:creationId xmlns:p14="http://schemas.microsoft.com/office/powerpoint/2010/main" val="3686391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3CDFF"/>
        </a:solidFill>
        <a:effectLst/>
      </p:bgPr>
    </p:bg>
    <p:spTree>
      <p:nvGrpSpPr>
        <p:cNvPr id="1" name=""/>
        <p:cNvGrpSpPr/>
        <p:nvPr/>
      </p:nvGrpSpPr>
      <p:grpSpPr>
        <a:xfrm>
          <a:off x="0" y="0"/>
          <a:ext cx="0" cy="0"/>
          <a:chOff x="0" y="0"/>
          <a:chExt cx="0" cy="0"/>
        </a:xfrm>
      </p:grpSpPr>
      <p:grpSp>
        <p:nvGrpSpPr>
          <p:cNvPr id="2" name="Group 2"/>
          <p:cNvGrpSpPr/>
          <p:nvPr/>
        </p:nvGrpSpPr>
        <p:grpSpPr>
          <a:xfrm>
            <a:off x="-615117" y="9258300"/>
            <a:ext cx="19221178" cy="1296051"/>
            <a:chOff x="0" y="0"/>
            <a:chExt cx="6461577" cy="435693"/>
          </a:xfrm>
        </p:grpSpPr>
        <p:sp>
          <p:nvSpPr>
            <p:cNvPr id="3" name="Freeform 3"/>
            <p:cNvSpPr/>
            <p:nvPr/>
          </p:nvSpPr>
          <p:spPr>
            <a:xfrm>
              <a:off x="0" y="0"/>
              <a:ext cx="6461577" cy="435693"/>
            </a:xfrm>
            <a:custGeom>
              <a:avLst/>
              <a:gdLst/>
              <a:ahLst/>
              <a:cxnLst/>
              <a:rect l="l" t="t" r="r" b="b"/>
              <a:pathLst>
                <a:path w="6461577" h="435693">
                  <a:moveTo>
                    <a:pt x="0" y="0"/>
                  </a:moveTo>
                  <a:lnTo>
                    <a:pt x="6461577" y="0"/>
                  </a:lnTo>
                  <a:lnTo>
                    <a:pt x="6461577" y="435693"/>
                  </a:lnTo>
                  <a:lnTo>
                    <a:pt x="0" y="435693"/>
                  </a:lnTo>
                  <a:close/>
                </a:path>
              </a:pathLst>
            </a:custGeom>
            <a:solidFill>
              <a:srgbClr val="D82222"/>
            </a:solidFill>
          </p:spPr>
        </p:sp>
        <p:sp>
          <p:nvSpPr>
            <p:cNvPr id="4" name="TextBox 4"/>
            <p:cNvSpPr txBox="1"/>
            <p:nvPr/>
          </p:nvSpPr>
          <p:spPr>
            <a:xfrm>
              <a:off x="0" y="-28575"/>
              <a:ext cx="6461577" cy="46426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0800000">
            <a:off x="-384659" y="9968157"/>
            <a:ext cx="19221178" cy="586193"/>
            <a:chOff x="0" y="0"/>
            <a:chExt cx="6461577" cy="197060"/>
          </a:xfrm>
        </p:grpSpPr>
        <p:sp>
          <p:nvSpPr>
            <p:cNvPr id="6" name="Freeform 6"/>
            <p:cNvSpPr/>
            <p:nvPr/>
          </p:nvSpPr>
          <p:spPr>
            <a:xfrm>
              <a:off x="0" y="0"/>
              <a:ext cx="6461577" cy="197060"/>
            </a:xfrm>
            <a:custGeom>
              <a:avLst/>
              <a:gdLst/>
              <a:ahLst/>
              <a:cxnLst/>
              <a:rect l="l" t="t" r="r" b="b"/>
              <a:pathLst>
                <a:path w="6461577" h="197060">
                  <a:moveTo>
                    <a:pt x="0" y="0"/>
                  </a:moveTo>
                  <a:lnTo>
                    <a:pt x="6461577" y="0"/>
                  </a:lnTo>
                  <a:lnTo>
                    <a:pt x="6461577" y="197060"/>
                  </a:lnTo>
                  <a:lnTo>
                    <a:pt x="0" y="197060"/>
                  </a:lnTo>
                  <a:close/>
                </a:path>
              </a:pathLst>
            </a:custGeom>
            <a:solidFill>
              <a:srgbClr val="FFFFFF"/>
            </a:solidFill>
          </p:spPr>
        </p:sp>
        <p:sp>
          <p:nvSpPr>
            <p:cNvPr id="7" name="TextBox 7"/>
            <p:cNvSpPr txBox="1"/>
            <p:nvPr/>
          </p:nvSpPr>
          <p:spPr>
            <a:xfrm>
              <a:off x="0" y="-28575"/>
              <a:ext cx="6461577" cy="22563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7605574" y="1307842"/>
            <a:ext cx="9940534" cy="1122618"/>
            <a:chOff x="0" y="0"/>
            <a:chExt cx="2185847" cy="188188"/>
          </a:xfrm>
        </p:grpSpPr>
        <p:sp>
          <p:nvSpPr>
            <p:cNvPr id="9" name="Freeform 9"/>
            <p:cNvSpPr/>
            <p:nvPr/>
          </p:nvSpPr>
          <p:spPr>
            <a:xfrm>
              <a:off x="0" y="0"/>
              <a:ext cx="2185847" cy="188188"/>
            </a:xfrm>
            <a:custGeom>
              <a:avLst/>
              <a:gdLst/>
              <a:ahLst/>
              <a:cxnLst/>
              <a:rect l="l" t="t" r="r" b="b"/>
              <a:pathLst>
                <a:path w="2185847" h="188188">
                  <a:moveTo>
                    <a:pt x="0" y="0"/>
                  </a:moveTo>
                  <a:lnTo>
                    <a:pt x="2185847" y="0"/>
                  </a:lnTo>
                  <a:lnTo>
                    <a:pt x="2185847" y="188188"/>
                  </a:lnTo>
                  <a:lnTo>
                    <a:pt x="0" y="188188"/>
                  </a:lnTo>
                  <a:close/>
                </a:path>
              </a:pathLst>
            </a:custGeom>
            <a:solidFill>
              <a:srgbClr val="022759"/>
            </a:solidFill>
          </p:spPr>
        </p:sp>
        <p:sp>
          <p:nvSpPr>
            <p:cNvPr id="10" name="TextBox 10"/>
            <p:cNvSpPr txBox="1"/>
            <p:nvPr/>
          </p:nvSpPr>
          <p:spPr>
            <a:xfrm>
              <a:off x="0" y="-28575"/>
              <a:ext cx="2185847" cy="216763"/>
            </a:xfrm>
            <a:prstGeom prst="rect">
              <a:avLst/>
            </a:prstGeom>
          </p:spPr>
          <p:txBody>
            <a:bodyPr lIns="60845" tIns="60845" rIns="60845" bIns="6084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1"/>
          <p:cNvSpPr txBox="1"/>
          <p:nvPr/>
        </p:nvSpPr>
        <p:spPr>
          <a:xfrm>
            <a:off x="7605574" y="1776321"/>
            <a:ext cx="9940534" cy="547779"/>
          </a:xfrm>
          <a:prstGeom prst="rect">
            <a:avLst/>
          </a:prstGeom>
        </p:spPr>
        <p:txBody>
          <a:bodyPr lIns="0" tIns="0" rIns="0" bIns="0" rtlCol="0" anchor="t">
            <a:spAutoFit/>
          </a:bodyPr>
          <a:lstStyle/>
          <a:p>
            <a:pPr marL="0" marR="0" lvl="0" indent="0" algn="ctr" defTabSz="914400" rtl="0" eaLnBrk="1" fontAlgn="auto" latinLnBrk="0" hangingPunct="1">
              <a:lnSpc>
                <a:spcPts val="3390"/>
              </a:lnSpc>
              <a:spcBef>
                <a:spcPts val="0"/>
              </a:spcBef>
              <a:spcAft>
                <a:spcPts val="0"/>
              </a:spcAft>
              <a:buClrTx/>
              <a:buSzTx/>
              <a:buFontTx/>
              <a:buNone/>
              <a:tabLst/>
              <a:defRPr/>
            </a:pPr>
            <a:r>
              <a:rPr kumimoji="0" lang="zh-TW" altLang="en-US" sz="7200" b="0" i="0" u="none" strike="noStrike" kern="1200" cap="none" spc="21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Be Vietnam Ultra-Bold Italics"/>
                <a:sym typeface="Be Vietnam Ultra-Bold Italics"/>
              </a:rPr>
              <a:t>問題與討論</a:t>
            </a:r>
            <a:endParaRPr kumimoji="0" lang="en-US" sz="7200" b="0" i="0" u="none" strike="noStrike" kern="1200" cap="none" spc="21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Be Vietnam Ultra-Bold Italics"/>
              <a:sym typeface="Be Vietnam Ultra-Bold Italics"/>
            </a:endParaRPr>
          </a:p>
        </p:txBody>
      </p:sp>
      <p:grpSp>
        <p:nvGrpSpPr>
          <p:cNvPr id="14" name="Group 14"/>
          <p:cNvGrpSpPr/>
          <p:nvPr/>
        </p:nvGrpSpPr>
        <p:grpSpPr>
          <a:xfrm rot="-10800000">
            <a:off x="-384659" y="-82213"/>
            <a:ext cx="19221178" cy="487940"/>
            <a:chOff x="0" y="0"/>
            <a:chExt cx="6461577" cy="164031"/>
          </a:xfrm>
        </p:grpSpPr>
        <p:sp>
          <p:nvSpPr>
            <p:cNvPr id="15" name="Freeform 15"/>
            <p:cNvSpPr/>
            <p:nvPr/>
          </p:nvSpPr>
          <p:spPr>
            <a:xfrm>
              <a:off x="0" y="0"/>
              <a:ext cx="6461577" cy="164031"/>
            </a:xfrm>
            <a:custGeom>
              <a:avLst/>
              <a:gdLst/>
              <a:ahLst/>
              <a:cxnLst/>
              <a:rect l="l" t="t" r="r" b="b"/>
              <a:pathLst>
                <a:path w="6461577" h="164031">
                  <a:moveTo>
                    <a:pt x="0" y="0"/>
                  </a:moveTo>
                  <a:lnTo>
                    <a:pt x="6461577" y="0"/>
                  </a:lnTo>
                  <a:lnTo>
                    <a:pt x="6461577" y="164031"/>
                  </a:lnTo>
                  <a:lnTo>
                    <a:pt x="0" y="164031"/>
                  </a:lnTo>
                  <a:close/>
                </a:path>
              </a:pathLst>
            </a:custGeom>
            <a:solidFill>
              <a:srgbClr val="022759"/>
            </a:solidFill>
          </p:spPr>
        </p:sp>
        <p:sp>
          <p:nvSpPr>
            <p:cNvPr id="16" name="TextBox 16"/>
            <p:cNvSpPr txBox="1"/>
            <p:nvPr/>
          </p:nvSpPr>
          <p:spPr>
            <a:xfrm>
              <a:off x="0" y="-28575"/>
              <a:ext cx="6461577" cy="1926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10800000">
            <a:off x="-318061" y="405727"/>
            <a:ext cx="18924122" cy="318843"/>
            <a:chOff x="0" y="0"/>
            <a:chExt cx="6361716" cy="107185"/>
          </a:xfrm>
        </p:grpSpPr>
        <p:sp>
          <p:nvSpPr>
            <p:cNvPr id="18" name="Freeform 18"/>
            <p:cNvSpPr/>
            <p:nvPr/>
          </p:nvSpPr>
          <p:spPr>
            <a:xfrm>
              <a:off x="0" y="0"/>
              <a:ext cx="6361716" cy="107185"/>
            </a:xfrm>
            <a:custGeom>
              <a:avLst/>
              <a:gdLst/>
              <a:ahLst/>
              <a:cxnLst/>
              <a:rect l="l" t="t" r="r" b="b"/>
              <a:pathLst>
                <a:path w="6361716" h="107185">
                  <a:moveTo>
                    <a:pt x="0" y="0"/>
                  </a:moveTo>
                  <a:lnTo>
                    <a:pt x="6361716" y="0"/>
                  </a:lnTo>
                  <a:lnTo>
                    <a:pt x="6361716" y="107185"/>
                  </a:lnTo>
                  <a:lnTo>
                    <a:pt x="0" y="107185"/>
                  </a:lnTo>
                  <a:close/>
                </a:path>
              </a:pathLst>
            </a:custGeom>
            <a:solidFill>
              <a:srgbClr val="FFFFFF"/>
            </a:solidFill>
          </p:spPr>
        </p:sp>
        <p:sp>
          <p:nvSpPr>
            <p:cNvPr id="19" name="TextBox 19"/>
            <p:cNvSpPr txBox="1"/>
            <p:nvPr/>
          </p:nvSpPr>
          <p:spPr>
            <a:xfrm>
              <a:off x="0" y="-28575"/>
              <a:ext cx="6361716" cy="13576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20"/>
          <p:cNvSpPr/>
          <p:nvPr/>
        </p:nvSpPr>
        <p:spPr>
          <a:xfrm>
            <a:off x="1028700" y="1551597"/>
            <a:ext cx="5516922" cy="7909566"/>
          </a:xfrm>
          <a:custGeom>
            <a:avLst/>
            <a:gdLst/>
            <a:ahLst/>
            <a:cxnLst/>
            <a:rect l="l" t="t" r="r" b="b"/>
            <a:pathLst>
              <a:path w="5516922" h="7909566">
                <a:moveTo>
                  <a:pt x="0" y="0"/>
                </a:moveTo>
                <a:lnTo>
                  <a:pt x="5516922" y="0"/>
                </a:lnTo>
                <a:lnTo>
                  <a:pt x="5516922" y="7909567"/>
                </a:lnTo>
                <a:lnTo>
                  <a:pt x="0" y="79095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文字方塊 20">
            <a:extLst>
              <a:ext uri="{FF2B5EF4-FFF2-40B4-BE49-F238E27FC236}">
                <a16:creationId xmlns:a16="http://schemas.microsoft.com/office/drawing/2014/main" id="{84F34AB5-02E6-4D07-A73E-B3732E908F18}"/>
              </a:ext>
            </a:extLst>
          </p:cNvPr>
          <p:cNvSpPr txBox="1"/>
          <p:nvPr/>
        </p:nvSpPr>
        <p:spPr>
          <a:xfrm>
            <a:off x="7244682" y="3749038"/>
            <a:ext cx="10301426" cy="4687437"/>
          </a:xfrm>
          <a:prstGeom prst="rect">
            <a:avLst/>
          </a:prstGeom>
          <a:noFill/>
        </p:spPr>
        <p:txBody>
          <a:bodyPr wrap="square">
            <a:spAutoFit/>
          </a:bodyPr>
          <a:lstStyle/>
          <a:p>
            <a:pPr marL="0" marR="0" lvl="0" indent="0" algn="l" defTabSz="914400" rtl="0" eaLnBrk="1" fontAlgn="auto" latinLnBrk="0" hangingPunct="1">
              <a:lnSpc>
                <a:spcPct val="150000"/>
              </a:lnSpc>
              <a:spcBef>
                <a:spcPct val="20000"/>
              </a:spcBef>
              <a:spcAft>
                <a:spcPts val="0"/>
              </a:spcAft>
              <a:buClrTx/>
              <a:buSzTx/>
              <a:buFontTx/>
              <a:buNone/>
              <a:tabLst/>
              <a:defRPr/>
            </a:pPr>
            <a:r>
              <a:rPr kumimoji="0" lang="zh-TW" altLang="en-US" sz="66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（四）在這次意外事故中，姊姊小蘭要負什麼責任？</a:t>
            </a:r>
            <a:endParaRPr kumimoji="0" lang="en-US" altLang="zh-TW" sz="66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endParaRPr>
          </a:p>
          <a:p>
            <a:pPr marL="0" marR="0" lvl="0" indent="0" algn="l" defTabSz="914400" rtl="0" eaLnBrk="1" fontAlgn="auto" latinLnBrk="0" hangingPunct="1">
              <a:lnSpc>
                <a:spcPct val="150000"/>
              </a:lnSpc>
              <a:spcBef>
                <a:spcPct val="20000"/>
              </a:spcBef>
              <a:spcAft>
                <a:spcPts val="0"/>
              </a:spcAft>
              <a:buClrTx/>
              <a:buSzTx/>
              <a:buFontTx/>
              <a:buNone/>
              <a:tabLst/>
              <a:defRPr/>
            </a:pPr>
            <a:r>
              <a:rPr kumimoji="0" lang="zh-TW" altLang="en-US" sz="66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為什麼？</a:t>
            </a:r>
          </a:p>
        </p:txBody>
      </p:sp>
    </p:spTree>
    <p:extLst>
      <p:ext uri="{BB962C8B-B14F-4D97-AF65-F5344CB8AC3E}">
        <p14:creationId xmlns:p14="http://schemas.microsoft.com/office/powerpoint/2010/main" val="225434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CDFF"/>
        </a:solidFill>
        <a:effectLst/>
      </p:bgPr>
    </p:bg>
    <p:spTree>
      <p:nvGrpSpPr>
        <p:cNvPr id="1" name=""/>
        <p:cNvGrpSpPr/>
        <p:nvPr/>
      </p:nvGrpSpPr>
      <p:grpSpPr>
        <a:xfrm>
          <a:off x="0" y="0"/>
          <a:ext cx="0" cy="0"/>
          <a:chOff x="0" y="0"/>
          <a:chExt cx="0" cy="0"/>
        </a:xfrm>
      </p:grpSpPr>
      <p:grpSp>
        <p:nvGrpSpPr>
          <p:cNvPr id="2" name="Group 2"/>
          <p:cNvGrpSpPr/>
          <p:nvPr/>
        </p:nvGrpSpPr>
        <p:grpSpPr>
          <a:xfrm>
            <a:off x="-615117" y="9258300"/>
            <a:ext cx="19221178" cy="1296051"/>
            <a:chOff x="0" y="0"/>
            <a:chExt cx="6461577" cy="435693"/>
          </a:xfrm>
        </p:grpSpPr>
        <p:sp>
          <p:nvSpPr>
            <p:cNvPr id="3" name="Freeform 3"/>
            <p:cNvSpPr/>
            <p:nvPr/>
          </p:nvSpPr>
          <p:spPr>
            <a:xfrm>
              <a:off x="0" y="0"/>
              <a:ext cx="6461577" cy="435693"/>
            </a:xfrm>
            <a:custGeom>
              <a:avLst/>
              <a:gdLst/>
              <a:ahLst/>
              <a:cxnLst/>
              <a:rect l="l" t="t" r="r" b="b"/>
              <a:pathLst>
                <a:path w="6461577" h="435693">
                  <a:moveTo>
                    <a:pt x="0" y="0"/>
                  </a:moveTo>
                  <a:lnTo>
                    <a:pt x="6461577" y="0"/>
                  </a:lnTo>
                  <a:lnTo>
                    <a:pt x="6461577" y="435693"/>
                  </a:lnTo>
                  <a:lnTo>
                    <a:pt x="0" y="435693"/>
                  </a:lnTo>
                  <a:close/>
                </a:path>
              </a:pathLst>
            </a:custGeom>
            <a:solidFill>
              <a:srgbClr val="D82222"/>
            </a:solidFill>
          </p:spPr>
        </p:sp>
        <p:sp>
          <p:nvSpPr>
            <p:cNvPr id="4" name="TextBox 4"/>
            <p:cNvSpPr txBox="1"/>
            <p:nvPr/>
          </p:nvSpPr>
          <p:spPr>
            <a:xfrm>
              <a:off x="0" y="-28575"/>
              <a:ext cx="6461577" cy="46426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0800000">
            <a:off x="-384659" y="9968157"/>
            <a:ext cx="19221178" cy="586193"/>
            <a:chOff x="0" y="0"/>
            <a:chExt cx="6461577" cy="197060"/>
          </a:xfrm>
        </p:grpSpPr>
        <p:sp>
          <p:nvSpPr>
            <p:cNvPr id="6" name="Freeform 6"/>
            <p:cNvSpPr/>
            <p:nvPr/>
          </p:nvSpPr>
          <p:spPr>
            <a:xfrm>
              <a:off x="0" y="0"/>
              <a:ext cx="6461577" cy="197060"/>
            </a:xfrm>
            <a:custGeom>
              <a:avLst/>
              <a:gdLst/>
              <a:ahLst/>
              <a:cxnLst/>
              <a:rect l="l" t="t" r="r" b="b"/>
              <a:pathLst>
                <a:path w="6461577" h="197060">
                  <a:moveTo>
                    <a:pt x="0" y="0"/>
                  </a:moveTo>
                  <a:lnTo>
                    <a:pt x="6461577" y="0"/>
                  </a:lnTo>
                  <a:lnTo>
                    <a:pt x="6461577" y="197060"/>
                  </a:lnTo>
                  <a:lnTo>
                    <a:pt x="0" y="197060"/>
                  </a:lnTo>
                  <a:close/>
                </a:path>
              </a:pathLst>
            </a:custGeom>
            <a:solidFill>
              <a:srgbClr val="FFFFFF"/>
            </a:solidFill>
          </p:spPr>
        </p:sp>
        <p:sp>
          <p:nvSpPr>
            <p:cNvPr id="7" name="TextBox 7"/>
            <p:cNvSpPr txBox="1"/>
            <p:nvPr/>
          </p:nvSpPr>
          <p:spPr>
            <a:xfrm>
              <a:off x="0" y="-28575"/>
              <a:ext cx="6461577" cy="22563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482600" y="1086095"/>
            <a:ext cx="6756400" cy="1771405"/>
            <a:chOff x="0" y="0"/>
            <a:chExt cx="2185847" cy="188188"/>
          </a:xfrm>
        </p:grpSpPr>
        <p:sp>
          <p:nvSpPr>
            <p:cNvPr id="9" name="Freeform 9"/>
            <p:cNvSpPr/>
            <p:nvPr/>
          </p:nvSpPr>
          <p:spPr>
            <a:xfrm>
              <a:off x="0" y="0"/>
              <a:ext cx="2185847" cy="188188"/>
            </a:xfrm>
            <a:custGeom>
              <a:avLst/>
              <a:gdLst/>
              <a:ahLst/>
              <a:cxnLst/>
              <a:rect l="l" t="t" r="r" b="b"/>
              <a:pathLst>
                <a:path w="2185847" h="188188">
                  <a:moveTo>
                    <a:pt x="0" y="0"/>
                  </a:moveTo>
                  <a:lnTo>
                    <a:pt x="2185847" y="0"/>
                  </a:lnTo>
                  <a:lnTo>
                    <a:pt x="2185847" y="188188"/>
                  </a:lnTo>
                  <a:lnTo>
                    <a:pt x="0" y="188188"/>
                  </a:lnTo>
                  <a:close/>
                </a:path>
              </a:pathLst>
            </a:custGeom>
            <a:solidFill>
              <a:srgbClr val="022759"/>
            </a:solidFill>
          </p:spPr>
        </p:sp>
        <p:sp>
          <p:nvSpPr>
            <p:cNvPr id="10" name="TextBox 10"/>
            <p:cNvSpPr txBox="1"/>
            <p:nvPr/>
          </p:nvSpPr>
          <p:spPr>
            <a:xfrm>
              <a:off x="0" y="-28575"/>
              <a:ext cx="2185847" cy="216763"/>
            </a:xfrm>
            <a:prstGeom prst="rect">
              <a:avLst/>
            </a:prstGeom>
          </p:spPr>
          <p:txBody>
            <a:bodyPr lIns="60845" tIns="60845" rIns="60845" bIns="6084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1"/>
          <p:cNvSpPr txBox="1"/>
          <p:nvPr/>
        </p:nvSpPr>
        <p:spPr>
          <a:xfrm>
            <a:off x="698500" y="1890385"/>
            <a:ext cx="6324600" cy="596766"/>
          </a:xfrm>
          <a:prstGeom prst="rect">
            <a:avLst/>
          </a:prstGeom>
        </p:spPr>
        <p:txBody>
          <a:bodyPr wrap="square" lIns="0" tIns="0" rIns="0" bIns="0" rtlCol="0" anchor="t">
            <a:spAutoFit/>
          </a:bodyPr>
          <a:lstStyle/>
          <a:p>
            <a:pPr marL="0" marR="0" lvl="0" indent="0" algn="ctr" defTabSz="914400" rtl="0" eaLnBrk="1" fontAlgn="auto" latinLnBrk="0" hangingPunct="1">
              <a:lnSpc>
                <a:spcPts val="3390"/>
              </a:lnSpc>
              <a:spcBef>
                <a:spcPts val="0"/>
              </a:spcBef>
              <a:spcAft>
                <a:spcPts val="0"/>
              </a:spcAft>
              <a:buClrTx/>
              <a:buSzTx/>
              <a:buFontTx/>
              <a:buNone/>
              <a:tabLst/>
              <a:defRPr/>
            </a:pPr>
            <a:r>
              <a:rPr kumimoji="0" lang="zh-TW" altLang="en-US" sz="8800" b="0" i="0" u="none" strike="noStrike" kern="1200" cap="none" spc="21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Be Vietnam Ultra-Bold Italics"/>
                <a:sym typeface="Be Vietnam Ultra-Bold Italics"/>
              </a:rPr>
              <a:t>小雯的斷掌</a:t>
            </a:r>
            <a:endParaRPr kumimoji="0" lang="en-US" sz="8800" b="0" i="0" u="none" strike="noStrike" kern="1200" cap="none" spc="21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Be Vietnam Ultra-Bold Italics"/>
              <a:sym typeface="Be Vietnam Ultra-Bold Italics"/>
            </a:endParaRPr>
          </a:p>
        </p:txBody>
      </p:sp>
      <p:grpSp>
        <p:nvGrpSpPr>
          <p:cNvPr id="14" name="Group 14"/>
          <p:cNvGrpSpPr/>
          <p:nvPr/>
        </p:nvGrpSpPr>
        <p:grpSpPr>
          <a:xfrm rot="-10800000">
            <a:off x="-384659" y="-82213"/>
            <a:ext cx="19221178" cy="487940"/>
            <a:chOff x="0" y="0"/>
            <a:chExt cx="6461577" cy="164031"/>
          </a:xfrm>
        </p:grpSpPr>
        <p:sp>
          <p:nvSpPr>
            <p:cNvPr id="15" name="Freeform 15"/>
            <p:cNvSpPr/>
            <p:nvPr/>
          </p:nvSpPr>
          <p:spPr>
            <a:xfrm>
              <a:off x="0" y="0"/>
              <a:ext cx="6461577" cy="164031"/>
            </a:xfrm>
            <a:custGeom>
              <a:avLst/>
              <a:gdLst/>
              <a:ahLst/>
              <a:cxnLst/>
              <a:rect l="l" t="t" r="r" b="b"/>
              <a:pathLst>
                <a:path w="6461577" h="164031">
                  <a:moveTo>
                    <a:pt x="0" y="0"/>
                  </a:moveTo>
                  <a:lnTo>
                    <a:pt x="6461577" y="0"/>
                  </a:lnTo>
                  <a:lnTo>
                    <a:pt x="6461577" y="164031"/>
                  </a:lnTo>
                  <a:lnTo>
                    <a:pt x="0" y="164031"/>
                  </a:lnTo>
                  <a:close/>
                </a:path>
              </a:pathLst>
            </a:custGeom>
            <a:solidFill>
              <a:srgbClr val="022759"/>
            </a:solidFill>
          </p:spPr>
        </p:sp>
        <p:sp>
          <p:nvSpPr>
            <p:cNvPr id="16" name="TextBox 16"/>
            <p:cNvSpPr txBox="1"/>
            <p:nvPr/>
          </p:nvSpPr>
          <p:spPr>
            <a:xfrm>
              <a:off x="0" y="-28575"/>
              <a:ext cx="6461577" cy="1926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10800000">
            <a:off x="-318061" y="405727"/>
            <a:ext cx="18924122" cy="318843"/>
            <a:chOff x="0" y="0"/>
            <a:chExt cx="6361716" cy="107185"/>
          </a:xfrm>
        </p:grpSpPr>
        <p:sp>
          <p:nvSpPr>
            <p:cNvPr id="18" name="Freeform 18"/>
            <p:cNvSpPr/>
            <p:nvPr/>
          </p:nvSpPr>
          <p:spPr>
            <a:xfrm>
              <a:off x="0" y="0"/>
              <a:ext cx="6361716" cy="107185"/>
            </a:xfrm>
            <a:custGeom>
              <a:avLst/>
              <a:gdLst/>
              <a:ahLst/>
              <a:cxnLst/>
              <a:rect l="l" t="t" r="r" b="b"/>
              <a:pathLst>
                <a:path w="6361716" h="107185">
                  <a:moveTo>
                    <a:pt x="0" y="0"/>
                  </a:moveTo>
                  <a:lnTo>
                    <a:pt x="6361716" y="0"/>
                  </a:lnTo>
                  <a:lnTo>
                    <a:pt x="6361716" y="107185"/>
                  </a:lnTo>
                  <a:lnTo>
                    <a:pt x="0" y="107185"/>
                  </a:lnTo>
                  <a:close/>
                </a:path>
              </a:pathLst>
            </a:custGeom>
            <a:solidFill>
              <a:srgbClr val="FFFFFF"/>
            </a:solidFill>
          </p:spPr>
        </p:sp>
        <p:sp>
          <p:nvSpPr>
            <p:cNvPr id="19" name="TextBox 19"/>
            <p:cNvSpPr txBox="1"/>
            <p:nvPr/>
          </p:nvSpPr>
          <p:spPr>
            <a:xfrm>
              <a:off x="0" y="-28575"/>
              <a:ext cx="6361716" cy="13576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文字方塊 20">
            <a:extLst>
              <a:ext uri="{FF2B5EF4-FFF2-40B4-BE49-F238E27FC236}">
                <a16:creationId xmlns:a16="http://schemas.microsoft.com/office/drawing/2014/main" id="{AB6085C2-0F61-4547-837E-093C2193157F}"/>
              </a:ext>
            </a:extLst>
          </p:cNvPr>
          <p:cNvSpPr txBox="1"/>
          <p:nvPr/>
        </p:nvSpPr>
        <p:spPr>
          <a:xfrm>
            <a:off x="698500" y="3533381"/>
            <a:ext cx="17056100" cy="4708981"/>
          </a:xfrm>
          <a:prstGeom prst="rect">
            <a:avLst/>
          </a:prstGeom>
          <a:noFill/>
        </p:spPr>
        <p:txBody>
          <a:bodyPr wrap="square">
            <a:spAutoFit/>
          </a:bodyPr>
          <a:lstStyle/>
          <a:p>
            <a:r>
              <a:rPr lang="zh-TW" altLang="en-US" sz="6000" dirty="0">
                <a:latin typeface="華康儷中宋" panose="02020509000000000000" pitchFamily="49" charset="-120"/>
                <a:ea typeface="華康儷中宋" panose="02020509000000000000" pitchFamily="49" charset="-120"/>
              </a:rPr>
              <a:t>媽媽早年喪偶，持家不易；</a:t>
            </a:r>
            <a:endParaRPr lang="en-US" altLang="zh-TW" sz="6000" dirty="0">
              <a:latin typeface="華康儷中宋" panose="02020509000000000000" pitchFamily="49" charset="-120"/>
              <a:ea typeface="華康儷中宋" panose="02020509000000000000" pitchFamily="49" charset="-120"/>
            </a:endParaRPr>
          </a:p>
          <a:p>
            <a:r>
              <a:rPr lang="zh-TW" altLang="en-US" sz="6000" dirty="0">
                <a:latin typeface="華康儷中宋" panose="02020509000000000000" pitchFamily="49" charset="-120"/>
                <a:ea typeface="華康儷中宋" panose="02020509000000000000" pitchFamily="49" charset="-120"/>
              </a:rPr>
              <a:t>秀秀阿姨是媽媽的金蘭之交，姊姊小蘭常到阿姨的餐廳打工，工作輕鬆收入也不錯。</a:t>
            </a:r>
            <a:endParaRPr lang="en-US" altLang="zh-TW" sz="6000" dirty="0">
              <a:latin typeface="華康儷中宋" panose="02020509000000000000" pitchFamily="49" charset="-120"/>
              <a:ea typeface="華康儷中宋" panose="02020509000000000000" pitchFamily="49" charset="-120"/>
            </a:endParaRPr>
          </a:p>
          <a:p>
            <a:r>
              <a:rPr lang="zh-TW" altLang="en-US" sz="6000" dirty="0">
                <a:latin typeface="華康儷中宋" panose="02020509000000000000" pitchFamily="49" charset="-120"/>
                <a:ea typeface="華康儷中宋" panose="02020509000000000000" pitchFamily="49" charset="-120"/>
              </a:rPr>
              <a:t>今年暑假小雯升六年級了，拗不過她的請求，兩姊妹一起到餐廳打工。</a:t>
            </a:r>
          </a:p>
        </p:txBody>
      </p:sp>
      <p:sp>
        <p:nvSpPr>
          <p:cNvPr id="23" name="文字方塊 22">
            <a:extLst>
              <a:ext uri="{FF2B5EF4-FFF2-40B4-BE49-F238E27FC236}">
                <a16:creationId xmlns:a16="http://schemas.microsoft.com/office/drawing/2014/main" id="{48756BBF-D7D6-4D21-B931-60A79F54BFC9}"/>
              </a:ext>
            </a:extLst>
          </p:cNvPr>
          <p:cNvSpPr txBox="1"/>
          <p:nvPr/>
        </p:nvSpPr>
        <p:spPr>
          <a:xfrm>
            <a:off x="11353801" y="1519430"/>
            <a:ext cx="6477000" cy="646331"/>
          </a:xfrm>
          <a:prstGeom prst="rect">
            <a:avLst/>
          </a:prstGeom>
          <a:noFill/>
        </p:spPr>
        <p:txBody>
          <a:bodyPr wrap="square">
            <a:spAutoFit/>
          </a:bodyPr>
          <a:lstStyle/>
          <a:p>
            <a:r>
              <a:rPr lang="zh-TW" altLang="en-US" sz="3600" dirty="0">
                <a:latin typeface="華康儷中宋" panose="02020509000000000000" pitchFamily="49" charset="-120"/>
                <a:ea typeface="華康儷中宋" panose="02020509000000000000" pitchFamily="49" charset="-120"/>
              </a:rPr>
              <a:t>金蘭之交：情意相投的好朋友</a:t>
            </a:r>
          </a:p>
        </p:txBody>
      </p:sp>
    </p:spTree>
    <p:extLst>
      <p:ext uri="{BB962C8B-B14F-4D97-AF65-F5344CB8AC3E}">
        <p14:creationId xmlns:p14="http://schemas.microsoft.com/office/powerpoint/2010/main" val="914341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3CDFF"/>
        </a:solidFill>
        <a:effectLst/>
      </p:bgPr>
    </p:bg>
    <p:spTree>
      <p:nvGrpSpPr>
        <p:cNvPr id="1" name=""/>
        <p:cNvGrpSpPr/>
        <p:nvPr/>
      </p:nvGrpSpPr>
      <p:grpSpPr>
        <a:xfrm>
          <a:off x="0" y="0"/>
          <a:ext cx="0" cy="0"/>
          <a:chOff x="0" y="0"/>
          <a:chExt cx="0" cy="0"/>
        </a:xfrm>
      </p:grpSpPr>
      <p:grpSp>
        <p:nvGrpSpPr>
          <p:cNvPr id="2" name="Group 2"/>
          <p:cNvGrpSpPr/>
          <p:nvPr/>
        </p:nvGrpSpPr>
        <p:grpSpPr>
          <a:xfrm>
            <a:off x="-615117" y="9258300"/>
            <a:ext cx="19221178" cy="1296051"/>
            <a:chOff x="0" y="0"/>
            <a:chExt cx="6461577" cy="435693"/>
          </a:xfrm>
        </p:grpSpPr>
        <p:sp>
          <p:nvSpPr>
            <p:cNvPr id="3" name="Freeform 3"/>
            <p:cNvSpPr/>
            <p:nvPr/>
          </p:nvSpPr>
          <p:spPr>
            <a:xfrm>
              <a:off x="0" y="0"/>
              <a:ext cx="6461577" cy="435693"/>
            </a:xfrm>
            <a:custGeom>
              <a:avLst/>
              <a:gdLst/>
              <a:ahLst/>
              <a:cxnLst/>
              <a:rect l="l" t="t" r="r" b="b"/>
              <a:pathLst>
                <a:path w="6461577" h="435693">
                  <a:moveTo>
                    <a:pt x="0" y="0"/>
                  </a:moveTo>
                  <a:lnTo>
                    <a:pt x="6461577" y="0"/>
                  </a:lnTo>
                  <a:lnTo>
                    <a:pt x="6461577" y="435693"/>
                  </a:lnTo>
                  <a:lnTo>
                    <a:pt x="0" y="435693"/>
                  </a:lnTo>
                  <a:close/>
                </a:path>
              </a:pathLst>
            </a:custGeom>
            <a:solidFill>
              <a:srgbClr val="D82222"/>
            </a:solidFill>
          </p:spPr>
        </p:sp>
        <p:sp>
          <p:nvSpPr>
            <p:cNvPr id="4" name="TextBox 4"/>
            <p:cNvSpPr txBox="1"/>
            <p:nvPr/>
          </p:nvSpPr>
          <p:spPr>
            <a:xfrm>
              <a:off x="0" y="-28575"/>
              <a:ext cx="6461577" cy="46426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0800000">
            <a:off x="-384659" y="9968157"/>
            <a:ext cx="19221178" cy="586193"/>
            <a:chOff x="0" y="0"/>
            <a:chExt cx="6461577" cy="197060"/>
          </a:xfrm>
        </p:grpSpPr>
        <p:sp>
          <p:nvSpPr>
            <p:cNvPr id="6" name="Freeform 6"/>
            <p:cNvSpPr/>
            <p:nvPr/>
          </p:nvSpPr>
          <p:spPr>
            <a:xfrm>
              <a:off x="0" y="0"/>
              <a:ext cx="6461577" cy="197060"/>
            </a:xfrm>
            <a:custGeom>
              <a:avLst/>
              <a:gdLst/>
              <a:ahLst/>
              <a:cxnLst/>
              <a:rect l="l" t="t" r="r" b="b"/>
              <a:pathLst>
                <a:path w="6461577" h="197060">
                  <a:moveTo>
                    <a:pt x="0" y="0"/>
                  </a:moveTo>
                  <a:lnTo>
                    <a:pt x="6461577" y="0"/>
                  </a:lnTo>
                  <a:lnTo>
                    <a:pt x="6461577" y="197060"/>
                  </a:lnTo>
                  <a:lnTo>
                    <a:pt x="0" y="197060"/>
                  </a:lnTo>
                  <a:close/>
                </a:path>
              </a:pathLst>
            </a:custGeom>
            <a:solidFill>
              <a:srgbClr val="FFFFFF"/>
            </a:solidFill>
          </p:spPr>
        </p:sp>
        <p:sp>
          <p:nvSpPr>
            <p:cNvPr id="7" name="TextBox 7"/>
            <p:cNvSpPr txBox="1"/>
            <p:nvPr/>
          </p:nvSpPr>
          <p:spPr>
            <a:xfrm>
              <a:off x="0" y="-28575"/>
              <a:ext cx="6461577" cy="22563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7605574" y="1307842"/>
            <a:ext cx="9940534" cy="1122618"/>
            <a:chOff x="0" y="0"/>
            <a:chExt cx="2185847" cy="188188"/>
          </a:xfrm>
        </p:grpSpPr>
        <p:sp>
          <p:nvSpPr>
            <p:cNvPr id="9" name="Freeform 9"/>
            <p:cNvSpPr/>
            <p:nvPr/>
          </p:nvSpPr>
          <p:spPr>
            <a:xfrm>
              <a:off x="0" y="0"/>
              <a:ext cx="2185847" cy="188188"/>
            </a:xfrm>
            <a:custGeom>
              <a:avLst/>
              <a:gdLst/>
              <a:ahLst/>
              <a:cxnLst/>
              <a:rect l="l" t="t" r="r" b="b"/>
              <a:pathLst>
                <a:path w="2185847" h="188188">
                  <a:moveTo>
                    <a:pt x="0" y="0"/>
                  </a:moveTo>
                  <a:lnTo>
                    <a:pt x="2185847" y="0"/>
                  </a:lnTo>
                  <a:lnTo>
                    <a:pt x="2185847" y="188188"/>
                  </a:lnTo>
                  <a:lnTo>
                    <a:pt x="0" y="188188"/>
                  </a:lnTo>
                  <a:close/>
                </a:path>
              </a:pathLst>
            </a:custGeom>
            <a:solidFill>
              <a:srgbClr val="022759"/>
            </a:solidFill>
          </p:spPr>
        </p:sp>
        <p:sp>
          <p:nvSpPr>
            <p:cNvPr id="10" name="TextBox 10"/>
            <p:cNvSpPr txBox="1"/>
            <p:nvPr/>
          </p:nvSpPr>
          <p:spPr>
            <a:xfrm>
              <a:off x="0" y="-28575"/>
              <a:ext cx="2185847" cy="216763"/>
            </a:xfrm>
            <a:prstGeom prst="rect">
              <a:avLst/>
            </a:prstGeom>
          </p:spPr>
          <p:txBody>
            <a:bodyPr lIns="60845" tIns="60845" rIns="60845" bIns="6084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1"/>
          <p:cNvSpPr txBox="1"/>
          <p:nvPr/>
        </p:nvSpPr>
        <p:spPr>
          <a:xfrm>
            <a:off x="7605574" y="1776321"/>
            <a:ext cx="9940534" cy="547779"/>
          </a:xfrm>
          <a:prstGeom prst="rect">
            <a:avLst/>
          </a:prstGeom>
        </p:spPr>
        <p:txBody>
          <a:bodyPr lIns="0" tIns="0" rIns="0" bIns="0" rtlCol="0" anchor="t">
            <a:spAutoFit/>
          </a:bodyPr>
          <a:lstStyle/>
          <a:p>
            <a:pPr marL="0" marR="0" lvl="0" indent="0" algn="ctr" defTabSz="914400" rtl="0" eaLnBrk="1" fontAlgn="auto" latinLnBrk="0" hangingPunct="1">
              <a:lnSpc>
                <a:spcPts val="3390"/>
              </a:lnSpc>
              <a:spcBef>
                <a:spcPts val="0"/>
              </a:spcBef>
              <a:spcAft>
                <a:spcPts val="0"/>
              </a:spcAft>
              <a:buClrTx/>
              <a:buSzTx/>
              <a:buFontTx/>
              <a:buNone/>
              <a:tabLst/>
              <a:defRPr/>
            </a:pPr>
            <a:r>
              <a:rPr kumimoji="0" lang="zh-TW" altLang="en-US" sz="7200" b="0" i="0" u="none" strike="noStrike" kern="1200" cap="none" spc="21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Be Vietnam Ultra-Bold Italics"/>
                <a:sym typeface="Be Vietnam Ultra-Bold Italics"/>
              </a:rPr>
              <a:t>問題與討論</a:t>
            </a:r>
            <a:endParaRPr kumimoji="0" lang="en-US" sz="7200" b="0" i="0" u="none" strike="noStrike" kern="1200" cap="none" spc="21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Be Vietnam Ultra-Bold Italics"/>
              <a:sym typeface="Be Vietnam Ultra-Bold Italics"/>
            </a:endParaRPr>
          </a:p>
        </p:txBody>
      </p:sp>
      <p:grpSp>
        <p:nvGrpSpPr>
          <p:cNvPr id="14" name="Group 14"/>
          <p:cNvGrpSpPr/>
          <p:nvPr/>
        </p:nvGrpSpPr>
        <p:grpSpPr>
          <a:xfrm rot="-10800000">
            <a:off x="-384659" y="-82213"/>
            <a:ext cx="19221178" cy="487940"/>
            <a:chOff x="0" y="0"/>
            <a:chExt cx="6461577" cy="164031"/>
          </a:xfrm>
        </p:grpSpPr>
        <p:sp>
          <p:nvSpPr>
            <p:cNvPr id="15" name="Freeform 15"/>
            <p:cNvSpPr/>
            <p:nvPr/>
          </p:nvSpPr>
          <p:spPr>
            <a:xfrm>
              <a:off x="0" y="0"/>
              <a:ext cx="6461577" cy="164031"/>
            </a:xfrm>
            <a:custGeom>
              <a:avLst/>
              <a:gdLst/>
              <a:ahLst/>
              <a:cxnLst/>
              <a:rect l="l" t="t" r="r" b="b"/>
              <a:pathLst>
                <a:path w="6461577" h="164031">
                  <a:moveTo>
                    <a:pt x="0" y="0"/>
                  </a:moveTo>
                  <a:lnTo>
                    <a:pt x="6461577" y="0"/>
                  </a:lnTo>
                  <a:lnTo>
                    <a:pt x="6461577" y="164031"/>
                  </a:lnTo>
                  <a:lnTo>
                    <a:pt x="0" y="164031"/>
                  </a:lnTo>
                  <a:close/>
                </a:path>
              </a:pathLst>
            </a:custGeom>
            <a:solidFill>
              <a:srgbClr val="022759"/>
            </a:solidFill>
          </p:spPr>
        </p:sp>
        <p:sp>
          <p:nvSpPr>
            <p:cNvPr id="16" name="TextBox 16"/>
            <p:cNvSpPr txBox="1"/>
            <p:nvPr/>
          </p:nvSpPr>
          <p:spPr>
            <a:xfrm>
              <a:off x="0" y="-28575"/>
              <a:ext cx="6461577" cy="1926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10800000">
            <a:off x="-318061" y="405727"/>
            <a:ext cx="18924122" cy="318843"/>
            <a:chOff x="0" y="0"/>
            <a:chExt cx="6361716" cy="107185"/>
          </a:xfrm>
        </p:grpSpPr>
        <p:sp>
          <p:nvSpPr>
            <p:cNvPr id="18" name="Freeform 18"/>
            <p:cNvSpPr/>
            <p:nvPr/>
          </p:nvSpPr>
          <p:spPr>
            <a:xfrm>
              <a:off x="0" y="0"/>
              <a:ext cx="6361716" cy="107185"/>
            </a:xfrm>
            <a:custGeom>
              <a:avLst/>
              <a:gdLst/>
              <a:ahLst/>
              <a:cxnLst/>
              <a:rect l="l" t="t" r="r" b="b"/>
              <a:pathLst>
                <a:path w="6361716" h="107185">
                  <a:moveTo>
                    <a:pt x="0" y="0"/>
                  </a:moveTo>
                  <a:lnTo>
                    <a:pt x="6361716" y="0"/>
                  </a:lnTo>
                  <a:lnTo>
                    <a:pt x="6361716" y="107185"/>
                  </a:lnTo>
                  <a:lnTo>
                    <a:pt x="0" y="107185"/>
                  </a:lnTo>
                  <a:close/>
                </a:path>
              </a:pathLst>
            </a:custGeom>
            <a:solidFill>
              <a:srgbClr val="FFFFFF"/>
            </a:solidFill>
          </p:spPr>
        </p:sp>
        <p:sp>
          <p:nvSpPr>
            <p:cNvPr id="19" name="TextBox 19"/>
            <p:cNvSpPr txBox="1"/>
            <p:nvPr/>
          </p:nvSpPr>
          <p:spPr>
            <a:xfrm>
              <a:off x="0" y="-28575"/>
              <a:ext cx="6361716" cy="13576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20"/>
          <p:cNvSpPr/>
          <p:nvPr/>
        </p:nvSpPr>
        <p:spPr>
          <a:xfrm>
            <a:off x="1028700" y="1551597"/>
            <a:ext cx="5516922" cy="7909566"/>
          </a:xfrm>
          <a:custGeom>
            <a:avLst/>
            <a:gdLst/>
            <a:ahLst/>
            <a:cxnLst/>
            <a:rect l="l" t="t" r="r" b="b"/>
            <a:pathLst>
              <a:path w="5516922" h="7909566">
                <a:moveTo>
                  <a:pt x="0" y="0"/>
                </a:moveTo>
                <a:lnTo>
                  <a:pt x="5516922" y="0"/>
                </a:lnTo>
                <a:lnTo>
                  <a:pt x="5516922" y="7909567"/>
                </a:lnTo>
                <a:lnTo>
                  <a:pt x="0" y="79095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文字方塊 20">
            <a:extLst>
              <a:ext uri="{FF2B5EF4-FFF2-40B4-BE49-F238E27FC236}">
                <a16:creationId xmlns:a16="http://schemas.microsoft.com/office/drawing/2014/main" id="{84F34AB5-02E6-4D07-A73E-B3732E908F18}"/>
              </a:ext>
            </a:extLst>
          </p:cNvPr>
          <p:cNvSpPr txBox="1"/>
          <p:nvPr/>
        </p:nvSpPr>
        <p:spPr>
          <a:xfrm>
            <a:off x="7244682" y="2682707"/>
            <a:ext cx="10301426" cy="6210931"/>
          </a:xfrm>
          <a:prstGeom prst="rect">
            <a:avLst/>
          </a:prstGeom>
          <a:noFill/>
        </p:spPr>
        <p:txBody>
          <a:bodyPr wrap="square">
            <a:spAutoFit/>
          </a:bodyPr>
          <a:lstStyle/>
          <a:p>
            <a:pPr marL="0" marR="0" lvl="0" indent="0" algn="l" defTabSz="914400" rtl="0" eaLnBrk="1" fontAlgn="auto" latinLnBrk="0" hangingPunct="1">
              <a:lnSpc>
                <a:spcPct val="150000"/>
              </a:lnSpc>
              <a:spcBef>
                <a:spcPct val="20000"/>
              </a:spcBef>
              <a:spcAft>
                <a:spcPts val="0"/>
              </a:spcAft>
              <a:buClrTx/>
              <a:buSzTx/>
              <a:buFontTx/>
              <a:buNone/>
              <a:tabLst/>
              <a:defRPr/>
            </a:pPr>
            <a:r>
              <a:rPr kumimoji="0" lang="zh-TW" altLang="en-US" sz="66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（五）有人認為：大學生打工真是不值得！你有何看法？小學生利用假日打工，</a:t>
            </a:r>
            <a:endParaRPr kumimoji="0" lang="en-US" altLang="zh-TW" sz="66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endParaRPr>
          </a:p>
          <a:p>
            <a:pPr marL="0" marR="0" lvl="0" indent="0" algn="l" defTabSz="914400" rtl="0" eaLnBrk="1" fontAlgn="auto" latinLnBrk="0" hangingPunct="1">
              <a:lnSpc>
                <a:spcPct val="150000"/>
              </a:lnSpc>
              <a:spcBef>
                <a:spcPct val="20000"/>
              </a:spcBef>
              <a:spcAft>
                <a:spcPts val="0"/>
              </a:spcAft>
              <a:buClrTx/>
              <a:buSzTx/>
              <a:buFontTx/>
              <a:buNone/>
              <a:tabLst/>
              <a:defRPr/>
            </a:pPr>
            <a:r>
              <a:rPr kumimoji="0" lang="zh-TW" altLang="en-US" sz="66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你認為怎麼樣？</a:t>
            </a:r>
          </a:p>
        </p:txBody>
      </p:sp>
    </p:spTree>
    <p:extLst>
      <p:ext uri="{BB962C8B-B14F-4D97-AF65-F5344CB8AC3E}">
        <p14:creationId xmlns:p14="http://schemas.microsoft.com/office/powerpoint/2010/main" val="4260123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線上媒體 1" title="20161230中天新聞　巧克力的黑暗面　成千上萬童工苦澀">
            <a:hlinkClick r:id="" action="ppaction://media"/>
            <a:extLst>
              <a:ext uri="{FF2B5EF4-FFF2-40B4-BE49-F238E27FC236}">
                <a16:creationId xmlns:a16="http://schemas.microsoft.com/office/drawing/2014/main" id="{C8D7D87C-7D20-4220-8720-2628E9110CD4}"/>
              </a:ext>
            </a:extLst>
          </p:cNvPr>
          <p:cNvPicPr>
            <a:picLocks noRot="1" noChangeAspect="1"/>
          </p:cNvPicPr>
          <p:nvPr>
            <a:videoFile r:link="rId1"/>
          </p:nvPr>
        </p:nvPicPr>
        <p:blipFill>
          <a:blip r:embed="rId3"/>
          <a:stretch>
            <a:fillRect/>
          </a:stretch>
        </p:blipFill>
        <p:spPr>
          <a:xfrm>
            <a:off x="11243" y="0"/>
            <a:ext cx="18276757" cy="10326368"/>
          </a:xfrm>
          <a:prstGeom prst="rect">
            <a:avLst/>
          </a:prstGeom>
        </p:spPr>
      </p:pic>
    </p:spTree>
    <p:extLst>
      <p:ext uri="{BB962C8B-B14F-4D97-AF65-F5344CB8AC3E}">
        <p14:creationId xmlns:p14="http://schemas.microsoft.com/office/powerpoint/2010/main" val="39625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線上媒體 1" title="殘酷的世界！全球有1.52億童工">
            <a:hlinkClick r:id="" action="ppaction://media"/>
            <a:extLst>
              <a:ext uri="{FF2B5EF4-FFF2-40B4-BE49-F238E27FC236}">
                <a16:creationId xmlns:a16="http://schemas.microsoft.com/office/drawing/2014/main" id="{B4542DD7-580F-41A4-8BB1-547362F22291}"/>
              </a:ext>
            </a:extLst>
          </p:cNvPr>
          <p:cNvPicPr>
            <a:picLocks noRot="1" noChangeAspect="1"/>
          </p:cNvPicPr>
          <p:nvPr>
            <a:videoFile r:link="rId1"/>
          </p:nvPr>
        </p:nvPicPr>
        <p:blipFill>
          <a:blip r:embed="rId3"/>
          <a:stretch>
            <a:fillRect/>
          </a:stretch>
        </p:blipFill>
        <p:spPr>
          <a:xfrm>
            <a:off x="0" y="0"/>
            <a:ext cx="18288000" cy="10332720"/>
          </a:xfrm>
          <a:prstGeom prst="rect">
            <a:avLst/>
          </a:prstGeom>
        </p:spPr>
      </p:pic>
    </p:spTree>
    <p:extLst>
      <p:ext uri="{BB962C8B-B14F-4D97-AF65-F5344CB8AC3E}">
        <p14:creationId xmlns:p14="http://schemas.microsoft.com/office/powerpoint/2010/main" val="297885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CDFF"/>
        </a:solidFill>
        <a:effectLst/>
      </p:bgPr>
    </p:bg>
    <p:spTree>
      <p:nvGrpSpPr>
        <p:cNvPr id="1" name=""/>
        <p:cNvGrpSpPr/>
        <p:nvPr/>
      </p:nvGrpSpPr>
      <p:grpSpPr>
        <a:xfrm>
          <a:off x="0" y="0"/>
          <a:ext cx="0" cy="0"/>
          <a:chOff x="0" y="0"/>
          <a:chExt cx="0" cy="0"/>
        </a:xfrm>
      </p:grpSpPr>
      <p:grpSp>
        <p:nvGrpSpPr>
          <p:cNvPr id="2" name="Group 2"/>
          <p:cNvGrpSpPr/>
          <p:nvPr/>
        </p:nvGrpSpPr>
        <p:grpSpPr>
          <a:xfrm>
            <a:off x="-615117" y="9258300"/>
            <a:ext cx="19221178" cy="1296051"/>
            <a:chOff x="0" y="0"/>
            <a:chExt cx="6461577" cy="435693"/>
          </a:xfrm>
        </p:grpSpPr>
        <p:sp>
          <p:nvSpPr>
            <p:cNvPr id="3" name="Freeform 3"/>
            <p:cNvSpPr/>
            <p:nvPr/>
          </p:nvSpPr>
          <p:spPr>
            <a:xfrm>
              <a:off x="0" y="0"/>
              <a:ext cx="6461577" cy="435693"/>
            </a:xfrm>
            <a:custGeom>
              <a:avLst/>
              <a:gdLst/>
              <a:ahLst/>
              <a:cxnLst/>
              <a:rect l="l" t="t" r="r" b="b"/>
              <a:pathLst>
                <a:path w="6461577" h="435693">
                  <a:moveTo>
                    <a:pt x="0" y="0"/>
                  </a:moveTo>
                  <a:lnTo>
                    <a:pt x="6461577" y="0"/>
                  </a:lnTo>
                  <a:lnTo>
                    <a:pt x="6461577" y="435693"/>
                  </a:lnTo>
                  <a:lnTo>
                    <a:pt x="0" y="435693"/>
                  </a:lnTo>
                  <a:close/>
                </a:path>
              </a:pathLst>
            </a:custGeom>
            <a:solidFill>
              <a:srgbClr val="D82222"/>
            </a:solidFill>
          </p:spPr>
        </p:sp>
        <p:sp>
          <p:nvSpPr>
            <p:cNvPr id="4" name="TextBox 4"/>
            <p:cNvSpPr txBox="1"/>
            <p:nvPr/>
          </p:nvSpPr>
          <p:spPr>
            <a:xfrm>
              <a:off x="0" y="-28575"/>
              <a:ext cx="6461577" cy="46426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0800000">
            <a:off x="-384659" y="9968157"/>
            <a:ext cx="19221178" cy="586193"/>
            <a:chOff x="0" y="0"/>
            <a:chExt cx="6461577" cy="197060"/>
          </a:xfrm>
        </p:grpSpPr>
        <p:sp>
          <p:nvSpPr>
            <p:cNvPr id="6" name="Freeform 6"/>
            <p:cNvSpPr/>
            <p:nvPr/>
          </p:nvSpPr>
          <p:spPr>
            <a:xfrm>
              <a:off x="0" y="0"/>
              <a:ext cx="6461577" cy="197060"/>
            </a:xfrm>
            <a:custGeom>
              <a:avLst/>
              <a:gdLst/>
              <a:ahLst/>
              <a:cxnLst/>
              <a:rect l="l" t="t" r="r" b="b"/>
              <a:pathLst>
                <a:path w="6461577" h="197060">
                  <a:moveTo>
                    <a:pt x="0" y="0"/>
                  </a:moveTo>
                  <a:lnTo>
                    <a:pt x="6461577" y="0"/>
                  </a:lnTo>
                  <a:lnTo>
                    <a:pt x="6461577" y="197060"/>
                  </a:lnTo>
                  <a:lnTo>
                    <a:pt x="0" y="197060"/>
                  </a:lnTo>
                  <a:close/>
                </a:path>
              </a:pathLst>
            </a:custGeom>
            <a:solidFill>
              <a:srgbClr val="FFFFFF"/>
            </a:solidFill>
          </p:spPr>
        </p:sp>
        <p:sp>
          <p:nvSpPr>
            <p:cNvPr id="7" name="TextBox 7"/>
            <p:cNvSpPr txBox="1"/>
            <p:nvPr/>
          </p:nvSpPr>
          <p:spPr>
            <a:xfrm>
              <a:off x="0" y="-28575"/>
              <a:ext cx="6461577" cy="22563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482600" y="1086095"/>
            <a:ext cx="6756400" cy="1771405"/>
            <a:chOff x="0" y="0"/>
            <a:chExt cx="2185847" cy="188188"/>
          </a:xfrm>
        </p:grpSpPr>
        <p:sp>
          <p:nvSpPr>
            <p:cNvPr id="9" name="Freeform 9"/>
            <p:cNvSpPr/>
            <p:nvPr/>
          </p:nvSpPr>
          <p:spPr>
            <a:xfrm>
              <a:off x="0" y="0"/>
              <a:ext cx="2185847" cy="188188"/>
            </a:xfrm>
            <a:custGeom>
              <a:avLst/>
              <a:gdLst/>
              <a:ahLst/>
              <a:cxnLst/>
              <a:rect l="l" t="t" r="r" b="b"/>
              <a:pathLst>
                <a:path w="2185847" h="188188">
                  <a:moveTo>
                    <a:pt x="0" y="0"/>
                  </a:moveTo>
                  <a:lnTo>
                    <a:pt x="2185847" y="0"/>
                  </a:lnTo>
                  <a:lnTo>
                    <a:pt x="2185847" y="188188"/>
                  </a:lnTo>
                  <a:lnTo>
                    <a:pt x="0" y="188188"/>
                  </a:lnTo>
                  <a:close/>
                </a:path>
              </a:pathLst>
            </a:custGeom>
            <a:solidFill>
              <a:srgbClr val="022759"/>
            </a:solidFill>
          </p:spPr>
        </p:sp>
        <p:sp>
          <p:nvSpPr>
            <p:cNvPr id="10" name="TextBox 10"/>
            <p:cNvSpPr txBox="1"/>
            <p:nvPr/>
          </p:nvSpPr>
          <p:spPr>
            <a:xfrm>
              <a:off x="0" y="-28575"/>
              <a:ext cx="2185847" cy="216763"/>
            </a:xfrm>
            <a:prstGeom prst="rect">
              <a:avLst/>
            </a:prstGeom>
          </p:spPr>
          <p:txBody>
            <a:bodyPr lIns="60845" tIns="60845" rIns="60845" bIns="6084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1"/>
          <p:cNvSpPr txBox="1"/>
          <p:nvPr/>
        </p:nvSpPr>
        <p:spPr>
          <a:xfrm>
            <a:off x="698500" y="1890385"/>
            <a:ext cx="6324600" cy="596766"/>
          </a:xfrm>
          <a:prstGeom prst="rect">
            <a:avLst/>
          </a:prstGeom>
        </p:spPr>
        <p:txBody>
          <a:bodyPr wrap="square" lIns="0" tIns="0" rIns="0" bIns="0" rtlCol="0" anchor="t">
            <a:spAutoFit/>
          </a:bodyPr>
          <a:lstStyle/>
          <a:p>
            <a:pPr marL="0" marR="0" lvl="0" indent="0" algn="ctr" defTabSz="914400" rtl="0" eaLnBrk="1" fontAlgn="auto" latinLnBrk="0" hangingPunct="1">
              <a:lnSpc>
                <a:spcPts val="3390"/>
              </a:lnSpc>
              <a:spcBef>
                <a:spcPts val="0"/>
              </a:spcBef>
              <a:spcAft>
                <a:spcPts val="0"/>
              </a:spcAft>
              <a:buClrTx/>
              <a:buSzTx/>
              <a:buFontTx/>
              <a:buNone/>
              <a:tabLst/>
              <a:defRPr/>
            </a:pPr>
            <a:r>
              <a:rPr kumimoji="0" lang="zh-TW" altLang="en-US" sz="8800" b="0" i="0" u="none" strike="noStrike" kern="1200" cap="none" spc="21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Be Vietnam Ultra-Bold Italics"/>
                <a:sym typeface="Be Vietnam Ultra-Bold Italics"/>
              </a:rPr>
              <a:t>小雯的斷掌</a:t>
            </a:r>
            <a:endParaRPr kumimoji="0" lang="en-US" sz="8800" b="0" i="0" u="none" strike="noStrike" kern="1200" cap="none" spc="21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Be Vietnam Ultra-Bold Italics"/>
              <a:sym typeface="Be Vietnam Ultra-Bold Italics"/>
            </a:endParaRPr>
          </a:p>
        </p:txBody>
      </p:sp>
      <p:grpSp>
        <p:nvGrpSpPr>
          <p:cNvPr id="14" name="Group 14"/>
          <p:cNvGrpSpPr/>
          <p:nvPr/>
        </p:nvGrpSpPr>
        <p:grpSpPr>
          <a:xfrm rot="-10800000">
            <a:off x="-384659" y="-82213"/>
            <a:ext cx="19221178" cy="487940"/>
            <a:chOff x="0" y="0"/>
            <a:chExt cx="6461577" cy="164031"/>
          </a:xfrm>
        </p:grpSpPr>
        <p:sp>
          <p:nvSpPr>
            <p:cNvPr id="15" name="Freeform 15"/>
            <p:cNvSpPr/>
            <p:nvPr/>
          </p:nvSpPr>
          <p:spPr>
            <a:xfrm>
              <a:off x="0" y="0"/>
              <a:ext cx="6461577" cy="164031"/>
            </a:xfrm>
            <a:custGeom>
              <a:avLst/>
              <a:gdLst/>
              <a:ahLst/>
              <a:cxnLst/>
              <a:rect l="l" t="t" r="r" b="b"/>
              <a:pathLst>
                <a:path w="6461577" h="164031">
                  <a:moveTo>
                    <a:pt x="0" y="0"/>
                  </a:moveTo>
                  <a:lnTo>
                    <a:pt x="6461577" y="0"/>
                  </a:lnTo>
                  <a:lnTo>
                    <a:pt x="6461577" y="164031"/>
                  </a:lnTo>
                  <a:lnTo>
                    <a:pt x="0" y="164031"/>
                  </a:lnTo>
                  <a:close/>
                </a:path>
              </a:pathLst>
            </a:custGeom>
            <a:solidFill>
              <a:srgbClr val="022759"/>
            </a:solidFill>
          </p:spPr>
        </p:sp>
        <p:sp>
          <p:nvSpPr>
            <p:cNvPr id="16" name="TextBox 16"/>
            <p:cNvSpPr txBox="1"/>
            <p:nvPr/>
          </p:nvSpPr>
          <p:spPr>
            <a:xfrm>
              <a:off x="0" y="-28575"/>
              <a:ext cx="6461577" cy="1926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10800000">
            <a:off x="-318061" y="405727"/>
            <a:ext cx="18924122" cy="318843"/>
            <a:chOff x="0" y="0"/>
            <a:chExt cx="6361716" cy="107185"/>
          </a:xfrm>
        </p:grpSpPr>
        <p:sp>
          <p:nvSpPr>
            <p:cNvPr id="18" name="Freeform 18"/>
            <p:cNvSpPr/>
            <p:nvPr/>
          </p:nvSpPr>
          <p:spPr>
            <a:xfrm>
              <a:off x="0" y="0"/>
              <a:ext cx="6361716" cy="107185"/>
            </a:xfrm>
            <a:custGeom>
              <a:avLst/>
              <a:gdLst/>
              <a:ahLst/>
              <a:cxnLst/>
              <a:rect l="l" t="t" r="r" b="b"/>
              <a:pathLst>
                <a:path w="6361716" h="107185">
                  <a:moveTo>
                    <a:pt x="0" y="0"/>
                  </a:moveTo>
                  <a:lnTo>
                    <a:pt x="6361716" y="0"/>
                  </a:lnTo>
                  <a:lnTo>
                    <a:pt x="6361716" y="107185"/>
                  </a:lnTo>
                  <a:lnTo>
                    <a:pt x="0" y="107185"/>
                  </a:lnTo>
                  <a:close/>
                </a:path>
              </a:pathLst>
            </a:custGeom>
            <a:solidFill>
              <a:srgbClr val="FFFFFF"/>
            </a:solidFill>
          </p:spPr>
        </p:sp>
        <p:sp>
          <p:nvSpPr>
            <p:cNvPr id="19" name="TextBox 19"/>
            <p:cNvSpPr txBox="1"/>
            <p:nvPr/>
          </p:nvSpPr>
          <p:spPr>
            <a:xfrm>
              <a:off x="0" y="-28575"/>
              <a:ext cx="6361716" cy="13576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文字方塊 20">
            <a:extLst>
              <a:ext uri="{FF2B5EF4-FFF2-40B4-BE49-F238E27FC236}">
                <a16:creationId xmlns:a16="http://schemas.microsoft.com/office/drawing/2014/main" id="{AB6085C2-0F61-4547-837E-093C2193157F}"/>
              </a:ext>
            </a:extLst>
          </p:cNvPr>
          <p:cNvSpPr txBox="1"/>
          <p:nvPr/>
        </p:nvSpPr>
        <p:spPr>
          <a:xfrm>
            <a:off x="482600" y="3126475"/>
            <a:ext cx="17056100" cy="547002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上工第</a:t>
            </a:r>
            <a:r>
              <a:rPr kumimoji="0" lang="en-US" altLang="zh-TW" sz="60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1</a:t>
            </a:r>
            <a:r>
              <a:rPr kumimoji="0" lang="zh-TW" altLang="en-US" sz="60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天，小雯邊和同事聊天，邊用手推著冷凍豬肉進絞肉機，準備做湯包的肉餡。</a:t>
            </a:r>
            <a:endParaRPr kumimoji="0" lang="en-US" altLang="zh-TW" sz="60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忽然，哎呦一聲，小雯左手鮮血淋淋，痛得哀哀大叫；同事們趕緊通報</a:t>
            </a:r>
            <a:r>
              <a:rPr kumimoji="0" lang="en-US" altLang="zh-TW" sz="60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110</a:t>
            </a:r>
            <a:r>
              <a:rPr kumimoji="0" lang="zh-TW" altLang="en-US" sz="60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送醫急救。</a:t>
            </a:r>
            <a:endParaRPr kumimoji="0" lang="en-US" altLang="zh-TW" sz="60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endParaRPr>
          </a:p>
        </p:txBody>
      </p:sp>
    </p:spTree>
    <p:extLst>
      <p:ext uri="{BB962C8B-B14F-4D97-AF65-F5344CB8AC3E}">
        <p14:creationId xmlns:p14="http://schemas.microsoft.com/office/powerpoint/2010/main" val="2177872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3CDFF"/>
        </a:solidFill>
        <a:effectLst/>
      </p:bgPr>
    </p:bg>
    <p:spTree>
      <p:nvGrpSpPr>
        <p:cNvPr id="1" name=""/>
        <p:cNvGrpSpPr/>
        <p:nvPr/>
      </p:nvGrpSpPr>
      <p:grpSpPr>
        <a:xfrm>
          <a:off x="0" y="0"/>
          <a:ext cx="0" cy="0"/>
          <a:chOff x="0" y="0"/>
          <a:chExt cx="0" cy="0"/>
        </a:xfrm>
      </p:grpSpPr>
      <p:grpSp>
        <p:nvGrpSpPr>
          <p:cNvPr id="2" name="Group 2"/>
          <p:cNvGrpSpPr/>
          <p:nvPr/>
        </p:nvGrpSpPr>
        <p:grpSpPr>
          <a:xfrm>
            <a:off x="-615117" y="9258300"/>
            <a:ext cx="19221178" cy="1296051"/>
            <a:chOff x="0" y="0"/>
            <a:chExt cx="6461577" cy="435693"/>
          </a:xfrm>
        </p:grpSpPr>
        <p:sp>
          <p:nvSpPr>
            <p:cNvPr id="3" name="Freeform 3"/>
            <p:cNvSpPr/>
            <p:nvPr/>
          </p:nvSpPr>
          <p:spPr>
            <a:xfrm>
              <a:off x="0" y="0"/>
              <a:ext cx="6461577" cy="435693"/>
            </a:xfrm>
            <a:custGeom>
              <a:avLst/>
              <a:gdLst/>
              <a:ahLst/>
              <a:cxnLst/>
              <a:rect l="l" t="t" r="r" b="b"/>
              <a:pathLst>
                <a:path w="6461577" h="435693">
                  <a:moveTo>
                    <a:pt x="0" y="0"/>
                  </a:moveTo>
                  <a:lnTo>
                    <a:pt x="6461577" y="0"/>
                  </a:lnTo>
                  <a:lnTo>
                    <a:pt x="6461577" y="435693"/>
                  </a:lnTo>
                  <a:lnTo>
                    <a:pt x="0" y="435693"/>
                  </a:lnTo>
                  <a:close/>
                </a:path>
              </a:pathLst>
            </a:custGeom>
            <a:solidFill>
              <a:srgbClr val="D82222"/>
            </a:solidFill>
          </p:spPr>
        </p:sp>
        <p:sp>
          <p:nvSpPr>
            <p:cNvPr id="4" name="TextBox 4"/>
            <p:cNvSpPr txBox="1"/>
            <p:nvPr/>
          </p:nvSpPr>
          <p:spPr>
            <a:xfrm>
              <a:off x="0" y="-28575"/>
              <a:ext cx="6461577" cy="46426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0800000">
            <a:off x="-384659" y="9968157"/>
            <a:ext cx="19221178" cy="586193"/>
            <a:chOff x="0" y="0"/>
            <a:chExt cx="6461577" cy="197060"/>
          </a:xfrm>
        </p:grpSpPr>
        <p:sp>
          <p:nvSpPr>
            <p:cNvPr id="6" name="Freeform 6"/>
            <p:cNvSpPr/>
            <p:nvPr/>
          </p:nvSpPr>
          <p:spPr>
            <a:xfrm>
              <a:off x="0" y="0"/>
              <a:ext cx="6461577" cy="197060"/>
            </a:xfrm>
            <a:custGeom>
              <a:avLst/>
              <a:gdLst/>
              <a:ahLst/>
              <a:cxnLst/>
              <a:rect l="l" t="t" r="r" b="b"/>
              <a:pathLst>
                <a:path w="6461577" h="197060">
                  <a:moveTo>
                    <a:pt x="0" y="0"/>
                  </a:moveTo>
                  <a:lnTo>
                    <a:pt x="6461577" y="0"/>
                  </a:lnTo>
                  <a:lnTo>
                    <a:pt x="6461577" y="197060"/>
                  </a:lnTo>
                  <a:lnTo>
                    <a:pt x="0" y="197060"/>
                  </a:lnTo>
                  <a:close/>
                </a:path>
              </a:pathLst>
            </a:custGeom>
            <a:solidFill>
              <a:srgbClr val="FFFFFF"/>
            </a:solidFill>
          </p:spPr>
        </p:sp>
        <p:sp>
          <p:nvSpPr>
            <p:cNvPr id="7" name="TextBox 7"/>
            <p:cNvSpPr txBox="1"/>
            <p:nvPr/>
          </p:nvSpPr>
          <p:spPr>
            <a:xfrm>
              <a:off x="0" y="-28575"/>
              <a:ext cx="6461577" cy="22563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482600" y="1086095"/>
            <a:ext cx="6756400" cy="1771405"/>
            <a:chOff x="0" y="0"/>
            <a:chExt cx="2185847" cy="188188"/>
          </a:xfrm>
        </p:grpSpPr>
        <p:sp>
          <p:nvSpPr>
            <p:cNvPr id="9" name="Freeform 9"/>
            <p:cNvSpPr/>
            <p:nvPr/>
          </p:nvSpPr>
          <p:spPr>
            <a:xfrm>
              <a:off x="0" y="0"/>
              <a:ext cx="2185847" cy="188188"/>
            </a:xfrm>
            <a:custGeom>
              <a:avLst/>
              <a:gdLst/>
              <a:ahLst/>
              <a:cxnLst/>
              <a:rect l="l" t="t" r="r" b="b"/>
              <a:pathLst>
                <a:path w="2185847" h="188188">
                  <a:moveTo>
                    <a:pt x="0" y="0"/>
                  </a:moveTo>
                  <a:lnTo>
                    <a:pt x="2185847" y="0"/>
                  </a:lnTo>
                  <a:lnTo>
                    <a:pt x="2185847" y="188188"/>
                  </a:lnTo>
                  <a:lnTo>
                    <a:pt x="0" y="188188"/>
                  </a:lnTo>
                  <a:close/>
                </a:path>
              </a:pathLst>
            </a:custGeom>
            <a:solidFill>
              <a:srgbClr val="022759"/>
            </a:solidFill>
          </p:spPr>
        </p:sp>
        <p:sp>
          <p:nvSpPr>
            <p:cNvPr id="10" name="TextBox 10"/>
            <p:cNvSpPr txBox="1"/>
            <p:nvPr/>
          </p:nvSpPr>
          <p:spPr>
            <a:xfrm>
              <a:off x="0" y="-28575"/>
              <a:ext cx="2185847" cy="216763"/>
            </a:xfrm>
            <a:prstGeom prst="rect">
              <a:avLst/>
            </a:prstGeom>
          </p:spPr>
          <p:txBody>
            <a:bodyPr lIns="60845" tIns="60845" rIns="60845" bIns="6084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1"/>
          <p:cNvSpPr txBox="1"/>
          <p:nvPr/>
        </p:nvSpPr>
        <p:spPr>
          <a:xfrm>
            <a:off x="698500" y="1890385"/>
            <a:ext cx="6324600" cy="596766"/>
          </a:xfrm>
          <a:prstGeom prst="rect">
            <a:avLst/>
          </a:prstGeom>
        </p:spPr>
        <p:txBody>
          <a:bodyPr wrap="square" lIns="0" tIns="0" rIns="0" bIns="0" rtlCol="0" anchor="t">
            <a:spAutoFit/>
          </a:bodyPr>
          <a:lstStyle/>
          <a:p>
            <a:pPr marL="0" marR="0" lvl="0" indent="0" algn="ctr" defTabSz="914400" rtl="0" eaLnBrk="1" fontAlgn="auto" latinLnBrk="0" hangingPunct="1">
              <a:lnSpc>
                <a:spcPts val="3390"/>
              </a:lnSpc>
              <a:spcBef>
                <a:spcPts val="0"/>
              </a:spcBef>
              <a:spcAft>
                <a:spcPts val="0"/>
              </a:spcAft>
              <a:buClrTx/>
              <a:buSzTx/>
              <a:buFontTx/>
              <a:buNone/>
              <a:tabLst/>
              <a:defRPr/>
            </a:pPr>
            <a:r>
              <a:rPr kumimoji="0" lang="zh-TW" altLang="en-US" sz="8800" b="0" i="0" u="none" strike="noStrike" kern="1200" cap="none" spc="21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Be Vietnam Ultra-Bold Italics"/>
                <a:sym typeface="Be Vietnam Ultra-Bold Italics"/>
              </a:rPr>
              <a:t>小雯的斷掌</a:t>
            </a:r>
            <a:endParaRPr kumimoji="0" lang="en-US" sz="8800" b="0" i="0" u="none" strike="noStrike" kern="1200" cap="none" spc="21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Be Vietnam Ultra-Bold Italics"/>
              <a:sym typeface="Be Vietnam Ultra-Bold Italics"/>
            </a:endParaRPr>
          </a:p>
        </p:txBody>
      </p:sp>
      <p:grpSp>
        <p:nvGrpSpPr>
          <p:cNvPr id="14" name="Group 14"/>
          <p:cNvGrpSpPr/>
          <p:nvPr/>
        </p:nvGrpSpPr>
        <p:grpSpPr>
          <a:xfrm rot="-10800000">
            <a:off x="-384659" y="-82213"/>
            <a:ext cx="19221178" cy="487940"/>
            <a:chOff x="0" y="0"/>
            <a:chExt cx="6461577" cy="164031"/>
          </a:xfrm>
        </p:grpSpPr>
        <p:sp>
          <p:nvSpPr>
            <p:cNvPr id="15" name="Freeform 15"/>
            <p:cNvSpPr/>
            <p:nvPr/>
          </p:nvSpPr>
          <p:spPr>
            <a:xfrm>
              <a:off x="0" y="0"/>
              <a:ext cx="6461577" cy="164031"/>
            </a:xfrm>
            <a:custGeom>
              <a:avLst/>
              <a:gdLst/>
              <a:ahLst/>
              <a:cxnLst/>
              <a:rect l="l" t="t" r="r" b="b"/>
              <a:pathLst>
                <a:path w="6461577" h="164031">
                  <a:moveTo>
                    <a:pt x="0" y="0"/>
                  </a:moveTo>
                  <a:lnTo>
                    <a:pt x="6461577" y="0"/>
                  </a:lnTo>
                  <a:lnTo>
                    <a:pt x="6461577" y="164031"/>
                  </a:lnTo>
                  <a:lnTo>
                    <a:pt x="0" y="164031"/>
                  </a:lnTo>
                  <a:close/>
                </a:path>
              </a:pathLst>
            </a:custGeom>
            <a:solidFill>
              <a:srgbClr val="022759"/>
            </a:solidFill>
          </p:spPr>
        </p:sp>
        <p:sp>
          <p:nvSpPr>
            <p:cNvPr id="16" name="TextBox 16"/>
            <p:cNvSpPr txBox="1"/>
            <p:nvPr/>
          </p:nvSpPr>
          <p:spPr>
            <a:xfrm>
              <a:off x="0" y="-28575"/>
              <a:ext cx="6461577" cy="1926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10800000">
            <a:off x="-318061" y="405727"/>
            <a:ext cx="18924122" cy="318843"/>
            <a:chOff x="0" y="0"/>
            <a:chExt cx="6361716" cy="107185"/>
          </a:xfrm>
        </p:grpSpPr>
        <p:sp>
          <p:nvSpPr>
            <p:cNvPr id="18" name="Freeform 18"/>
            <p:cNvSpPr/>
            <p:nvPr/>
          </p:nvSpPr>
          <p:spPr>
            <a:xfrm>
              <a:off x="0" y="0"/>
              <a:ext cx="6361716" cy="107185"/>
            </a:xfrm>
            <a:custGeom>
              <a:avLst/>
              <a:gdLst/>
              <a:ahLst/>
              <a:cxnLst/>
              <a:rect l="l" t="t" r="r" b="b"/>
              <a:pathLst>
                <a:path w="6361716" h="107185">
                  <a:moveTo>
                    <a:pt x="0" y="0"/>
                  </a:moveTo>
                  <a:lnTo>
                    <a:pt x="6361716" y="0"/>
                  </a:lnTo>
                  <a:lnTo>
                    <a:pt x="6361716" y="107185"/>
                  </a:lnTo>
                  <a:lnTo>
                    <a:pt x="0" y="107185"/>
                  </a:lnTo>
                  <a:close/>
                </a:path>
              </a:pathLst>
            </a:custGeom>
            <a:solidFill>
              <a:srgbClr val="FFFFFF"/>
            </a:solidFill>
          </p:spPr>
        </p:sp>
        <p:sp>
          <p:nvSpPr>
            <p:cNvPr id="19" name="TextBox 19"/>
            <p:cNvSpPr txBox="1"/>
            <p:nvPr/>
          </p:nvSpPr>
          <p:spPr>
            <a:xfrm>
              <a:off x="0" y="-28575"/>
              <a:ext cx="6361716" cy="13576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文字方塊 20">
            <a:extLst>
              <a:ext uri="{FF2B5EF4-FFF2-40B4-BE49-F238E27FC236}">
                <a16:creationId xmlns:a16="http://schemas.microsoft.com/office/drawing/2014/main" id="{AB6085C2-0F61-4547-837E-093C2193157F}"/>
              </a:ext>
            </a:extLst>
          </p:cNvPr>
          <p:cNvSpPr txBox="1"/>
          <p:nvPr/>
        </p:nvSpPr>
        <p:spPr>
          <a:xfrm>
            <a:off x="673100" y="3443551"/>
            <a:ext cx="17056100" cy="408502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由於小雯握住豬肉團時左手凍僵了，直到後三指及部分手掌被絞碎了才感覺到，醫師說還好保住半個手掌，要等傷勢好轉後再設法</a:t>
            </a:r>
            <a:r>
              <a:rPr kumimoji="0" lang="en-US" altLang="zh-TW" sz="60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a:t>
            </a:r>
            <a:r>
              <a:rPr kumimoji="0" lang="zh-TW" altLang="en-US" sz="60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a:t>
            </a:r>
          </a:p>
        </p:txBody>
      </p:sp>
    </p:spTree>
    <p:extLst>
      <p:ext uri="{BB962C8B-B14F-4D97-AF65-F5344CB8AC3E}">
        <p14:creationId xmlns:p14="http://schemas.microsoft.com/office/powerpoint/2010/main" val="543967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3CDFF"/>
        </a:solidFill>
        <a:effectLst/>
      </p:bgPr>
    </p:bg>
    <p:spTree>
      <p:nvGrpSpPr>
        <p:cNvPr id="1" name=""/>
        <p:cNvGrpSpPr/>
        <p:nvPr/>
      </p:nvGrpSpPr>
      <p:grpSpPr>
        <a:xfrm>
          <a:off x="0" y="0"/>
          <a:ext cx="0" cy="0"/>
          <a:chOff x="0" y="0"/>
          <a:chExt cx="0" cy="0"/>
        </a:xfrm>
      </p:grpSpPr>
      <p:grpSp>
        <p:nvGrpSpPr>
          <p:cNvPr id="2" name="Group 2"/>
          <p:cNvGrpSpPr/>
          <p:nvPr/>
        </p:nvGrpSpPr>
        <p:grpSpPr>
          <a:xfrm>
            <a:off x="-615117" y="9258300"/>
            <a:ext cx="19221178" cy="1296051"/>
            <a:chOff x="0" y="0"/>
            <a:chExt cx="6461577" cy="435693"/>
          </a:xfrm>
        </p:grpSpPr>
        <p:sp>
          <p:nvSpPr>
            <p:cNvPr id="3" name="Freeform 3"/>
            <p:cNvSpPr/>
            <p:nvPr/>
          </p:nvSpPr>
          <p:spPr>
            <a:xfrm>
              <a:off x="0" y="0"/>
              <a:ext cx="6461577" cy="435693"/>
            </a:xfrm>
            <a:custGeom>
              <a:avLst/>
              <a:gdLst/>
              <a:ahLst/>
              <a:cxnLst/>
              <a:rect l="l" t="t" r="r" b="b"/>
              <a:pathLst>
                <a:path w="6461577" h="435693">
                  <a:moveTo>
                    <a:pt x="0" y="0"/>
                  </a:moveTo>
                  <a:lnTo>
                    <a:pt x="6461577" y="0"/>
                  </a:lnTo>
                  <a:lnTo>
                    <a:pt x="6461577" y="435693"/>
                  </a:lnTo>
                  <a:lnTo>
                    <a:pt x="0" y="435693"/>
                  </a:lnTo>
                  <a:close/>
                </a:path>
              </a:pathLst>
            </a:custGeom>
            <a:solidFill>
              <a:srgbClr val="D82222"/>
            </a:solidFill>
          </p:spPr>
        </p:sp>
        <p:sp>
          <p:nvSpPr>
            <p:cNvPr id="4" name="TextBox 4"/>
            <p:cNvSpPr txBox="1"/>
            <p:nvPr/>
          </p:nvSpPr>
          <p:spPr>
            <a:xfrm>
              <a:off x="0" y="-28575"/>
              <a:ext cx="6461577" cy="46426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0800000">
            <a:off x="-384659" y="9968157"/>
            <a:ext cx="19221178" cy="586193"/>
            <a:chOff x="0" y="0"/>
            <a:chExt cx="6461577" cy="197060"/>
          </a:xfrm>
        </p:grpSpPr>
        <p:sp>
          <p:nvSpPr>
            <p:cNvPr id="6" name="Freeform 6"/>
            <p:cNvSpPr/>
            <p:nvPr/>
          </p:nvSpPr>
          <p:spPr>
            <a:xfrm>
              <a:off x="0" y="0"/>
              <a:ext cx="6461577" cy="197060"/>
            </a:xfrm>
            <a:custGeom>
              <a:avLst/>
              <a:gdLst/>
              <a:ahLst/>
              <a:cxnLst/>
              <a:rect l="l" t="t" r="r" b="b"/>
              <a:pathLst>
                <a:path w="6461577" h="197060">
                  <a:moveTo>
                    <a:pt x="0" y="0"/>
                  </a:moveTo>
                  <a:lnTo>
                    <a:pt x="6461577" y="0"/>
                  </a:lnTo>
                  <a:lnTo>
                    <a:pt x="6461577" y="197060"/>
                  </a:lnTo>
                  <a:lnTo>
                    <a:pt x="0" y="197060"/>
                  </a:lnTo>
                  <a:close/>
                </a:path>
              </a:pathLst>
            </a:custGeom>
            <a:solidFill>
              <a:srgbClr val="FFFFFF"/>
            </a:solidFill>
          </p:spPr>
        </p:sp>
        <p:sp>
          <p:nvSpPr>
            <p:cNvPr id="7" name="TextBox 7"/>
            <p:cNvSpPr txBox="1"/>
            <p:nvPr/>
          </p:nvSpPr>
          <p:spPr>
            <a:xfrm>
              <a:off x="0" y="-28575"/>
              <a:ext cx="6461577" cy="22563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482600" y="1086095"/>
            <a:ext cx="6756400" cy="1771405"/>
            <a:chOff x="0" y="0"/>
            <a:chExt cx="2185847" cy="188188"/>
          </a:xfrm>
        </p:grpSpPr>
        <p:sp>
          <p:nvSpPr>
            <p:cNvPr id="9" name="Freeform 9"/>
            <p:cNvSpPr/>
            <p:nvPr/>
          </p:nvSpPr>
          <p:spPr>
            <a:xfrm>
              <a:off x="0" y="0"/>
              <a:ext cx="2185847" cy="188188"/>
            </a:xfrm>
            <a:custGeom>
              <a:avLst/>
              <a:gdLst/>
              <a:ahLst/>
              <a:cxnLst/>
              <a:rect l="l" t="t" r="r" b="b"/>
              <a:pathLst>
                <a:path w="2185847" h="188188">
                  <a:moveTo>
                    <a:pt x="0" y="0"/>
                  </a:moveTo>
                  <a:lnTo>
                    <a:pt x="2185847" y="0"/>
                  </a:lnTo>
                  <a:lnTo>
                    <a:pt x="2185847" y="188188"/>
                  </a:lnTo>
                  <a:lnTo>
                    <a:pt x="0" y="188188"/>
                  </a:lnTo>
                  <a:close/>
                </a:path>
              </a:pathLst>
            </a:custGeom>
            <a:solidFill>
              <a:srgbClr val="022759"/>
            </a:solidFill>
          </p:spPr>
        </p:sp>
        <p:sp>
          <p:nvSpPr>
            <p:cNvPr id="10" name="TextBox 10"/>
            <p:cNvSpPr txBox="1"/>
            <p:nvPr/>
          </p:nvSpPr>
          <p:spPr>
            <a:xfrm>
              <a:off x="0" y="-28575"/>
              <a:ext cx="2185847" cy="216763"/>
            </a:xfrm>
            <a:prstGeom prst="rect">
              <a:avLst/>
            </a:prstGeom>
          </p:spPr>
          <p:txBody>
            <a:bodyPr lIns="60845" tIns="60845" rIns="60845" bIns="6084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1"/>
          <p:cNvSpPr txBox="1"/>
          <p:nvPr/>
        </p:nvSpPr>
        <p:spPr>
          <a:xfrm>
            <a:off x="698500" y="1890385"/>
            <a:ext cx="6324600" cy="596766"/>
          </a:xfrm>
          <a:prstGeom prst="rect">
            <a:avLst/>
          </a:prstGeom>
        </p:spPr>
        <p:txBody>
          <a:bodyPr wrap="square" lIns="0" tIns="0" rIns="0" bIns="0" rtlCol="0" anchor="t">
            <a:spAutoFit/>
          </a:bodyPr>
          <a:lstStyle/>
          <a:p>
            <a:pPr marL="0" marR="0" lvl="0" indent="0" algn="ctr" defTabSz="914400" rtl="0" eaLnBrk="1" fontAlgn="auto" latinLnBrk="0" hangingPunct="1">
              <a:lnSpc>
                <a:spcPts val="3390"/>
              </a:lnSpc>
              <a:spcBef>
                <a:spcPts val="0"/>
              </a:spcBef>
              <a:spcAft>
                <a:spcPts val="0"/>
              </a:spcAft>
              <a:buClrTx/>
              <a:buSzTx/>
              <a:buFontTx/>
              <a:buNone/>
              <a:tabLst/>
              <a:defRPr/>
            </a:pPr>
            <a:r>
              <a:rPr kumimoji="0" lang="zh-TW" altLang="en-US" sz="8800" b="0" i="0" u="none" strike="noStrike" kern="1200" cap="none" spc="21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Be Vietnam Ultra-Bold Italics"/>
                <a:sym typeface="Be Vietnam Ultra-Bold Italics"/>
              </a:rPr>
              <a:t>小雯的斷掌</a:t>
            </a:r>
            <a:endParaRPr kumimoji="0" lang="en-US" sz="8800" b="0" i="0" u="none" strike="noStrike" kern="1200" cap="none" spc="21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Be Vietnam Ultra-Bold Italics"/>
              <a:sym typeface="Be Vietnam Ultra-Bold Italics"/>
            </a:endParaRPr>
          </a:p>
        </p:txBody>
      </p:sp>
      <p:grpSp>
        <p:nvGrpSpPr>
          <p:cNvPr id="14" name="Group 14"/>
          <p:cNvGrpSpPr/>
          <p:nvPr/>
        </p:nvGrpSpPr>
        <p:grpSpPr>
          <a:xfrm rot="-10800000">
            <a:off x="-384659" y="-82213"/>
            <a:ext cx="19221178" cy="487940"/>
            <a:chOff x="0" y="0"/>
            <a:chExt cx="6461577" cy="164031"/>
          </a:xfrm>
        </p:grpSpPr>
        <p:sp>
          <p:nvSpPr>
            <p:cNvPr id="15" name="Freeform 15"/>
            <p:cNvSpPr/>
            <p:nvPr/>
          </p:nvSpPr>
          <p:spPr>
            <a:xfrm>
              <a:off x="0" y="0"/>
              <a:ext cx="6461577" cy="164031"/>
            </a:xfrm>
            <a:custGeom>
              <a:avLst/>
              <a:gdLst/>
              <a:ahLst/>
              <a:cxnLst/>
              <a:rect l="l" t="t" r="r" b="b"/>
              <a:pathLst>
                <a:path w="6461577" h="164031">
                  <a:moveTo>
                    <a:pt x="0" y="0"/>
                  </a:moveTo>
                  <a:lnTo>
                    <a:pt x="6461577" y="0"/>
                  </a:lnTo>
                  <a:lnTo>
                    <a:pt x="6461577" y="164031"/>
                  </a:lnTo>
                  <a:lnTo>
                    <a:pt x="0" y="164031"/>
                  </a:lnTo>
                  <a:close/>
                </a:path>
              </a:pathLst>
            </a:custGeom>
            <a:solidFill>
              <a:srgbClr val="022759"/>
            </a:solidFill>
          </p:spPr>
        </p:sp>
        <p:sp>
          <p:nvSpPr>
            <p:cNvPr id="16" name="TextBox 16"/>
            <p:cNvSpPr txBox="1"/>
            <p:nvPr/>
          </p:nvSpPr>
          <p:spPr>
            <a:xfrm>
              <a:off x="0" y="-28575"/>
              <a:ext cx="6461577" cy="1926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10800000">
            <a:off x="-318061" y="405727"/>
            <a:ext cx="18924122" cy="318843"/>
            <a:chOff x="0" y="0"/>
            <a:chExt cx="6361716" cy="107185"/>
          </a:xfrm>
        </p:grpSpPr>
        <p:sp>
          <p:nvSpPr>
            <p:cNvPr id="18" name="Freeform 18"/>
            <p:cNvSpPr/>
            <p:nvPr/>
          </p:nvSpPr>
          <p:spPr>
            <a:xfrm>
              <a:off x="0" y="0"/>
              <a:ext cx="6361716" cy="107185"/>
            </a:xfrm>
            <a:custGeom>
              <a:avLst/>
              <a:gdLst/>
              <a:ahLst/>
              <a:cxnLst/>
              <a:rect l="l" t="t" r="r" b="b"/>
              <a:pathLst>
                <a:path w="6361716" h="107185">
                  <a:moveTo>
                    <a:pt x="0" y="0"/>
                  </a:moveTo>
                  <a:lnTo>
                    <a:pt x="6361716" y="0"/>
                  </a:lnTo>
                  <a:lnTo>
                    <a:pt x="6361716" y="107185"/>
                  </a:lnTo>
                  <a:lnTo>
                    <a:pt x="0" y="107185"/>
                  </a:lnTo>
                  <a:close/>
                </a:path>
              </a:pathLst>
            </a:custGeom>
            <a:solidFill>
              <a:srgbClr val="FFFFFF"/>
            </a:solidFill>
          </p:spPr>
        </p:sp>
        <p:sp>
          <p:nvSpPr>
            <p:cNvPr id="19" name="TextBox 19"/>
            <p:cNvSpPr txBox="1"/>
            <p:nvPr/>
          </p:nvSpPr>
          <p:spPr>
            <a:xfrm>
              <a:off x="0" y="-28575"/>
              <a:ext cx="6361716" cy="13576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文字方塊 20">
            <a:extLst>
              <a:ext uri="{FF2B5EF4-FFF2-40B4-BE49-F238E27FC236}">
                <a16:creationId xmlns:a16="http://schemas.microsoft.com/office/drawing/2014/main" id="{AB6085C2-0F61-4547-837E-093C2193157F}"/>
              </a:ext>
            </a:extLst>
          </p:cNvPr>
          <p:cNvSpPr txBox="1"/>
          <p:nvPr/>
        </p:nvSpPr>
        <p:spPr>
          <a:xfrm>
            <a:off x="615950" y="3209708"/>
            <a:ext cx="17672050" cy="493224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54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媽媽趕到醫院，阿姨愧疚的說：「都是我不好，沒仔細告訴小雯</a:t>
            </a:r>
            <a:r>
              <a:rPr kumimoji="0" lang="en-US" altLang="zh-TW" sz="54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a:t>
            </a:r>
            <a:r>
              <a:rPr kumimoji="0" lang="zh-TW" altLang="en-US" sz="54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a:t>
            </a:r>
            <a:endParaRPr kumimoji="0" lang="en-US" altLang="zh-TW" sz="54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54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小蘭失聲痛哭：「我真該死，沒好好照顧妹妹。」小雯眼淚簌簌的說：「真倒楣，錢沒賺到，左手就報廢了</a:t>
            </a:r>
            <a:r>
              <a:rPr kumimoji="0" lang="en-US" altLang="zh-TW" sz="54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a:t>
            </a:r>
            <a:r>
              <a:rPr kumimoji="0" lang="zh-TW" altLang="en-US" sz="5400" b="0" i="0" u="none" strike="noStrike" kern="1200" cap="none" spc="0" normalizeH="0" baseline="0" noProof="0" dirty="0">
                <a:ln>
                  <a:noFill/>
                </a:ln>
                <a:solidFill>
                  <a:prstClr val="black"/>
                </a:solidFill>
                <a:effectLst/>
                <a:uLnTx/>
                <a:uFillTx/>
                <a:latin typeface="華康儷中宋" panose="02020509000000000000" pitchFamily="49" charset="-120"/>
                <a:ea typeface="華康儷中宋" panose="02020509000000000000" pitchFamily="49" charset="-120"/>
                <a:cs typeface="+mn-cs"/>
              </a:rPr>
              <a:t>」。</a:t>
            </a:r>
          </a:p>
        </p:txBody>
      </p:sp>
    </p:spTree>
    <p:extLst>
      <p:ext uri="{BB962C8B-B14F-4D97-AF65-F5344CB8AC3E}">
        <p14:creationId xmlns:p14="http://schemas.microsoft.com/office/powerpoint/2010/main" val="843835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3CDFF"/>
        </a:solidFill>
        <a:effectLst/>
      </p:bgPr>
    </p:bg>
    <p:spTree>
      <p:nvGrpSpPr>
        <p:cNvPr id="1" name=""/>
        <p:cNvGrpSpPr/>
        <p:nvPr/>
      </p:nvGrpSpPr>
      <p:grpSpPr>
        <a:xfrm>
          <a:off x="0" y="0"/>
          <a:ext cx="0" cy="0"/>
          <a:chOff x="0" y="0"/>
          <a:chExt cx="0" cy="0"/>
        </a:xfrm>
      </p:grpSpPr>
      <p:grpSp>
        <p:nvGrpSpPr>
          <p:cNvPr id="2" name="Group 2"/>
          <p:cNvGrpSpPr/>
          <p:nvPr/>
        </p:nvGrpSpPr>
        <p:grpSpPr>
          <a:xfrm>
            <a:off x="-615117" y="9258300"/>
            <a:ext cx="19221178" cy="1296051"/>
            <a:chOff x="0" y="0"/>
            <a:chExt cx="6461577" cy="435693"/>
          </a:xfrm>
        </p:grpSpPr>
        <p:sp>
          <p:nvSpPr>
            <p:cNvPr id="3" name="Freeform 3"/>
            <p:cNvSpPr/>
            <p:nvPr/>
          </p:nvSpPr>
          <p:spPr>
            <a:xfrm>
              <a:off x="0" y="0"/>
              <a:ext cx="6461577" cy="435693"/>
            </a:xfrm>
            <a:custGeom>
              <a:avLst/>
              <a:gdLst/>
              <a:ahLst/>
              <a:cxnLst/>
              <a:rect l="l" t="t" r="r" b="b"/>
              <a:pathLst>
                <a:path w="6461577" h="435693">
                  <a:moveTo>
                    <a:pt x="0" y="0"/>
                  </a:moveTo>
                  <a:lnTo>
                    <a:pt x="6461577" y="0"/>
                  </a:lnTo>
                  <a:lnTo>
                    <a:pt x="6461577" y="435693"/>
                  </a:lnTo>
                  <a:lnTo>
                    <a:pt x="0" y="435693"/>
                  </a:lnTo>
                  <a:close/>
                </a:path>
              </a:pathLst>
            </a:custGeom>
            <a:solidFill>
              <a:srgbClr val="D82222"/>
            </a:solidFill>
          </p:spPr>
        </p:sp>
        <p:sp>
          <p:nvSpPr>
            <p:cNvPr id="4" name="TextBox 4"/>
            <p:cNvSpPr txBox="1"/>
            <p:nvPr/>
          </p:nvSpPr>
          <p:spPr>
            <a:xfrm>
              <a:off x="0" y="-28575"/>
              <a:ext cx="6461577" cy="46426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0800000">
            <a:off x="-384659" y="9968157"/>
            <a:ext cx="19221178" cy="586193"/>
            <a:chOff x="0" y="0"/>
            <a:chExt cx="6461577" cy="197060"/>
          </a:xfrm>
        </p:grpSpPr>
        <p:sp>
          <p:nvSpPr>
            <p:cNvPr id="6" name="Freeform 6"/>
            <p:cNvSpPr/>
            <p:nvPr/>
          </p:nvSpPr>
          <p:spPr>
            <a:xfrm>
              <a:off x="0" y="0"/>
              <a:ext cx="6461577" cy="197060"/>
            </a:xfrm>
            <a:custGeom>
              <a:avLst/>
              <a:gdLst/>
              <a:ahLst/>
              <a:cxnLst/>
              <a:rect l="l" t="t" r="r" b="b"/>
              <a:pathLst>
                <a:path w="6461577" h="197060">
                  <a:moveTo>
                    <a:pt x="0" y="0"/>
                  </a:moveTo>
                  <a:lnTo>
                    <a:pt x="6461577" y="0"/>
                  </a:lnTo>
                  <a:lnTo>
                    <a:pt x="6461577" y="197060"/>
                  </a:lnTo>
                  <a:lnTo>
                    <a:pt x="0" y="197060"/>
                  </a:lnTo>
                  <a:close/>
                </a:path>
              </a:pathLst>
            </a:custGeom>
            <a:solidFill>
              <a:srgbClr val="FFFFFF"/>
            </a:solidFill>
          </p:spPr>
        </p:sp>
        <p:sp>
          <p:nvSpPr>
            <p:cNvPr id="7" name="TextBox 7"/>
            <p:cNvSpPr txBox="1"/>
            <p:nvPr/>
          </p:nvSpPr>
          <p:spPr>
            <a:xfrm>
              <a:off x="0" y="-28575"/>
              <a:ext cx="6461577" cy="22563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994160" y="737271"/>
            <a:ext cx="16293840" cy="8533729"/>
            <a:chOff x="0" y="0"/>
            <a:chExt cx="2185847" cy="188188"/>
          </a:xfrm>
        </p:grpSpPr>
        <p:sp>
          <p:nvSpPr>
            <p:cNvPr id="9" name="Freeform 9"/>
            <p:cNvSpPr/>
            <p:nvPr/>
          </p:nvSpPr>
          <p:spPr>
            <a:xfrm>
              <a:off x="0" y="0"/>
              <a:ext cx="2185847" cy="188188"/>
            </a:xfrm>
            <a:custGeom>
              <a:avLst/>
              <a:gdLst/>
              <a:ahLst/>
              <a:cxnLst/>
              <a:rect l="l" t="t" r="r" b="b"/>
              <a:pathLst>
                <a:path w="2185847" h="188188">
                  <a:moveTo>
                    <a:pt x="0" y="0"/>
                  </a:moveTo>
                  <a:lnTo>
                    <a:pt x="2185847" y="0"/>
                  </a:lnTo>
                  <a:lnTo>
                    <a:pt x="2185847" y="188188"/>
                  </a:lnTo>
                  <a:lnTo>
                    <a:pt x="0" y="188188"/>
                  </a:lnTo>
                  <a:close/>
                </a:path>
              </a:pathLst>
            </a:custGeom>
            <a:solidFill>
              <a:srgbClr val="022759"/>
            </a:solidFill>
          </p:spPr>
        </p:sp>
        <p:sp>
          <p:nvSpPr>
            <p:cNvPr id="10" name="TextBox 10"/>
            <p:cNvSpPr txBox="1"/>
            <p:nvPr/>
          </p:nvSpPr>
          <p:spPr>
            <a:xfrm>
              <a:off x="0" y="-28575"/>
              <a:ext cx="2185847" cy="216763"/>
            </a:xfrm>
            <a:prstGeom prst="rect">
              <a:avLst/>
            </a:prstGeom>
          </p:spPr>
          <p:txBody>
            <a:bodyPr lIns="60845" tIns="60845" rIns="60845" bIns="6084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rot="-10800000">
            <a:off x="-384659" y="-82213"/>
            <a:ext cx="19221178" cy="487940"/>
            <a:chOff x="0" y="0"/>
            <a:chExt cx="6461577" cy="164031"/>
          </a:xfrm>
        </p:grpSpPr>
        <p:sp>
          <p:nvSpPr>
            <p:cNvPr id="15" name="Freeform 15"/>
            <p:cNvSpPr/>
            <p:nvPr/>
          </p:nvSpPr>
          <p:spPr>
            <a:xfrm>
              <a:off x="0" y="0"/>
              <a:ext cx="6461577" cy="164031"/>
            </a:xfrm>
            <a:custGeom>
              <a:avLst/>
              <a:gdLst/>
              <a:ahLst/>
              <a:cxnLst/>
              <a:rect l="l" t="t" r="r" b="b"/>
              <a:pathLst>
                <a:path w="6461577" h="164031">
                  <a:moveTo>
                    <a:pt x="0" y="0"/>
                  </a:moveTo>
                  <a:lnTo>
                    <a:pt x="6461577" y="0"/>
                  </a:lnTo>
                  <a:lnTo>
                    <a:pt x="6461577" y="164031"/>
                  </a:lnTo>
                  <a:lnTo>
                    <a:pt x="0" y="164031"/>
                  </a:lnTo>
                  <a:close/>
                </a:path>
              </a:pathLst>
            </a:custGeom>
            <a:solidFill>
              <a:srgbClr val="022759"/>
            </a:solidFill>
          </p:spPr>
        </p:sp>
        <p:sp>
          <p:nvSpPr>
            <p:cNvPr id="16" name="TextBox 16"/>
            <p:cNvSpPr txBox="1"/>
            <p:nvPr/>
          </p:nvSpPr>
          <p:spPr>
            <a:xfrm>
              <a:off x="0" y="-28575"/>
              <a:ext cx="6461577" cy="1926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10800000">
            <a:off x="-318061" y="405727"/>
            <a:ext cx="18924122" cy="318843"/>
            <a:chOff x="0" y="0"/>
            <a:chExt cx="6361716" cy="107185"/>
          </a:xfrm>
        </p:grpSpPr>
        <p:sp>
          <p:nvSpPr>
            <p:cNvPr id="18" name="Freeform 18"/>
            <p:cNvSpPr/>
            <p:nvPr/>
          </p:nvSpPr>
          <p:spPr>
            <a:xfrm>
              <a:off x="0" y="0"/>
              <a:ext cx="6361716" cy="107185"/>
            </a:xfrm>
            <a:custGeom>
              <a:avLst/>
              <a:gdLst/>
              <a:ahLst/>
              <a:cxnLst/>
              <a:rect l="l" t="t" r="r" b="b"/>
              <a:pathLst>
                <a:path w="6361716" h="107185">
                  <a:moveTo>
                    <a:pt x="0" y="0"/>
                  </a:moveTo>
                  <a:lnTo>
                    <a:pt x="6361716" y="0"/>
                  </a:lnTo>
                  <a:lnTo>
                    <a:pt x="6361716" y="107185"/>
                  </a:lnTo>
                  <a:lnTo>
                    <a:pt x="0" y="107185"/>
                  </a:lnTo>
                  <a:close/>
                </a:path>
              </a:pathLst>
            </a:custGeom>
            <a:solidFill>
              <a:srgbClr val="FFFFFF"/>
            </a:solidFill>
          </p:spPr>
        </p:sp>
        <p:sp>
          <p:nvSpPr>
            <p:cNvPr id="19" name="TextBox 19"/>
            <p:cNvSpPr txBox="1"/>
            <p:nvPr/>
          </p:nvSpPr>
          <p:spPr>
            <a:xfrm>
              <a:off x="0" y="-28575"/>
              <a:ext cx="6361716" cy="13576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3">
            <a:extLst>
              <a:ext uri="{FF2B5EF4-FFF2-40B4-BE49-F238E27FC236}">
                <a16:creationId xmlns:a16="http://schemas.microsoft.com/office/drawing/2014/main" id="{DCD629F4-71E1-48A0-B688-2BF5C8CCE35A}"/>
              </a:ext>
            </a:extLst>
          </p:cNvPr>
          <p:cNvSpPr/>
          <p:nvPr/>
        </p:nvSpPr>
        <p:spPr>
          <a:xfrm>
            <a:off x="225881" y="995509"/>
            <a:ext cx="1450218" cy="1085850"/>
          </a:xfrm>
          <a:custGeom>
            <a:avLst/>
            <a:gdLst/>
            <a:ahLst/>
            <a:cxnLst/>
            <a:rect l="l" t="t" r="r" b="b"/>
            <a:pathLst>
              <a:path w="544934" h="408019">
                <a:moveTo>
                  <a:pt x="0" y="0"/>
                </a:moveTo>
                <a:lnTo>
                  <a:pt x="544934" y="0"/>
                </a:lnTo>
                <a:lnTo>
                  <a:pt x="544934" y="408019"/>
                </a:lnTo>
                <a:lnTo>
                  <a:pt x="0" y="4080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TextBox 8">
            <a:extLst>
              <a:ext uri="{FF2B5EF4-FFF2-40B4-BE49-F238E27FC236}">
                <a16:creationId xmlns:a16="http://schemas.microsoft.com/office/drawing/2014/main" id="{D80C13AB-174D-4C29-9E33-FADACCB100CC}"/>
              </a:ext>
            </a:extLst>
          </p:cNvPr>
          <p:cNvSpPr txBox="1"/>
          <p:nvPr/>
        </p:nvSpPr>
        <p:spPr>
          <a:xfrm>
            <a:off x="493142" y="2115010"/>
            <a:ext cx="1297275" cy="710963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rPr>
              <a:t>法律常識</a:t>
            </a:r>
            <a:endParaRPr kumimoji="0" lang="en-US" altLang="zh-TW"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rPr>
              <a:t>大會考</a:t>
            </a:r>
            <a:endParaRPr kumimoji="0" 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endParaRPr>
          </a:p>
        </p:txBody>
      </p:sp>
      <p:sp>
        <p:nvSpPr>
          <p:cNvPr id="23" name="AutoShape 7">
            <a:extLst>
              <a:ext uri="{FF2B5EF4-FFF2-40B4-BE49-F238E27FC236}">
                <a16:creationId xmlns:a16="http://schemas.microsoft.com/office/drawing/2014/main" id="{2E5FDB9E-E58E-4D7F-8D45-4C37004674FD}"/>
              </a:ext>
            </a:extLst>
          </p:cNvPr>
          <p:cNvSpPr/>
          <p:nvPr/>
        </p:nvSpPr>
        <p:spPr>
          <a:xfrm>
            <a:off x="2712820" y="2285147"/>
            <a:ext cx="2185473" cy="0"/>
          </a:xfrm>
          <a:prstGeom prst="line">
            <a:avLst/>
          </a:prstGeom>
          <a:ln w="47625" cap="flat">
            <a:solidFill>
              <a:srgbClr val="C49603"/>
            </a:solidFill>
            <a:prstDash val="solid"/>
            <a:headEnd type="none" w="sm" len="sm"/>
            <a:tailEnd type="none" w="sm" len="sm"/>
          </a:ln>
        </p:spPr>
      </p:sp>
      <p:sp>
        <p:nvSpPr>
          <p:cNvPr id="24" name="TextBox 12">
            <a:extLst>
              <a:ext uri="{FF2B5EF4-FFF2-40B4-BE49-F238E27FC236}">
                <a16:creationId xmlns:a16="http://schemas.microsoft.com/office/drawing/2014/main" id="{E45BBF3D-CFC8-45EB-AA0D-49D2F66FC178}"/>
              </a:ext>
            </a:extLst>
          </p:cNvPr>
          <p:cNvSpPr txBox="1"/>
          <p:nvPr/>
        </p:nvSpPr>
        <p:spPr>
          <a:xfrm>
            <a:off x="2712820" y="1269016"/>
            <a:ext cx="6230891" cy="740587"/>
          </a:xfrm>
          <a:prstGeom prst="rect">
            <a:avLst/>
          </a:prstGeom>
        </p:spPr>
        <p:txBody>
          <a:bodyPr lIns="0" tIns="0" rIns="0" bIns="0" rtlCol="0" anchor="t">
            <a:spAutoFit/>
          </a:bodyPr>
          <a:lstStyle/>
          <a:p>
            <a:pPr marL="0" marR="0" lvl="0" indent="0" algn="l" defTabSz="914400" rtl="0" eaLnBrk="1" fontAlgn="auto" latinLnBrk="0" hangingPunct="1">
              <a:lnSpc>
                <a:spcPts val="5650"/>
              </a:lnSpc>
              <a:spcBef>
                <a:spcPts val="0"/>
              </a:spcBef>
              <a:spcAft>
                <a:spcPts val="0"/>
              </a:spcAft>
              <a:buClrTx/>
              <a:buSzTx/>
              <a:buFontTx/>
              <a:buNone/>
              <a:tabLst/>
              <a:defRPr/>
            </a:pPr>
            <a:r>
              <a:rPr kumimoji="0" lang="zh-TW" altLang="en-US" sz="5000" b="1"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Bold"/>
                <a:sym typeface="Cardo Bold"/>
              </a:rPr>
              <a:t>是非題</a:t>
            </a:r>
            <a:endParaRPr kumimoji="0" lang="en-US" sz="5000" b="1"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Bold"/>
              <a:sym typeface="Cardo Bold"/>
            </a:endParaRPr>
          </a:p>
        </p:txBody>
      </p:sp>
      <p:sp>
        <p:nvSpPr>
          <p:cNvPr id="25" name="TextBox 13">
            <a:extLst>
              <a:ext uri="{FF2B5EF4-FFF2-40B4-BE49-F238E27FC236}">
                <a16:creationId xmlns:a16="http://schemas.microsoft.com/office/drawing/2014/main" id="{821F68D1-32F9-47F0-91F0-20F6EEE52377}"/>
              </a:ext>
            </a:extLst>
          </p:cNvPr>
          <p:cNvSpPr txBox="1"/>
          <p:nvPr/>
        </p:nvSpPr>
        <p:spPr>
          <a:xfrm>
            <a:off x="2554470" y="2669501"/>
            <a:ext cx="15265788" cy="553997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  ）</a:t>
            </a:r>
            <a:r>
              <a:rPr kumimoji="0" lang="en-US" altLang="zh-TW"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1.</a:t>
            </a:r>
            <a:r>
              <a:rPr kumimoji="0" lang="zh-TW" altLang="en-US"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勞基法規定：雇主不得僱用未滿</a:t>
            </a:r>
            <a:r>
              <a:rPr kumimoji="0" lang="en-US" altLang="zh-TW"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15</a:t>
            </a:r>
            <a:r>
              <a:rPr kumimoji="0" lang="zh-TW" altLang="en-US"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歲之人從事工作。但國民中學畢業或經主管機關認定其工作性質及環境無礙其身心健康者，不在此限。</a:t>
            </a:r>
          </a:p>
        </p:txBody>
      </p:sp>
      <p:sp>
        <p:nvSpPr>
          <p:cNvPr id="26" name="文字方塊 25">
            <a:extLst>
              <a:ext uri="{FF2B5EF4-FFF2-40B4-BE49-F238E27FC236}">
                <a16:creationId xmlns:a16="http://schemas.microsoft.com/office/drawing/2014/main" id="{B82F0B49-2FA2-4D47-8663-D371EFE87FEC}"/>
              </a:ext>
            </a:extLst>
          </p:cNvPr>
          <p:cNvSpPr txBox="1">
            <a:spLocks noChangeArrowheads="1"/>
          </p:cNvSpPr>
          <p:nvPr/>
        </p:nvSpPr>
        <p:spPr bwMode="auto">
          <a:xfrm>
            <a:off x="3516576" y="3694522"/>
            <a:ext cx="13053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kumimoji="0" lang="en-US" altLang="zh-TW" sz="8000" b="1" dirty="0">
                <a:solidFill>
                  <a:srgbClr val="FF0000"/>
                </a:solidFill>
                <a:latin typeface="標楷體" panose="03000509000000000000" pitchFamily="65" charset="-120"/>
                <a:ea typeface="標楷體" panose="03000509000000000000" pitchFamily="65" charset="-120"/>
              </a:rPr>
              <a:t>O</a:t>
            </a:r>
            <a:endParaRPr kumimoji="0" lang="zh-TW" altLang="en-US" sz="8000" b="1" dirty="0">
              <a:solidFill>
                <a:srgbClr val="FF0000"/>
              </a:solidFill>
            </a:endParaRPr>
          </a:p>
        </p:txBody>
      </p:sp>
    </p:spTree>
    <p:extLst>
      <p:ext uri="{BB962C8B-B14F-4D97-AF65-F5344CB8AC3E}">
        <p14:creationId xmlns:p14="http://schemas.microsoft.com/office/powerpoint/2010/main" val="125092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3CDFF"/>
        </a:solidFill>
        <a:effectLst/>
      </p:bgPr>
    </p:bg>
    <p:spTree>
      <p:nvGrpSpPr>
        <p:cNvPr id="1" name=""/>
        <p:cNvGrpSpPr/>
        <p:nvPr/>
      </p:nvGrpSpPr>
      <p:grpSpPr>
        <a:xfrm>
          <a:off x="0" y="0"/>
          <a:ext cx="0" cy="0"/>
          <a:chOff x="0" y="0"/>
          <a:chExt cx="0" cy="0"/>
        </a:xfrm>
      </p:grpSpPr>
      <p:grpSp>
        <p:nvGrpSpPr>
          <p:cNvPr id="2" name="Group 2"/>
          <p:cNvGrpSpPr/>
          <p:nvPr/>
        </p:nvGrpSpPr>
        <p:grpSpPr>
          <a:xfrm>
            <a:off x="-615117" y="9258300"/>
            <a:ext cx="19221178" cy="1296051"/>
            <a:chOff x="0" y="0"/>
            <a:chExt cx="6461577" cy="435693"/>
          </a:xfrm>
        </p:grpSpPr>
        <p:sp>
          <p:nvSpPr>
            <p:cNvPr id="3" name="Freeform 3"/>
            <p:cNvSpPr/>
            <p:nvPr/>
          </p:nvSpPr>
          <p:spPr>
            <a:xfrm>
              <a:off x="0" y="0"/>
              <a:ext cx="6461577" cy="435693"/>
            </a:xfrm>
            <a:custGeom>
              <a:avLst/>
              <a:gdLst/>
              <a:ahLst/>
              <a:cxnLst/>
              <a:rect l="l" t="t" r="r" b="b"/>
              <a:pathLst>
                <a:path w="6461577" h="435693">
                  <a:moveTo>
                    <a:pt x="0" y="0"/>
                  </a:moveTo>
                  <a:lnTo>
                    <a:pt x="6461577" y="0"/>
                  </a:lnTo>
                  <a:lnTo>
                    <a:pt x="6461577" y="435693"/>
                  </a:lnTo>
                  <a:lnTo>
                    <a:pt x="0" y="435693"/>
                  </a:lnTo>
                  <a:close/>
                </a:path>
              </a:pathLst>
            </a:custGeom>
            <a:solidFill>
              <a:srgbClr val="D82222"/>
            </a:solidFill>
          </p:spPr>
        </p:sp>
        <p:sp>
          <p:nvSpPr>
            <p:cNvPr id="4" name="TextBox 4"/>
            <p:cNvSpPr txBox="1"/>
            <p:nvPr/>
          </p:nvSpPr>
          <p:spPr>
            <a:xfrm>
              <a:off x="0" y="-28575"/>
              <a:ext cx="6461577" cy="46426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0800000">
            <a:off x="-384659" y="9968157"/>
            <a:ext cx="19221178" cy="586193"/>
            <a:chOff x="0" y="0"/>
            <a:chExt cx="6461577" cy="197060"/>
          </a:xfrm>
        </p:grpSpPr>
        <p:sp>
          <p:nvSpPr>
            <p:cNvPr id="6" name="Freeform 6"/>
            <p:cNvSpPr/>
            <p:nvPr/>
          </p:nvSpPr>
          <p:spPr>
            <a:xfrm>
              <a:off x="0" y="0"/>
              <a:ext cx="6461577" cy="197060"/>
            </a:xfrm>
            <a:custGeom>
              <a:avLst/>
              <a:gdLst/>
              <a:ahLst/>
              <a:cxnLst/>
              <a:rect l="l" t="t" r="r" b="b"/>
              <a:pathLst>
                <a:path w="6461577" h="197060">
                  <a:moveTo>
                    <a:pt x="0" y="0"/>
                  </a:moveTo>
                  <a:lnTo>
                    <a:pt x="6461577" y="0"/>
                  </a:lnTo>
                  <a:lnTo>
                    <a:pt x="6461577" y="197060"/>
                  </a:lnTo>
                  <a:lnTo>
                    <a:pt x="0" y="197060"/>
                  </a:lnTo>
                  <a:close/>
                </a:path>
              </a:pathLst>
            </a:custGeom>
            <a:solidFill>
              <a:srgbClr val="FFFFFF"/>
            </a:solidFill>
          </p:spPr>
        </p:sp>
        <p:sp>
          <p:nvSpPr>
            <p:cNvPr id="7" name="TextBox 7"/>
            <p:cNvSpPr txBox="1"/>
            <p:nvPr/>
          </p:nvSpPr>
          <p:spPr>
            <a:xfrm>
              <a:off x="0" y="-28575"/>
              <a:ext cx="6461577" cy="22563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994160" y="737271"/>
            <a:ext cx="16293840" cy="8533729"/>
            <a:chOff x="0" y="0"/>
            <a:chExt cx="2185847" cy="188188"/>
          </a:xfrm>
        </p:grpSpPr>
        <p:sp>
          <p:nvSpPr>
            <p:cNvPr id="9" name="Freeform 9"/>
            <p:cNvSpPr/>
            <p:nvPr/>
          </p:nvSpPr>
          <p:spPr>
            <a:xfrm>
              <a:off x="0" y="0"/>
              <a:ext cx="2185847" cy="188188"/>
            </a:xfrm>
            <a:custGeom>
              <a:avLst/>
              <a:gdLst/>
              <a:ahLst/>
              <a:cxnLst/>
              <a:rect l="l" t="t" r="r" b="b"/>
              <a:pathLst>
                <a:path w="2185847" h="188188">
                  <a:moveTo>
                    <a:pt x="0" y="0"/>
                  </a:moveTo>
                  <a:lnTo>
                    <a:pt x="2185847" y="0"/>
                  </a:lnTo>
                  <a:lnTo>
                    <a:pt x="2185847" y="188188"/>
                  </a:lnTo>
                  <a:lnTo>
                    <a:pt x="0" y="188188"/>
                  </a:lnTo>
                  <a:close/>
                </a:path>
              </a:pathLst>
            </a:custGeom>
            <a:solidFill>
              <a:srgbClr val="022759"/>
            </a:solidFill>
          </p:spPr>
        </p:sp>
        <p:sp>
          <p:nvSpPr>
            <p:cNvPr id="10" name="TextBox 10"/>
            <p:cNvSpPr txBox="1"/>
            <p:nvPr/>
          </p:nvSpPr>
          <p:spPr>
            <a:xfrm>
              <a:off x="0" y="-28575"/>
              <a:ext cx="2185847" cy="216763"/>
            </a:xfrm>
            <a:prstGeom prst="rect">
              <a:avLst/>
            </a:prstGeom>
          </p:spPr>
          <p:txBody>
            <a:bodyPr lIns="60845" tIns="60845" rIns="60845" bIns="6084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rot="-10800000">
            <a:off x="-384659" y="-82213"/>
            <a:ext cx="19221178" cy="487940"/>
            <a:chOff x="0" y="0"/>
            <a:chExt cx="6461577" cy="164031"/>
          </a:xfrm>
        </p:grpSpPr>
        <p:sp>
          <p:nvSpPr>
            <p:cNvPr id="15" name="Freeform 15"/>
            <p:cNvSpPr/>
            <p:nvPr/>
          </p:nvSpPr>
          <p:spPr>
            <a:xfrm>
              <a:off x="0" y="0"/>
              <a:ext cx="6461577" cy="164031"/>
            </a:xfrm>
            <a:custGeom>
              <a:avLst/>
              <a:gdLst/>
              <a:ahLst/>
              <a:cxnLst/>
              <a:rect l="l" t="t" r="r" b="b"/>
              <a:pathLst>
                <a:path w="6461577" h="164031">
                  <a:moveTo>
                    <a:pt x="0" y="0"/>
                  </a:moveTo>
                  <a:lnTo>
                    <a:pt x="6461577" y="0"/>
                  </a:lnTo>
                  <a:lnTo>
                    <a:pt x="6461577" y="164031"/>
                  </a:lnTo>
                  <a:lnTo>
                    <a:pt x="0" y="164031"/>
                  </a:lnTo>
                  <a:close/>
                </a:path>
              </a:pathLst>
            </a:custGeom>
            <a:solidFill>
              <a:srgbClr val="022759"/>
            </a:solidFill>
          </p:spPr>
        </p:sp>
        <p:sp>
          <p:nvSpPr>
            <p:cNvPr id="16" name="TextBox 16"/>
            <p:cNvSpPr txBox="1"/>
            <p:nvPr/>
          </p:nvSpPr>
          <p:spPr>
            <a:xfrm>
              <a:off x="0" y="-28575"/>
              <a:ext cx="6461577" cy="1926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10800000">
            <a:off x="-318061" y="405727"/>
            <a:ext cx="18924122" cy="318843"/>
            <a:chOff x="0" y="0"/>
            <a:chExt cx="6361716" cy="107185"/>
          </a:xfrm>
        </p:grpSpPr>
        <p:sp>
          <p:nvSpPr>
            <p:cNvPr id="18" name="Freeform 18"/>
            <p:cNvSpPr/>
            <p:nvPr/>
          </p:nvSpPr>
          <p:spPr>
            <a:xfrm>
              <a:off x="0" y="0"/>
              <a:ext cx="6361716" cy="107185"/>
            </a:xfrm>
            <a:custGeom>
              <a:avLst/>
              <a:gdLst/>
              <a:ahLst/>
              <a:cxnLst/>
              <a:rect l="l" t="t" r="r" b="b"/>
              <a:pathLst>
                <a:path w="6361716" h="107185">
                  <a:moveTo>
                    <a:pt x="0" y="0"/>
                  </a:moveTo>
                  <a:lnTo>
                    <a:pt x="6361716" y="0"/>
                  </a:lnTo>
                  <a:lnTo>
                    <a:pt x="6361716" y="107185"/>
                  </a:lnTo>
                  <a:lnTo>
                    <a:pt x="0" y="107185"/>
                  </a:lnTo>
                  <a:close/>
                </a:path>
              </a:pathLst>
            </a:custGeom>
            <a:solidFill>
              <a:srgbClr val="FFFFFF"/>
            </a:solidFill>
          </p:spPr>
        </p:sp>
        <p:sp>
          <p:nvSpPr>
            <p:cNvPr id="19" name="TextBox 19"/>
            <p:cNvSpPr txBox="1"/>
            <p:nvPr/>
          </p:nvSpPr>
          <p:spPr>
            <a:xfrm>
              <a:off x="0" y="-28575"/>
              <a:ext cx="6361716" cy="13576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3">
            <a:extLst>
              <a:ext uri="{FF2B5EF4-FFF2-40B4-BE49-F238E27FC236}">
                <a16:creationId xmlns:a16="http://schemas.microsoft.com/office/drawing/2014/main" id="{DCD629F4-71E1-48A0-B688-2BF5C8CCE35A}"/>
              </a:ext>
            </a:extLst>
          </p:cNvPr>
          <p:cNvSpPr/>
          <p:nvPr/>
        </p:nvSpPr>
        <p:spPr>
          <a:xfrm>
            <a:off x="225881" y="995509"/>
            <a:ext cx="1450218" cy="1085850"/>
          </a:xfrm>
          <a:custGeom>
            <a:avLst/>
            <a:gdLst/>
            <a:ahLst/>
            <a:cxnLst/>
            <a:rect l="l" t="t" r="r" b="b"/>
            <a:pathLst>
              <a:path w="544934" h="408019">
                <a:moveTo>
                  <a:pt x="0" y="0"/>
                </a:moveTo>
                <a:lnTo>
                  <a:pt x="544934" y="0"/>
                </a:lnTo>
                <a:lnTo>
                  <a:pt x="544934" y="408019"/>
                </a:lnTo>
                <a:lnTo>
                  <a:pt x="0" y="4080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TextBox 8">
            <a:extLst>
              <a:ext uri="{FF2B5EF4-FFF2-40B4-BE49-F238E27FC236}">
                <a16:creationId xmlns:a16="http://schemas.microsoft.com/office/drawing/2014/main" id="{D80C13AB-174D-4C29-9E33-FADACCB100CC}"/>
              </a:ext>
            </a:extLst>
          </p:cNvPr>
          <p:cNvSpPr txBox="1"/>
          <p:nvPr/>
        </p:nvSpPr>
        <p:spPr>
          <a:xfrm>
            <a:off x="493142" y="2115010"/>
            <a:ext cx="1297275" cy="710963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rPr>
              <a:t>法律常識</a:t>
            </a:r>
            <a:endParaRPr kumimoji="0" lang="en-US" altLang="zh-TW"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rPr>
              <a:t>大會考</a:t>
            </a:r>
            <a:endParaRPr kumimoji="0" 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endParaRPr>
          </a:p>
        </p:txBody>
      </p:sp>
      <p:sp>
        <p:nvSpPr>
          <p:cNvPr id="23" name="AutoShape 7">
            <a:extLst>
              <a:ext uri="{FF2B5EF4-FFF2-40B4-BE49-F238E27FC236}">
                <a16:creationId xmlns:a16="http://schemas.microsoft.com/office/drawing/2014/main" id="{2E5FDB9E-E58E-4D7F-8D45-4C37004674FD}"/>
              </a:ext>
            </a:extLst>
          </p:cNvPr>
          <p:cNvSpPr/>
          <p:nvPr/>
        </p:nvSpPr>
        <p:spPr>
          <a:xfrm>
            <a:off x="2712820" y="2285147"/>
            <a:ext cx="2185473" cy="0"/>
          </a:xfrm>
          <a:prstGeom prst="line">
            <a:avLst/>
          </a:prstGeom>
          <a:ln w="47625" cap="flat">
            <a:solidFill>
              <a:srgbClr val="C49603"/>
            </a:solidFill>
            <a:prstDash val="solid"/>
            <a:headEnd type="none" w="sm" len="sm"/>
            <a:tailEnd type="none" w="sm" len="sm"/>
          </a:ln>
        </p:spPr>
      </p:sp>
      <p:sp>
        <p:nvSpPr>
          <p:cNvPr id="24" name="TextBox 12">
            <a:extLst>
              <a:ext uri="{FF2B5EF4-FFF2-40B4-BE49-F238E27FC236}">
                <a16:creationId xmlns:a16="http://schemas.microsoft.com/office/drawing/2014/main" id="{E45BBF3D-CFC8-45EB-AA0D-49D2F66FC178}"/>
              </a:ext>
            </a:extLst>
          </p:cNvPr>
          <p:cNvSpPr txBox="1"/>
          <p:nvPr/>
        </p:nvSpPr>
        <p:spPr>
          <a:xfrm>
            <a:off x="2712820" y="1269016"/>
            <a:ext cx="6230891" cy="740587"/>
          </a:xfrm>
          <a:prstGeom prst="rect">
            <a:avLst/>
          </a:prstGeom>
        </p:spPr>
        <p:txBody>
          <a:bodyPr lIns="0" tIns="0" rIns="0" bIns="0" rtlCol="0" anchor="t">
            <a:spAutoFit/>
          </a:bodyPr>
          <a:lstStyle/>
          <a:p>
            <a:pPr marL="0" marR="0" lvl="0" indent="0" algn="l" defTabSz="914400" rtl="0" eaLnBrk="1" fontAlgn="auto" latinLnBrk="0" hangingPunct="1">
              <a:lnSpc>
                <a:spcPts val="5650"/>
              </a:lnSpc>
              <a:spcBef>
                <a:spcPts val="0"/>
              </a:spcBef>
              <a:spcAft>
                <a:spcPts val="0"/>
              </a:spcAft>
              <a:buClrTx/>
              <a:buSzTx/>
              <a:buFontTx/>
              <a:buNone/>
              <a:tabLst/>
              <a:defRPr/>
            </a:pPr>
            <a:r>
              <a:rPr kumimoji="0" lang="zh-TW" altLang="en-US" sz="5000" b="1"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Bold"/>
                <a:sym typeface="Cardo Bold"/>
              </a:rPr>
              <a:t>是非題</a:t>
            </a:r>
            <a:endParaRPr kumimoji="0" lang="en-US" sz="5000" b="1"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Bold"/>
              <a:sym typeface="Cardo Bold"/>
            </a:endParaRPr>
          </a:p>
        </p:txBody>
      </p:sp>
      <p:sp>
        <p:nvSpPr>
          <p:cNvPr id="25" name="TextBox 13">
            <a:extLst>
              <a:ext uri="{FF2B5EF4-FFF2-40B4-BE49-F238E27FC236}">
                <a16:creationId xmlns:a16="http://schemas.microsoft.com/office/drawing/2014/main" id="{821F68D1-32F9-47F0-91F0-20F6EEE52377}"/>
              </a:ext>
            </a:extLst>
          </p:cNvPr>
          <p:cNvSpPr txBox="1"/>
          <p:nvPr/>
        </p:nvSpPr>
        <p:spPr>
          <a:xfrm>
            <a:off x="2554470" y="2669501"/>
            <a:ext cx="15265788" cy="443198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  ）</a:t>
            </a:r>
            <a:r>
              <a:rPr kumimoji="0" lang="en-US" altLang="zh-TW"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2.</a:t>
            </a:r>
            <a:r>
              <a:rPr kumimoji="0" lang="zh-TW" altLang="en-US"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勞工遇職業傷害或罹患職業病，在醫療中不能工作時，仍得支領原有薪水。</a:t>
            </a:r>
          </a:p>
        </p:txBody>
      </p:sp>
      <p:sp>
        <p:nvSpPr>
          <p:cNvPr id="26" name="文字方塊 25">
            <a:extLst>
              <a:ext uri="{FF2B5EF4-FFF2-40B4-BE49-F238E27FC236}">
                <a16:creationId xmlns:a16="http://schemas.microsoft.com/office/drawing/2014/main" id="{B82F0B49-2FA2-4D47-8663-D371EFE87FEC}"/>
              </a:ext>
            </a:extLst>
          </p:cNvPr>
          <p:cNvSpPr txBox="1">
            <a:spLocks noChangeArrowheads="1"/>
          </p:cNvSpPr>
          <p:nvPr/>
        </p:nvSpPr>
        <p:spPr bwMode="auto">
          <a:xfrm>
            <a:off x="3516576" y="3694522"/>
            <a:ext cx="13053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80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O</a:t>
            </a:r>
            <a:endParaRPr kumimoji="0" lang="zh-TW" altLang="en-US" sz="8000" b="1" i="0" u="none" strike="noStrike" kern="1200" cap="none" spc="0" normalizeH="0" baseline="0" noProof="0" dirty="0">
              <a:ln>
                <a:noFill/>
              </a:ln>
              <a:solidFill>
                <a:srgbClr val="FF0000"/>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20711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3CDFF"/>
        </a:solidFill>
        <a:effectLst/>
      </p:bgPr>
    </p:bg>
    <p:spTree>
      <p:nvGrpSpPr>
        <p:cNvPr id="1" name=""/>
        <p:cNvGrpSpPr/>
        <p:nvPr/>
      </p:nvGrpSpPr>
      <p:grpSpPr>
        <a:xfrm>
          <a:off x="0" y="0"/>
          <a:ext cx="0" cy="0"/>
          <a:chOff x="0" y="0"/>
          <a:chExt cx="0" cy="0"/>
        </a:xfrm>
      </p:grpSpPr>
      <p:grpSp>
        <p:nvGrpSpPr>
          <p:cNvPr id="2" name="Group 2"/>
          <p:cNvGrpSpPr/>
          <p:nvPr/>
        </p:nvGrpSpPr>
        <p:grpSpPr>
          <a:xfrm>
            <a:off x="-615117" y="9258300"/>
            <a:ext cx="19221178" cy="1296051"/>
            <a:chOff x="0" y="0"/>
            <a:chExt cx="6461577" cy="435693"/>
          </a:xfrm>
        </p:grpSpPr>
        <p:sp>
          <p:nvSpPr>
            <p:cNvPr id="3" name="Freeform 3"/>
            <p:cNvSpPr/>
            <p:nvPr/>
          </p:nvSpPr>
          <p:spPr>
            <a:xfrm>
              <a:off x="0" y="0"/>
              <a:ext cx="6461577" cy="435693"/>
            </a:xfrm>
            <a:custGeom>
              <a:avLst/>
              <a:gdLst/>
              <a:ahLst/>
              <a:cxnLst/>
              <a:rect l="l" t="t" r="r" b="b"/>
              <a:pathLst>
                <a:path w="6461577" h="435693">
                  <a:moveTo>
                    <a:pt x="0" y="0"/>
                  </a:moveTo>
                  <a:lnTo>
                    <a:pt x="6461577" y="0"/>
                  </a:lnTo>
                  <a:lnTo>
                    <a:pt x="6461577" y="435693"/>
                  </a:lnTo>
                  <a:lnTo>
                    <a:pt x="0" y="435693"/>
                  </a:lnTo>
                  <a:close/>
                </a:path>
              </a:pathLst>
            </a:custGeom>
            <a:solidFill>
              <a:srgbClr val="D82222"/>
            </a:solidFill>
          </p:spPr>
        </p:sp>
        <p:sp>
          <p:nvSpPr>
            <p:cNvPr id="4" name="TextBox 4"/>
            <p:cNvSpPr txBox="1"/>
            <p:nvPr/>
          </p:nvSpPr>
          <p:spPr>
            <a:xfrm>
              <a:off x="0" y="-28575"/>
              <a:ext cx="6461577" cy="46426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0800000">
            <a:off x="-384659" y="9968157"/>
            <a:ext cx="19221178" cy="586193"/>
            <a:chOff x="0" y="0"/>
            <a:chExt cx="6461577" cy="197060"/>
          </a:xfrm>
        </p:grpSpPr>
        <p:sp>
          <p:nvSpPr>
            <p:cNvPr id="6" name="Freeform 6"/>
            <p:cNvSpPr/>
            <p:nvPr/>
          </p:nvSpPr>
          <p:spPr>
            <a:xfrm>
              <a:off x="0" y="0"/>
              <a:ext cx="6461577" cy="197060"/>
            </a:xfrm>
            <a:custGeom>
              <a:avLst/>
              <a:gdLst/>
              <a:ahLst/>
              <a:cxnLst/>
              <a:rect l="l" t="t" r="r" b="b"/>
              <a:pathLst>
                <a:path w="6461577" h="197060">
                  <a:moveTo>
                    <a:pt x="0" y="0"/>
                  </a:moveTo>
                  <a:lnTo>
                    <a:pt x="6461577" y="0"/>
                  </a:lnTo>
                  <a:lnTo>
                    <a:pt x="6461577" y="197060"/>
                  </a:lnTo>
                  <a:lnTo>
                    <a:pt x="0" y="197060"/>
                  </a:lnTo>
                  <a:close/>
                </a:path>
              </a:pathLst>
            </a:custGeom>
            <a:solidFill>
              <a:srgbClr val="FFFFFF"/>
            </a:solidFill>
          </p:spPr>
        </p:sp>
        <p:sp>
          <p:nvSpPr>
            <p:cNvPr id="7" name="TextBox 7"/>
            <p:cNvSpPr txBox="1"/>
            <p:nvPr/>
          </p:nvSpPr>
          <p:spPr>
            <a:xfrm>
              <a:off x="0" y="-28575"/>
              <a:ext cx="6461577" cy="22563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994160" y="737271"/>
            <a:ext cx="16293840" cy="8533729"/>
            <a:chOff x="0" y="0"/>
            <a:chExt cx="2185847" cy="188188"/>
          </a:xfrm>
        </p:grpSpPr>
        <p:sp>
          <p:nvSpPr>
            <p:cNvPr id="9" name="Freeform 9"/>
            <p:cNvSpPr/>
            <p:nvPr/>
          </p:nvSpPr>
          <p:spPr>
            <a:xfrm>
              <a:off x="0" y="0"/>
              <a:ext cx="2185847" cy="188188"/>
            </a:xfrm>
            <a:custGeom>
              <a:avLst/>
              <a:gdLst/>
              <a:ahLst/>
              <a:cxnLst/>
              <a:rect l="l" t="t" r="r" b="b"/>
              <a:pathLst>
                <a:path w="2185847" h="188188">
                  <a:moveTo>
                    <a:pt x="0" y="0"/>
                  </a:moveTo>
                  <a:lnTo>
                    <a:pt x="2185847" y="0"/>
                  </a:lnTo>
                  <a:lnTo>
                    <a:pt x="2185847" y="188188"/>
                  </a:lnTo>
                  <a:lnTo>
                    <a:pt x="0" y="188188"/>
                  </a:lnTo>
                  <a:close/>
                </a:path>
              </a:pathLst>
            </a:custGeom>
            <a:solidFill>
              <a:srgbClr val="022759"/>
            </a:solidFill>
          </p:spPr>
        </p:sp>
        <p:sp>
          <p:nvSpPr>
            <p:cNvPr id="10" name="TextBox 10"/>
            <p:cNvSpPr txBox="1"/>
            <p:nvPr/>
          </p:nvSpPr>
          <p:spPr>
            <a:xfrm>
              <a:off x="0" y="-28575"/>
              <a:ext cx="2185847" cy="216763"/>
            </a:xfrm>
            <a:prstGeom prst="rect">
              <a:avLst/>
            </a:prstGeom>
          </p:spPr>
          <p:txBody>
            <a:bodyPr lIns="60845" tIns="60845" rIns="60845" bIns="6084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rot="-10800000">
            <a:off x="-384659" y="-82213"/>
            <a:ext cx="19221178" cy="487940"/>
            <a:chOff x="0" y="0"/>
            <a:chExt cx="6461577" cy="164031"/>
          </a:xfrm>
        </p:grpSpPr>
        <p:sp>
          <p:nvSpPr>
            <p:cNvPr id="15" name="Freeform 15"/>
            <p:cNvSpPr/>
            <p:nvPr/>
          </p:nvSpPr>
          <p:spPr>
            <a:xfrm>
              <a:off x="0" y="0"/>
              <a:ext cx="6461577" cy="164031"/>
            </a:xfrm>
            <a:custGeom>
              <a:avLst/>
              <a:gdLst/>
              <a:ahLst/>
              <a:cxnLst/>
              <a:rect l="l" t="t" r="r" b="b"/>
              <a:pathLst>
                <a:path w="6461577" h="164031">
                  <a:moveTo>
                    <a:pt x="0" y="0"/>
                  </a:moveTo>
                  <a:lnTo>
                    <a:pt x="6461577" y="0"/>
                  </a:lnTo>
                  <a:lnTo>
                    <a:pt x="6461577" y="164031"/>
                  </a:lnTo>
                  <a:lnTo>
                    <a:pt x="0" y="164031"/>
                  </a:lnTo>
                  <a:close/>
                </a:path>
              </a:pathLst>
            </a:custGeom>
            <a:solidFill>
              <a:srgbClr val="022759"/>
            </a:solidFill>
          </p:spPr>
        </p:sp>
        <p:sp>
          <p:nvSpPr>
            <p:cNvPr id="16" name="TextBox 16"/>
            <p:cNvSpPr txBox="1"/>
            <p:nvPr/>
          </p:nvSpPr>
          <p:spPr>
            <a:xfrm>
              <a:off x="0" y="-28575"/>
              <a:ext cx="6461577" cy="1926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10800000">
            <a:off x="-318061" y="405727"/>
            <a:ext cx="18924122" cy="318843"/>
            <a:chOff x="0" y="0"/>
            <a:chExt cx="6361716" cy="107185"/>
          </a:xfrm>
        </p:grpSpPr>
        <p:sp>
          <p:nvSpPr>
            <p:cNvPr id="18" name="Freeform 18"/>
            <p:cNvSpPr/>
            <p:nvPr/>
          </p:nvSpPr>
          <p:spPr>
            <a:xfrm>
              <a:off x="0" y="0"/>
              <a:ext cx="6361716" cy="107185"/>
            </a:xfrm>
            <a:custGeom>
              <a:avLst/>
              <a:gdLst/>
              <a:ahLst/>
              <a:cxnLst/>
              <a:rect l="l" t="t" r="r" b="b"/>
              <a:pathLst>
                <a:path w="6361716" h="107185">
                  <a:moveTo>
                    <a:pt x="0" y="0"/>
                  </a:moveTo>
                  <a:lnTo>
                    <a:pt x="6361716" y="0"/>
                  </a:lnTo>
                  <a:lnTo>
                    <a:pt x="6361716" y="107185"/>
                  </a:lnTo>
                  <a:lnTo>
                    <a:pt x="0" y="107185"/>
                  </a:lnTo>
                  <a:close/>
                </a:path>
              </a:pathLst>
            </a:custGeom>
            <a:solidFill>
              <a:srgbClr val="FFFFFF"/>
            </a:solidFill>
          </p:spPr>
        </p:sp>
        <p:sp>
          <p:nvSpPr>
            <p:cNvPr id="19" name="TextBox 19"/>
            <p:cNvSpPr txBox="1"/>
            <p:nvPr/>
          </p:nvSpPr>
          <p:spPr>
            <a:xfrm>
              <a:off x="0" y="-28575"/>
              <a:ext cx="6361716" cy="13576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3">
            <a:extLst>
              <a:ext uri="{FF2B5EF4-FFF2-40B4-BE49-F238E27FC236}">
                <a16:creationId xmlns:a16="http://schemas.microsoft.com/office/drawing/2014/main" id="{DCD629F4-71E1-48A0-B688-2BF5C8CCE35A}"/>
              </a:ext>
            </a:extLst>
          </p:cNvPr>
          <p:cNvSpPr/>
          <p:nvPr/>
        </p:nvSpPr>
        <p:spPr>
          <a:xfrm>
            <a:off x="225881" y="995509"/>
            <a:ext cx="1450218" cy="1085850"/>
          </a:xfrm>
          <a:custGeom>
            <a:avLst/>
            <a:gdLst/>
            <a:ahLst/>
            <a:cxnLst/>
            <a:rect l="l" t="t" r="r" b="b"/>
            <a:pathLst>
              <a:path w="544934" h="408019">
                <a:moveTo>
                  <a:pt x="0" y="0"/>
                </a:moveTo>
                <a:lnTo>
                  <a:pt x="544934" y="0"/>
                </a:lnTo>
                <a:lnTo>
                  <a:pt x="544934" y="408019"/>
                </a:lnTo>
                <a:lnTo>
                  <a:pt x="0" y="4080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TextBox 8">
            <a:extLst>
              <a:ext uri="{FF2B5EF4-FFF2-40B4-BE49-F238E27FC236}">
                <a16:creationId xmlns:a16="http://schemas.microsoft.com/office/drawing/2014/main" id="{D80C13AB-174D-4C29-9E33-FADACCB100CC}"/>
              </a:ext>
            </a:extLst>
          </p:cNvPr>
          <p:cNvSpPr txBox="1"/>
          <p:nvPr/>
        </p:nvSpPr>
        <p:spPr>
          <a:xfrm>
            <a:off x="493142" y="2115010"/>
            <a:ext cx="1297275" cy="710963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rPr>
              <a:t>法律常識</a:t>
            </a:r>
            <a:endParaRPr kumimoji="0" lang="en-US" altLang="zh-TW"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rPr>
              <a:t>大會考</a:t>
            </a:r>
            <a:endParaRPr kumimoji="0" 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endParaRPr>
          </a:p>
        </p:txBody>
      </p:sp>
      <p:sp>
        <p:nvSpPr>
          <p:cNvPr id="23" name="AutoShape 7">
            <a:extLst>
              <a:ext uri="{FF2B5EF4-FFF2-40B4-BE49-F238E27FC236}">
                <a16:creationId xmlns:a16="http://schemas.microsoft.com/office/drawing/2014/main" id="{2E5FDB9E-E58E-4D7F-8D45-4C37004674FD}"/>
              </a:ext>
            </a:extLst>
          </p:cNvPr>
          <p:cNvSpPr/>
          <p:nvPr/>
        </p:nvSpPr>
        <p:spPr>
          <a:xfrm>
            <a:off x="2712820" y="2285147"/>
            <a:ext cx="2185473" cy="0"/>
          </a:xfrm>
          <a:prstGeom prst="line">
            <a:avLst/>
          </a:prstGeom>
          <a:ln w="47625" cap="flat">
            <a:solidFill>
              <a:srgbClr val="C49603"/>
            </a:solidFill>
            <a:prstDash val="solid"/>
            <a:headEnd type="none" w="sm" len="sm"/>
            <a:tailEnd type="none" w="sm" len="sm"/>
          </a:ln>
        </p:spPr>
      </p:sp>
      <p:sp>
        <p:nvSpPr>
          <p:cNvPr id="24" name="TextBox 12">
            <a:extLst>
              <a:ext uri="{FF2B5EF4-FFF2-40B4-BE49-F238E27FC236}">
                <a16:creationId xmlns:a16="http://schemas.microsoft.com/office/drawing/2014/main" id="{E45BBF3D-CFC8-45EB-AA0D-49D2F66FC178}"/>
              </a:ext>
            </a:extLst>
          </p:cNvPr>
          <p:cNvSpPr txBox="1"/>
          <p:nvPr/>
        </p:nvSpPr>
        <p:spPr>
          <a:xfrm>
            <a:off x="2712820" y="1269016"/>
            <a:ext cx="6230891" cy="740587"/>
          </a:xfrm>
          <a:prstGeom prst="rect">
            <a:avLst/>
          </a:prstGeom>
        </p:spPr>
        <p:txBody>
          <a:bodyPr lIns="0" tIns="0" rIns="0" bIns="0" rtlCol="0" anchor="t">
            <a:spAutoFit/>
          </a:bodyPr>
          <a:lstStyle/>
          <a:p>
            <a:pPr marL="0" marR="0" lvl="0" indent="0" algn="l" defTabSz="914400" rtl="0" eaLnBrk="1" fontAlgn="auto" latinLnBrk="0" hangingPunct="1">
              <a:lnSpc>
                <a:spcPts val="5650"/>
              </a:lnSpc>
              <a:spcBef>
                <a:spcPts val="0"/>
              </a:spcBef>
              <a:spcAft>
                <a:spcPts val="0"/>
              </a:spcAft>
              <a:buClrTx/>
              <a:buSzTx/>
              <a:buFontTx/>
              <a:buNone/>
              <a:tabLst/>
              <a:defRPr/>
            </a:pPr>
            <a:r>
              <a:rPr kumimoji="0" lang="zh-TW" altLang="en-US" sz="5000" b="1"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Bold"/>
                <a:sym typeface="Cardo Bold"/>
              </a:rPr>
              <a:t>是非題</a:t>
            </a:r>
            <a:endParaRPr kumimoji="0" lang="en-US" sz="5000" b="1"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Bold"/>
              <a:sym typeface="Cardo Bold"/>
            </a:endParaRPr>
          </a:p>
        </p:txBody>
      </p:sp>
      <p:sp>
        <p:nvSpPr>
          <p:cNvPr id="25" name="TextBox 13">
            <a:extLst>
              <a:ext uri="{FF2B5EF4-FFF2-40B4-BE49-F238E27FC236}">
                <a16:creationId xmlns:a16="http://schemas.microsoft.com/office/drawing/2014/main" id="{821F68D1-32F9-47F0-91F0-20F6EEE52377}"/>
              </a:ext>
            </a:extLst>
          </p:cNvPr>
          <p:cNvSpPr txBox="1"/>
          <p:nvPr/>
        </p:nvSpPr>
        <p:spPr>
          <a:xfrm>
            <a:off x="2554470" y="2669501"/>
            <a:ext cx="15265788" cy="332398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  ）</a:t>
            </a:r>
            <a:r>
              <a:rPr kumimoji="0" lang="en-US" altLang="zh-TW"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3.</a:t>
            </a:r>
            <a:r>
              <a:rPr kumimoji="0" lang="zh-TW" altLang="en-US"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只要童工父母同意，童工得從事繁重及危險性之工作。</a:t>
            </a:r>
          </a:p>
        </p:txBody>
      </p:sp>
      <p:sp>
        <p:nvSpPr>
          <p:cNvPr id="26" name="文字方塊 25">
            <a:extLst>
              <a:ext uri="{FF2B5EF4-FFF2-40B4-BE49-F238E27FC236}">
                <a16:creationId xmlns:a16="http://schemas.microsoft.com/office/drawing/2014/main" id="{B82F0B49-2FA2-4D47-8663-D371EFE87FEC}"/>
              </a:ext>
            </a:extLst>
          </p:cNvPr>
          <p:cNvSpPr txBox="1">
            <a:spLocks noChangeArrowheads="1"/>
          </p:cNvSpPr>
          <p:nvPr/>
        </p:nvSpPr>
        <p:spPr bwMode="auto">
          <a:xfrm>
            <a:off x="3516576" y="3694522"/>
            <a:ext cx="13053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80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a:t>
            </a:r>
            <a:endParaRPr kumimoji="0" lang="zh-TW" altLang="en-US" sz="8000" b="1" i="0" u="none" strike="noStrike" kern="1200" cap="none" spc="0" normalizeH="0" baseline="0" noProof="0" dirty="0">
              <a:ln>
                <a:noFill/>
              </a:ln>
              <a:solidFill>
                <a:srgbClr val="FF0000"/>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417498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3CDFF"/>
        </a:solidFill>
        <a:effectLst/>
      </p:bgPr>
    </p:bg>
    <p:spTree>
      <p:nvGrpSpPr>
        <p:cNvPr id="1" name=""/>
        <p:cNvGrpSpPr/>
        <p:nvPr/>
      </p:nvGrpSpPr>
      <p:grpSpPr>
        <a:xfrm>
          <a:off x="0" y="0"/>
          <a:ext cx="0" cy="0"/>
          <a:chOff x="0" y="0"/>
          <a:chExt cx="0" cy="0"/>
        </a:xfrm>
      </p:grpSpPr>
      <p:grpSp>
        <p:nvGrpSpPr>
          <p:cNvPr id="2" name="Group 2"/>
          <p:cNvGrpSpPr/>
          <p:nvPr/>
        </p:nvGrpSpPr>
        <p:grpSpPr>
          <a:xfrm>
            <a:off x="-615117" y="9258300"/>
            <a:ext cx="19221178" cy="1296051"/>
            <a:chOff x="0" y="0"/>
            <a:chExt cx="6461577" cy="435693"/>
          </a:xfrm>
        </p:grpSpPr>
        <p:sp>
          <p:nvSpPr>
            <p:cNvPr id="3" name="Freeform 3"/>
            <p:cNvSpPr/>
            <p:nvPr/>
          </p:nvSpPr>
          <p:spPr>
            <a:xfrm>
              <a:off x="0" y="0"/>
              <a:ext cx="6461577" cy="435693"/>
            </a:xfrm>
            <a:custGeom>
              <a:avLst/>
              <a:gdLst/>
              <a:ahLst/>
              <a:cxnLst/>
              <a:rect l="l" t="t" r="r" b="b"/>
              <a:pathLst>
                <a:path w="6461577" h="435693">
                  <a:moveTo>
                    <a:pt x="0" y="0"/>
                  </a:moveTo>
                  <a:lnTo>
                    <a:pt x="6461577" y="0"/>
                  </a:lnTo>
                  <a:lnTo>
                    <a:pt x="6461577" y="435693"/>
                  </a:lnTo>
                  <a:lnTo>
                    <a:pt x="0" y="435693"/>
                  </a:lnTo>
                  <a:close/>
                </a:path>
              </a:pathLst>
            </a:custGeom>
            <a:solidFill>
              <a:srgbClr val="D82222"/>
            </a:solidFill>
          </p:spPr>
        </p:sp>
        <p:sp>
          <p:nvSpPr>
            <p:cNvPr id="4" name="TextBox 4"/>
            <p:cNvSpPr txBox="1"/>
            <p:nvPr/>
          </p:nvSpPr>
          <p:spPr>
            <a:xfrm>
              <a:off x="0" y="-28575"/>
              <a:ext cx="6461577" cy="46426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0800000">
            <a:off x="-384659" y="9968157"/>
            <a:ext cx="19221178" cy="586193"/>
            <a:chOff x="0" y="0"/>
            <a:chExt cx="6461577" cy="197060"/>
          </a:xfrm>
        </p:grpSpPr>
        <p:sp>
          <p:nvSpPr>
            <p:cNvPr id="6" name="Freeform 6"/>
            <p:cNvSpPr/>
            <p:nvPr/>
          </p:nvSpPr>
          <p:spPr>
            <a:xfrm>
              <a:off x="0" y="0"/>
              <a:ext cx="6461577" cy="197060"/>
            </a:xfrm>
            <a:custGeom>
              <a:avLst/>
              <a:gdLst/>
              <a:ahLst/>
              <a:cxnLst/>
              <a:rect l="l" t="t" r="r" b="b"/>
              <a:pathLst>
                <a:path w="6461577" h="197060">
                  <a:moveTo>
                    <a:pt x="0" y="0"/>
                  </a:moveTo>
                  <a:lnTo>
                    <a:pt x="6461577" y="0"/>
                  </a:lnTo>
                  <a:lnTo>
                    <a:pt x="6461577" y="197060"/>
                  </a:lnTo>
                  <a:lnTo>
                    <a:pt x="0" y="197060"/>
                  </a:lnTo>
                  <a:close/>
                </a:path>
              </a:pathLst>
            </a:custGeom>
            <a:solidFill>
              <a:srgbClr val="FFFFFF"/>
            </a:solidFill>
          </p:spPr>
        </p:sp>
        <p:sp>
          <p:nvSpPr>
            <p:cNvPr id="7" name="TextBox 7"/>
            <p:cNvSpPr txBox="1"/>
            <p:nvPr/>
          </p:nvSpPr>
          <p:spPr>
            <a:xfrm>
              <a:off x="0" y="-28575"/>
              <a:ext cx="6461577" cy="22563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994160" y="737271"/>
            <a:ext cx="16293840" cy="8533729"/>
            <a:chOff x="0" y="0"/>
            <a:chExt cx="2185847" cy="188188"/>
          </a:xfrm>
        </p:grpSpPr>
        <p:sp>
          <p:nvSpPr>
            <p:cNvPr id="9" name="Freeform 9"/>
            <p:cNvSpPr/>
            <p:nvPr/>
          </p:nvSpPr>
          <p:spPr>
            <a:xfrm>
              <a:off x="0" y="0"/>
              <a:ext cx="2185847" cy="188188"/>
            </a:xfrm>
            <a:custGeom>
              <a:avLst/>
              <a:gdLst/>
              <a:ahLst/>
              <a:cxnLst/>
              <a:rect l="l" t="t" r="r" b="b"/>
              <a:pathLst>
                <a:path w="2185847" h="188188">
                  <a:moveTo>
                    <a:pt x="0" y="0"/>
                  </a:moveTo>
                  <a:lnTo>
                    <a:pt x="2185847" y="0"/>
                  </a:lnTo>
                  <a:lnTo>
                    <a:pt x="2185847" y="188188"/>
                  </a:lnTo>
                  <a:lnTo>
                    <a:pt x="0" y="188188"/>
                  </a:lnTo>
                  <a:close/>
                </a:path>
              </a:pathLst>
            </a:custGeom>
            <a:solidFill>
              <a:srgbClr val="022759"/>
            </a:solidFill>
          </p:spPr>
        </p:sp>
        <p:sp>
          <p:nvSpPr>
            <p:cNvPr id="10" name="TextBox 10"/>
            <p:cNvSpPr txBox="1"/>
            <p:nvPr/>
          </p:nvSpPr>
          <p:spPr>
            <a:xfrm>
              <a:off x="0" y="-28575"/>
              <a:ext cx="2185847" cy="216763"/>
            </a:xfrm>
            <a:prstGeom prst="rect">
              <a:avLst/>
            </a:prstGeom>
          </p:spPr>
          <p:txBody>
            <a:bodyPr lIns="60845" tIns="60845" rIns="60845" bIns="60845"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rot="-10800000">
            <a:off x="-384659" y="-82213"/>
            <a:ext cx="19221178" cy="487940"/>
            <a:chOff x="0" y="0"/>
            <a:chExt cx="6461577" cy="164031"/>
          </a:xfrm>
        </p:grpSpPr>
        <p:sp>
          <p:nvSpPr>
            <p:cNvPr id="15" name="Freeform 15"/>
            <p:cNvSpPr/>
            <p:nvPr/>
          </p:nvSpPr>
          <p:spPr>
            <a:xfrm>
              <a:off x="0" y="0"/>
              <a:ext cx="6461577" cy="164031"/>
            </a:xfrm>
            <a:custGeom>
              <a:avLst/>
              <a:gdLst/>
              <a:ahLst/>
              <a:cxnLst/>
              <a:rect l="l" t="t" r="r" b="b"/>
              <a:pathLst>
                <a:path w="6461577" h="164031">
                  <a:moveTo>
                    <a:pt x="0" y="0"/>
                  </a:moveTo>
                  <a:lnTo>
                    <a:pt x="6461577" y="0"/>
                  </a:lnTo>
                  <a:lnTo>
                    <a:pt x="6461577" y="164031"/>
                  </a:lnTo>
                  <a:lnTo>
                    <a:pt x="0" y="164031"/>
                  </a:lnTo>
                  <a:close/>
                </a:path>
              </a:pathLst>
            </a:custGeom>
            <a:solidFill>
              <a:srgbClr val="022759"/>
            </a:solidFill>
          </p:spPr>
        </p:sp>
        <p:sp>
          <p:nvSpPr>
            <p:cNvPr id="16" name="TextBox 16"/>
            <p:cNvSpPr txBox="1"/>
            <p:nvPr/>
          </p:nvSpPr>
          <p:spPr>
            <a:xfrm>
              <a:off x="0" y="-28575"/>
              <a:ext cx="6461577" cy="19260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rot="-10800000">
            <a:off x="-318061" y="405727"/>
            <a:ext cx="18924122" cy="318843"/>
            <a:chOff x="0" y="0"/>
            <a:chExt cx="6361716" cy="107185"/>
          </a:xfrm>
        </p:grpSpPr>
        <p:sp>
          <p:nvSpPr>
            <p:cNvPr id="18" name="Freeform 18"/>
            <p:cNvSpPr/>
            <p:nvPr/>
          </p:nvSpPr>
          <p:spPr>
            <a:xfrm>
              <a:off x="0" y="0"/>
              <a:ext cx="6361716" cy="107185"/>
            </a:xfrm>
            <a:custGeom>
              <a:avLst/>
              <a:gdLst/>
              <a:ahLst/>
              <a:cxnLst/>
              <a:rect l="l" t="t" r="r" b="b"/>
              <a:pathLst>
                <a:path w="6361716" h="107185">
                  <a:moveTo>
                    <a:pt x="0" y="0"/>
                  </a:moveTo>
                  <a:lnTo>
                    <a:pt x="6361716" y="0"/>
                  </a:lnTo>
                  <a:lnTo>
                    <a:pt x="6361716" y="107185"/>
                  </a:lnTo>
                  <a:lnTo>
                    <a:pt x="0" y="107185"/>
                  </a:lnTo>
                  <a:close/>
                </a:path>
              </a:pathLst>
            </a:custGeom>
            <a:solidFill>
              <a:srgbClr val="FFFFFF"/>
            </a:solidFill>
          </p:spPr>
        </p:sp>
        <p:sp>
          <p:nvSpPr>
            <p:cNvPr id="19" name="TextBox 19"/>
            <p:cNvSpPr txBox="1"/>
            <p:nvPr/>
          </p:nvSpPr>
          <p:spPr>
            <a:xfrm>
              <a:off x="0" y="-28575"/>
              <a:ext cx="6361716" cy="13576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3">
            <a:extLst>
              <a:ext uri="{FF2B5EF4-FFF2-40B4-BE49-F238E27FC236}">
                <a16:creationId xmlns:a16="http://schemas.microsoft.com/office/drawing/2014/main" id="{DCD629F4-71E1-48A0-B688-2BF5C8CCE35A}"/>
              </a:ext>
            </a:extLst>
          </p:cNvPr>
          <p:cNvSpPr/>
          <p:nvPr/>
        </p:nvSpPr>
        <p:spPr>
          <a:xfrm>
            <a:off x="225881" y="995509"/>
            <a:ext cx="1450218" cy="1085850"/>
          </a:xfrm>
          <a:custGeom>
            <a:avLst/>
            <a:gdLst/>
            <a:ahLst/>
            <a:cxnLst/>
            <a:rect l="l" t="t" r="r" b="b"/>
            <a:pathLst>
              <a:path w="544934" h="408019">
                <a:moveTo>
                  <a:pt x="0" y="0"/>
                </a:moveTo>
                <a:lnTo>
                  <a:pt x="544934" y="0"/>
                </a:lnTo>
                <a:lnTo>
                  <a:pt x="544934" y="408019"/>
                </a:lnTo>
                <a:lnTo>
                  <a:pt x="0" y="4080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TextBox 8">
            <a:extLst>
              <a:ext uri="{FF2B5EF4-FFF2-40B4-BE49-F238E27FC236}">
                <a16:creationId xmlns:a16="http://schemas.microsoft.com/office/drawing/2014/main" id="{D80C13AB-174D-4C29-9E33-FADACCB100CC}"/>
              </a:ext>
            </a:extLst>
          </p:cNvPr>
          <p:cNvSpPr txBox="1"/>
          <p:nvPr/>
        </p:nvSpPr>
        <p:spPr>
          <a:xfrm>
            <a:off x="493142" y="2115010"/>
            <a:ext cx="1297275" cy="710963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rPr>
              <a:t>法律常識</a:t>
            </a:r>
            <a:endParaRPr kumimoji="0" lang="en-US" altLang="zh-TW"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rPr>
              <a:t>大會考</a:t>
            </a:r>
            <a:endParaRPr kumimoji="0" lang="en-US" sz="6600" b="1" i="0" u="none" strike="noStrike" kern="1200" cap="none" spc="0" normalizeH="0" baseline="0" noProof="0" dirty="0">
              <a:ln>
                <a:noFill/>
              </a:ln>
              <a:solidFill>
                <a:srgbClr val="001431"/>
              </a:solidFill>
              <a:effectLst/>
              <a:uLnTx/>
              <a:uFillTx/>
              <a:latin typeface="華康儷中宋" panose="02020509000000000000" pitchFamily="49" charset="-120"/>
              <a:ea typeface="華康儷中宋" panose="02020509000000000000" pitchFamily="49" charset="-120"/>
              <a:cs typeface="Cardo Bold"/>
              <a:sym typeface="Cardo Bold"/>
            </a:endParaRPr>
          </a:p>
        </p:txBody>
      </p:sp>
      <p:sp>
        <p:nvSpPr>
          <p:cNvPr id="23" name="AutoShape 7">
            <a:extLst>
              <a:ext uri="{FF2B5EF4-FFF2-40B4-BE49-F238E27FC236}">
                <a16:creationId xmlns:a16="http://schemas.microsoft.com/office/drawing/2014/main" id="{2E5FDB9E-E58E-4D7F-8D45-4C37004674FD}"/>
              </a:ext>
            </a:extLst>
          </p:cNvPr>
          <p:cNvSpPr/>
          <p:nvPr/>
        </p:nvSpPr>
        <p:spPr>
          <a:xfrm>
            <a:off x="2712820" y="2285147"/>
            <a:ext cx="2185473" cy="0"/>
          </a:xfrm>
          <a:prstGeom prst="line">
            <a:avLst/>
          </a:prstGeom>
          <a:ln w="47625" cap="flat">
            <a:solidFill>
              <a:srgbClr val="C49603"/>
            </a:solidFill>
            <a:prstDash val="solid"/>
            <a:headEnd type="none" w="sm" len="sm"/>
            <a:tailEnd type="none" w="sm" len="sm"/>
          </a:ln>
        </p:spPr>
      </p:sp>
      <p:sp>
        <p:nvSpPr>
          <p:cNvPr id="24" name="TextBox 12">
            <a:extLst>
              <a:ext uri="{FF2B5EF4-FFF2-40B4-BE49-F238E27FC236}">
                <a16:creationId xmlns:a16="http://schemas.microsoft.com/office/drawing/2014/main" id="{E45BBF3D-CFC8-45EB-AA0D-49D2F66FC178}"/>
              </a:ext>
            </a:extLst>
          </p:cNvPr>
          <p:cNvSpPr txBox="1"/>
          <p:nvPr/>
        </p:nvSpPr>
        <p:spPr>
          <a:xfrm>
            <a:off x="2712820" y="1269016"/>
            <a:ext cx="6230891" cy="740587"/>
          </a:xfrm>
          <a:prstGeom prst="rect">
            <a:avLst/>
          </a:prstGeom>
        </p:spPr>
        <p:txBody>
          <a:bodyPr lIns="0" tIns="0" rIns="0" bIns="0" rtlCol="0" anchor="t">
            <a:spAutoFit/>
          </a:bodyPr>
          <a:lstStyle/>
          <a:p>
            <a:pPr marL="0" marR="0" lvl="0" indent="0" algn="l" defTabSz="914400" rtl="0" eaLnBrk="1" fontAlgn="auto" latinLnBrk="0" hangingPunct="1">
              <a:lnSpc>
                <a:spcPts val="5650"/>
              </a:lnSpc>
              <a:spcBef>
                <a:spcPts val="0"/>
              </a:spcBef>
              <a:spcAft>
                <a:spcPts val="0"/>
              </a:spcAft>
              <a:buClrTx/>
              <a:buSzTx/>
              <a:buFontTx/>
              <a:buNone/>
              <a:tabLst/>
              <a:defRPr/>
            </a:pPr>
            <a:r>
              <a:rPr kumimoji="0" lang="zh-TW" altLang="en-US" sz="5000" b="1"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Bold"/>
                <a:sym typeface="Cardo Bold"/>
              </a:rPr>
              <a:t>是非題</a:t>
            </a:r>
            <a:endParaRPr kumimoji="0" lang="en-US" sz="5000" b="1"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Bold"/>
              <a:sym typeface="Cardo Bold"/>
            </a:endParaRPr>
          </a:p>
        </p:txBody>
      </p:sp>
      <p:sp>
        <p:nvSpPr>
          <p:cNvPr id="25" name="TextBox 13">
            <a:extLst>
              <a:ext uri="{FF2B5EF4-FFF2-40B4-BE49-F238E27FC236}">
                <a16:creationId xmlns:a16="http://schemas.microsoft.com/office/drawing/2014/main" id="{821F68D1-32F9-47F0-91F0-20F6EEE52377}"/>
              </a:ext>
            </a:extLst>
          </p:cNvPr>
          <p:cNvSpPr txBox="1"/>
          <p:nvPr/>
        </p:nvSpPr>
        <p:spPr>
          <a:xfrm>
            <a:off x="2554470" y="2669501"/>
            <a:ext cx="15265788" cy="332398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  ）</a:t>
            </a:r>
            <a:r>
              <a:rPr kumimoji="0" lang="en-US" altLang="zh-TW"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4.</a:t>
            </a:r>
            <a:r>
              <a:rPr kumimoji="0" lang="zh-TW" altLang="en-US"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自</a:t>
            </a:r>
            <a:r>
              <a:rPr kumimoji="0" lang="en-US" altLang="zh-TW"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114</a:t>
            </a:r>
            <a:r>
              <a:rPr kumimoji="0" lang="zh-TW" altLang="en-US"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年</a:t>
            </a:r>
            <a:r>
              <a:rPr kumimoji="0" lang="en-US" altLang="zh-TW"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1</a:t>
            </a:r>
            <a:r>
              <a:rPr kumimoji="0" lang="zh-TW" altLang="en-US"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月</a:t>
            </a:r>
            <a:r>
              <a:rPr kumimoji="0" lang="en-US" altLang="zh-TW"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1</a:t>
            </a:r>
            <a:r>
              <a:rPr kumimoji="0" lang="zh-TW" altLang="en-US"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日起實施，每小時基本工資調整為</a:t>
            </a:r>
            <a:r>
              <a:rPr kumimoji="0" lang="en-US" altLang="zh-TW"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190</a:t>
            </a:r>
            <a:r>
              <a:rPr kumimoji="0" lang="zh-TW" altLang="en-US" sz="7200" b="0" i="0" u="none" strike="noStrike" kern="1200" cap="none" spc="0" normalizeH="0" baseline="0" noProof="0" dirty="0">
                <a:ln>
                  <a:noFill/>
                </a:ln>
                <a:solidFill>
                  <a:srgbClr val="FFFFFF"/>
                </a:solidFill>
                <a:effectLst/>
                <a:uLnTx/>
                <a:uFillTx/>
                <a:latin typeface="華康儷中宋" panose="02020509000000000000" pitchFamily="49" charset="-120"/>
                <a:ea typeface="華康儷中宋" panose="02020509000000000000" pitchFamily="49" charset="-120"/>
                <a:cs typeface="Cardo"/>
                <a:sym typeface="Cardo"/>
              </a:rPr>
              <a:t>元。</a:t>
            </a:r>
          </a:p>
        </p:txBody>
      </p:sp>
      <p:sp>
        <p:nvSpPr>
          <p:cNvPr id="26" name="文字方塊 25">
            <a:extLst>
              <a:ext uri="{FF2B5EF4-FFF2-40B4-BE49-F238E27FC236}">
                <a16:creationId xmlns:a16="http://schemas.microsoft.com/office/drawing/2014/main" id="{B82F0B49-2FA2-4D47-8663-D371EFE87FEC}"/>
              </a:ext>
            </a:extLst>
          </p:cNvPr>
          <p:cNvSpPr txBox="1">
            <a:spLocks noChangeArrowheads="1"/>
          </p:cNvSpPr>
          <p:nvPr/>
        </p:nvSpPr>
        <p:spPr bwMode="auto">
          <a:xfrm>
            <a:off x="3276600" y="3667661"/>
            <a:ext cx="13053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80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a:t>
            </a:r>
            <a:endParaRPr kumimoji="0" lang="zh-TW" altLang="en-US" sz="8000" b="1" i="0" u="none" strike="noStrike" kern="1200" cap="none" spc="0" normalizeH="0" baseline="0" noProof="0" dirty="0">
              <a:ln>
                <a:noFill/>
              </a:ln>
              <a:solidFill>
                <a:srgbClr val="FF0000"/>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20766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830</Words>
  <Application>Microsoft Office PowerPoint</Application>
  <PresentationFormat>自訂</PresentationFormat>
  <Paragraphs>91</Paragraphs>
  <Slides>22</Slides>
  <Notes>0</Notes>
  <HiddenSlides>0</HiddenSlides>
  <MMClips>2</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22</vt:i4>
      </vt:variant>
    </vt:vector>
  </HeadingPairs>
  <TitlesOfParts>
    <vt:vector size="27" baseType="lpstr">
      <vt:lpstr>Calibri</vt:lpstr>
      <vt:lpstr>標楷體</vt:lpstr>
      <vt:lpstr>Arial</vt:lpstr>
      <vt:lpstr>華康儷中宋</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and Law Firm Presentation</dc:title>
  <dc:creator>User</dc:creator>
  <cp:lastModifiedBy>訓育組長子涵 訓育組長子涵</cp:lastModifiedBy>
  <cp:revision>12</cp:revision>
  <dcterms:created xsi:type="dcterms:W3CDTF">2006-08-16T00:00:00Z</dcterms:created>
  <dcterms:modified xsi:type="dcterms:W3CDTF">2025-04-21T13:36:20Z</dcterms:modified>
  <dc:identifier>DAGlO10jWiI</dc:identifier>
</cp:coreProperties>
</file>