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0" r:id="rId17"/>
    <p:sldId id="279" r:id="rId18"/>
    <p:sldId id="273" r:id="rId19"/>
    <p:sldId id="272" r:id="rId20"/>
    <p:sldId id="274" r:id="rId21"/>
    <p:sldId id="275" r:id="rId22"/>
    <p:sldId id="286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5" autoAdjust="0"/>
    <p:restoredTop sz="81309" autoAdjust="0"/>
  </p:normalViewPr>
  <p:slideViewPr>
    <p:cSldViewPr snapToGrid="0">
      <p:cViewPr varScale="1">
        <p:scale>
          <a:sx n="57" d="100"/>
          <a:sy n="57" d="100"/>
        </p:scale>
        <p:origin x="-818" y="-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B752C-FBA1-4574-9EC2-CD3FBB618889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1E413-69AF-4219-8043-F3905D57A3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17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31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密室的門就在書櫃後面喔！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669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密室中共躲藏了</a:t>
            </a:r>
            <a:r>
              <a:rPr lang="en-US" altLang="zh-TW" dirty="0" smtClean="0"/>
              <a:t>8</a:t>
            </a:r>
            <a:r>
              <a:rPr lang="zh-TW" altLang="en-US" dirty="0" smtClean="0"/>
              <a:t>個人，分別是：</a:t>
            </a:r>
            <a:endParaRPr lang="en-US" altLang="zh-TW" dirty="0" smtClean="0"/>
          </a:p>
          <a:p>
            <a:r>
              <a:rPr lang="zh-TW" altLang="en-US" dirty="0" smtClean="0"/>
              <a:t>安妮一家人（安妮的爸爸法蘭克先生、安妮的媽媽、姐姐瑪格、安妮）</a:t>
            </a:r>
            <a:endParaRPr lang="en-US" altLang="zh-TW" dirty="0" smtClean="0"/>
          </a:p>
          <a:p>
            <a:r>
              <a:rPr lang="zh-TW" altLang="en-US" dirty="0" smtClean="0"/>
              <a:t>溫達安先生一家人（溫達安先生、溫達安太太、兒子皮特）</a:t>
            </a:r>
            <a:endParaRPr lang="en-US" altLang="zh-TW" dirty="0" smtClean="0"/>
          </a:p>
          <a:p>
            <a:r>
              <a:rPr lang="zh-TW" altLang="en-US" dirty="0" smtClean="0"/>
              <a:t>笛賽兒</a:t>
            </a:r>
            <a:endParaRPr lang="en-US" altLang="zh-TW" dirty="0" smtClean="0"/>
          </a:p>
          <a:p>
            <a:r>
              <a:rPr lang="zh-TW" altLang="en-US" dirty="0" smtClean="0"/>
              <a:t>在密室的生活補給，主要依靠寇佛斯先生等人協助。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06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當時，德國納粹不喜歡猶太人，要求他們出門都需穿著配戴黃色星徽的衣服，並限制猶太人諸多生活日常，甚至後來迫害追殺他們。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37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建議小組討論後，教師邀請發表看法。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9941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圖為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愛蓮娜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羅斯福女士</a:t>
            </a:r>
            <a:r>
              <a:rPr lang="zh-TW" altLang="en-US" dirty="0" smtClean="0"/>
              <a:t>與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世界人權宣言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第二次世界大戰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後，她出任美國首任駐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聯合國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大使，並主導起草了聯合國的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世界人權宣言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248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“</a:t>
            </a:r>
            <a:r>
              <a:rPr lang="zh-TW" altLang="en-US" dirty="0" smtClean="0"/>
              <a:t>安妮的遭遇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沒有被保護的權利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之間的對應，可以有不同的連結，只要學生陳述之理由合理即可。</a:t>
            </a:r>
            <a:endParaRPr lang="en-US" altLang="zh-TW" dirty="0" smtClean="0"/>
          </a:p>
          <a:p>
            <a:r>
              <a:rPr lang="zh-TW" altLang="en-US" dirty="0" smtClean="0"/>
              <a:t>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有學生認為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繡上記號方便辨認</a:t>
            </a:r>
            <a:r>
              <a:rPr lang="en-US" altLang="zh-TW" dirty="0" smtClean="0"/>
              <a:t>”</a:t>
            </a:r>
            <a:r>
              <a:rPr lang="zh-TW" altLang="en-US" dirty="0" smtClean="0"/>
              <a:t>，除了對應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每個人都要被公平的對待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之外，也因猶太人被標記，而影響其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每個人都有權旅行到想去的地方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的權利。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879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“</a:t>
            </a:r>
            <a:r>
              <a:rPr lang="zh-TW" altLang="en-US" dirty="0" smtClean="0"/>
              <a:t>安妮的遭遇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沒有被保護的權利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之間的對應，可以有不同的連結，只要學生陳述之理由合理即可。</a:t>
            </a:r>
            <a:endParaRPr lang="en-US" altLang="zh-TW" dirty="0" smtClean="0"/>
          </a:p>
          <a:p>
            <a:r>
              <a:rPr lang="zh-TW" altLang="en-US" dirty="0" smtClean="0"/>
              <a:t>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有學生認為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繡上記號方便辨認</a:t>
            </a:r>
            <a:r>
              <a:rPr lang="en-US" altLang="zh-TW" dirty="0" smtClean="0"/>
              <a:t>”</a:t>
            </a:r>
            <a:r>
              <a:rPr lang="zh-TW" altLang="en-US" dirty="0" smtClean="0"/>
              <a:t>，除了對應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每個人都要被公平的對待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之外，也因猶太人被標記，而影響其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每個人都有權旅行到想去的地方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的權利。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876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dirty="0" smtClean="0">
                <a:solidFill>
                  <a:srgbClr val="FF0000"/>
                </a:solidFill>
              </a:rPr>
              <a:t>全班問答。</a:t>
            </a:r>
            <a:endParaRPr lang="zh-TW" altLang="en-US" sz="1200" b="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2F2C4-C4C5-4578-A72E-14652EB1F132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448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79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76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81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07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22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57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647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89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52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78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52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78199-FFB4-4DB6-B9C2-B236ED1C1645}" type="datetimeFigureOut">
              <a:rPr lang="zh-TW" altLang="en-US" smtClean="0"/>
              <a:t>2020/8/15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953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7"/>
            <a:ext cx="12192000" cy="68552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63573" y="1888871"/>
            <a:ext cx="673452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世界</a:t>
            </a:r>
            <a:r>
              <a:rPr lang="zh-TW" altLang="en-US" sz="8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人權</a:t>
            </a:r>
            <a:endParaRPr lang="zh-TW" altLang="en-US" sz="8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9915" y="381272"/>
            <a:ext cx="908751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TW" altLang="en-US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09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2"/>
            <a:ext cx="12192000" cy="68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" y="0"/>
            <a:ext cx="1214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380" y="-73009"/>
            <a:ext cx="12256379" cy="693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9" y="0"/>
            <a:ext cx="12154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2739"/>
            <a:ext cx="12317275" cy="695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" y="0"/>
            <a:ext cx="12181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7"/>
            <a:ext cx="12192000" cy="68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5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" y="0"/>
            <a:ext cx="12179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" y="0"/>
            <a:ext cx="12160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" y="0"/>
            <a:ext cx="12172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" y="0"/>
            <a:ext cx="12156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/>
          <p:cNvSpPr txBox="1">
            <a:spLocks/>
          </p:cNvSpPr>
          <p:nvPr/>
        </p:nvSpPr>
        <p:spPr>
          <a:xfrm>
            <a:off x="-1" y="276680"/>
            <a:ext cx="12191999" cy="3999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zh-TW" altLang="en-US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身在台灣，享有</a:t>
            </a:r>
            <a:r>
              <a:rPr lang="zh-TW" altLang="en-US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人權</a:t>
            </a:r>
            <a:r>
              <a:rPr lang="zh-TW" altLang="en-US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</a:t>
            </a:r>
            <a:r>
              <a:rPr lang="zh-TW" altLang="en-US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我們很</a:t>
            </a:r>
            <a:r>
              <a:rPr lang="zh-TW" altLang="en-US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幸福</a:t>
            </a:r>
            <a:r>
              <a:rPr lang="en-US" altLang="zh-TW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3000"/>
              </a:spcBef>
            </a:pPr>
            <a:r>
              <a:rPr lang="zh-TW" altLang="en-US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我們可以努力</a:t>
            </a:r>
            <a:r>
              <a:rPr lang="zh-TW" altLang="en-US" b="1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幫助別人</a:t>
            </a:r>
            <a:r>
              <a:rPr lang="zh-TW" altLang="en-US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，讓社會更友善和諧喔</a:t>
            </a:r>
            <a:r>
              <a:rPr lang="en-US" altLang="zh-TW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!</a:t>
            </a:r>
            <a:endParaRPr lang="zh-TW" altLang="en-US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2045221" y="4754339"/>
            <a:ext cx="8101555" cy="2086006"/>
            <a:chOff x="579553" y="3021980"/>
            <a:chExt cx="10860365" cy="3340863"/>
          </a:xfrm>
        </p:grpSpPr>
        <p:grpSp>
          <p:nvGrpSpPr>
            <p:cNvPr id="10" name="群組 9"/>
            <p:cNvGrpSpPr/>
            <p:nvPr/>
          </p:nvGrpSpPr>
          <p:grpSpPr>
            <a:xfrm>
              <a:off x="579553" y="3021980"/>
              <a:ext cx="10860365" cy="3340863"/>
              <a:chOff x="869485" y="3044283"/>
              <a:chExt cx="10860365" cy="3340863"/>
            </a:xfrm>
          </p:grpSpPr>
          <p:grpSp>
            <p:nvGrpSpPr>
              <p:cNvPr id="11" name="群組 10"/>
              <p:cNvGrpSpPr/>
              <p:nvPr/>
            </p:nvGrpSpPr>
            <p:grpSpPr>
              <a:xfrm>
                <a:off x="869485" y="3044283"/>
                <a:ext cx="9077403" cy="3340863"/>
                <a:chOff x="783011" y="2691894"/>
                <a:chExt cx="10676209" cy="3824214"/>
              </a:xfrm>
            </p:grpSpPr>
            <p:sp>
              <p:nvSpPr>
                <p:cNvPr id="29" name="橢圓 28"/>
                <p:cNvSpPr/>
                <p:nvPr/>
              </p:nvSpPr>
              <p:spPr>
                <a:xfrm>
                  <a:off x="5416391" y="4604001"/>
                  <a:ext cx="1911785" cy="1797775"/>
                </a:xfrm>
                <a:prstGeom prst="ellipse">
                  <a:avLst/>
                </a:prstGeom>
                <a:solidFill>
                  <a:schemeClr val="bg1"/>
                </a:solidFill>
                <a:ln w="95250" cmpd="dbl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" name="直線圖說文字 2 (加上強調線) 14"/>
                <p:cNvSpPr/>
                <p:nvPr/>
              </p:nvSpPr>
              <p:spPr>
                <a:xfrm>
                  <a:off x="5408402" y="2705606"/>
                  <a:ext cx="5819755" cy="3810502"/>
                </a:xfrm>
                <a:prstGeom prst="accentCallout2">
                  <a:avLst>
                    <a:gd name="adj1" fmla="val 18750"/>
                    <a:gd name="adj2" fmla="val -8333"/>
                    <a:gd name="adj3" fmla="val 19083"/>
                    <a:gd name="adj4" fmla="val -17336"/>
                    <a:gd name="adj5" fmla="val 25353"/>
                    <a:gd name="adj6" fmla="val -23719"/>
                  </a:avLst>
                </a:prstGeom>
                <a:noFill/>
                <a:ln w="19050" cap="rnd" cmpd="thickThin">
                  <a:solidFill>
                    <a:schemeClr val="tx1"/>
                  </a:solidFill>
                  <a:prstDash val="solid"/>
                  <a:miter lim="800000"/>
                  <a:tailEnd w="lg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36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grpSp>
              <p:nvGrpSpPr>
                <p:cNvPr id="2" name="群組 1"/>
                <p:cNvGrpSpPr/>
                <p:nvPr/>
              </p:nvGrpSpPr>
              <p:grpSpPr>
                <a:xfrm>
                  <a:off x="783011" y="2691894"/>
                  <a:ext cx="10676209" cy="3718552"/>
                  <a:chOff x="829991" y="2699658"/>
                  <a:chExt cx="10676209" cy="3718552"/>
                </a:xfrm>
              </p:grpSpPr>
              <p:sp>
                <p:nvSpPr>
                  <p:cNvPr id="18" name="橢圓 17"/>
                  <p:cNvSpPr/>
                  <p:nvPr/>
                </p:nvSpPr>
                <p:spPr>
                  <a:xfrm>
                    <a:off x="829991" y="2906554"/>
                    <a:ext cx="3601304" cy="3424135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0" cmpd="dbl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3600" b="1" dirty="0">
                      <a:solidFill>
                        <a:schemeClr val="tx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16" name="橢圓 15"/>
                  <p:cNvSpPr/>
                  <p:nvPr/>
                </p:nvSpPr>
                <p:spPr>
                  <a:xfrm>
                    <a:off x="7518399" y="4604000"/>
                    <a:ext cx="1911785" cy="17977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0" cmpd="dbl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800" b="1" dirty="0">
                      <a:solidFill>
                        <a:schemeClr val="tx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17" name="橢圓 16"/>
                  <p:cNvSpPr/>
                  <p:nvPr/>
                </p:nvSpPr>
                <p:spPr>
                  <a:xfrm>
                    <a:off x="7518400" y="2701138"/>
                    <a:ext cx="1911785" cy="17977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0" cmpd="dbl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800" b="1" dirty="0">
                      <a:solidFill>
                        <a:schemeClr val="tx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25" name="橢圓 24"/>
                  <p:cNvSpPr/>
                  <p:nvPr/>
                </p:nvSpPr>
                <p:spPr>
                  <a:xfrm>
                    <a:off x="9594413" y="4618622"/>
                    <a:ext cx="1911785" cy="179958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0" cmpd="dbl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800" b="1" dirty="0">
                      <a:solidFill>
                        <a:schemeClr val="tx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26" name="橢圓 25"/>
                  <p:cNvSpPr/>
                  <p:nvPr/>
                </p:nvSpPr>
                <p:spPr>
                  <a:xfrm>
                    <a:off x="5442385" y="2699658"/>
                    <a:ext cx="1911785" cy="179777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0" cmpd="dbl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800" b="1" dirty="0">
                      <a:solidFill>
                        <a:schemeClr val="tx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27" name="橢圓 26"/>
                  <p:cNvSpPr/>
                  <p:nvPr/>
                </p:nvSpPr>
                <p:spPr>
                  <a:xfrm>
                    <a:off x="9594415" y="2714278"/>
                    <a:ext cx="1911785" cy="17977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0" cmpd="dbl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800" b="1" dirty="0">
                      <a:solidFill>
                        <a:schemeClr val="tx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</p:grpSp>
            <p:pic>
              <p:nvPicPr>
                <p:cNvPr id="3" name="圖片 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9456" y="3635051"/>
                  <a:ext cx="2624817" cy="1951613"/>
                </a:xfrm>
                <a:prstGeom prst="rect">
                  <a:avLst/>
                </a:prstGeom>
              </p:spPr>
            </p:pic>
            <p:pic>
              <p:nvPicPr>
                <p:cNvPr id="5" name="圖片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8639" y="3026295"/>
                  <a:ext cx="1297348" cy="1119821"/>
                </a:xfrm>
                <a:prstGeom prst="rect">
                  <a:avLst/>
                </a:prstGeom>
              </p:spPr>
            </p:pic>
            <p:pic>
              <p:nvPicPr>
                <p:cNvPr id="6" name="圖片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30667" y="3091024"/>
                  <a:ext cx="1397490" cy="1037278"/>
                </a:xfrm>
                <a:prstGeom prst="rect">
                  <a:avLst/>
                </a:prstGeom>
              </p:spPr>
            </p:pic>
            <p:pic>
              <p:nvPicPr>
                <p:cNvPr id="7" name="圖片 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87545" y="4998222"/>
                  <a:ext cx="1301511" cy="1052623"/>
                </a:xfrm>
                <a:prstGeom prst="rect">
                  <a:avLst/>
                </a:prstGeom>
              </p:spPr>
            </p:pic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8583" y="4915763"/>
                  <a:ext cx="1297888" cy="1135082"/>
                </a:xfrm>
                <a:prstGeom prst="rect">
                  <a:avLst/>
                </a:prstGeom>
              </p:spPr>
            </p:pic>
            <p:pic>
              <p:nvPicPr>
                <p:cNvPr id="9" name="圖片 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6360" y="4915763"/>
                  <a:ext cx="1203034" cy="1218793"/>
                </a:xfrm>
                <a:prstGeom prst="rect">
                  <a:avLst/>
                </a:prstGeom>
              </p:spPr>
            </p:pic>
          </p:grpSp>
          <p:grpSp>
            <p:nvGrpSpPr>
              <p:cNvPr id="21" name="群組 20"/>
              <p:cNvGrpSpPr/>
              <p:nvPr/>
            </p:nvGrpSpPr>
            <p:grpSpPr>
              <a:xfrm>
                <a:off x="10079727" y="4719910"/>
                <a:ext cx="1650123" cy="1558571"/>
                <a:chOff x="9869960" y="474614"/>
                <a:chExt cx="1911785" cy="1797775"/>
              </a:xfrm>
            </p:grpSpPr>
            <p:sp>
              <p:nvSpPr>
                <p:cNvPr id="22" name="橢圓 21"/>
                <p:cNvSpPr/>
                <p:nvPr/>
              </p:nvSpPr>
              <p:spPr>
                <a:xfrm>
                  <a:off x="9869960" y="474614"/>
                  <a:ext cx="1911785" cy="1797775"/>
                </a:xfrm>
                <a:prstGeom prst="ellipse">
                  <a:avLst/>
                </a:prstGeom>
                <a:solidFill>
                  <a:schemeClr val="bg1"/>
                </a:solidFill>
                <a:ln w="95250" cmpd="dbl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pic>
              <p:nvPicPr>
                <p:cNvPr id="23" name="圖片 2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296251">
                  <a:off x="10373913" y="677998"/>
                  <a:ext cx="908050" cy="1391007"/>
                </a:xfrm>
                <a:prstGeom prst="rect">
                  <a:avLst/>
                </a:prstGeom>
              </p:spPr>
            </p:pic>
          </p:grpSp>
          <p:grpSp>
            <p:nvGrpSpPr>
              <p:cNvPr id="24" name="群組 23"/>
              <p:cNvGrpSpPr/>
              <p:nvPr/>
            </p:nvGrpSpPr>
            <p:grpSpPr>
              <a:xfrm>
                <a:off x="10086521" y="3044283"/>
                <a:ext cx="1643329" cy="1614675"/>
                <a:chOff x="9790755" y="3008730"/>
                <a:chExt cx="1911785" cy="1822415"/>
              </a:xfrm>
            </p:grpSpPr>
            <p:sp>
              <p:nvSpPr>
                <p:cNvPr id="28" name="橢圓 27"/>
                <p:cNvSpPr/>
                <p:nvPr/>
              </p:nvSpPr>
              <p:spPr>
                <a:xfrm>
                  <a:off x="9790755" y="3008730"/>
                  <a:ext cx="1911785" cy="1822415"/>
                </a:xfrm>
                <a:prstGeom prst="ellipse">
                  <a:avLst/>
                </a:prstGeom>
                <a:solidFill>
                  <a:schemeClr val="bg1"/>
                </a:solidFill>
                <a:ln w="95250" cmpd="dbl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pic>
              <p:nvPicPr>
                <p:cNvPr id="30" name="圖片 29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30561">
                  <a:off x="10245232" y="3359998"/>
                  <a:ext cx="1048209" cy="12703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798" y="3299150"/>
              <a:ext cx="1051168" cy="1032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0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59"/>
            <a:ext cx="12192000" cy="69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8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" y="0"/>
            <a:ext cx="1214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761" y="-77821"/>
            <a:ext cx="12289631" cy="69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509"/>
            <a:ext cx="12192000" cy="69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1"/>
            <a:ext cx="12192000" cy="68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" y="0"/>
            <a:ext cx="1216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6" y="0"/>
            <a:ext cx="12144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366</Words>
  <Application>Microsoft Office PowerPoint</Application>
  <PresentationFormat>自訂</PresentationFormat>
  <Paragraphs>27</Paragraphs>
  <Slides>22</Slides>
  <Notes>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林永豐.ccu</dc:creator>
  <cp:lastModifiedBy>USER</cp:lastModifiedBy>
  <cp:revision>46</cp:revision>
  <dcterms:created xsi:type="dcterms:W3CDTF">2018-10-06T14:53:54Z</dcterms:created>
  <dcterms:modified xsi:type="dcterms:W3CDTF">2020-08-15T12:40:13Z</dcterms:modified>
</cp:coreProperties>
</file>