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317" r:id="rId3"/>
    <p:sldId id="314" r:id="rId4"/>
    <p:sldId id="315" r:id="rId5"/>
    <p:sldId id="321" r:id="rId6"/>
    <p:sldId id="318" r:id="rId7"/>
    <p:sldId id="316" r:id="rId8"/>
    <p:sldId id="319" r:id="rId9"/>
    <p:sldId id="320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Gen Jyuu Gothic Bold" panose="020B0602020203020207" pitchFamily="34" charset="-120"/>
      <p:bold r:id="rId17"/>
    </p:embeddedFont>
    <p:embeddedFont>
      <p:font typeface="Gen Jyuu Gothic Heavy" panose="020B0702020203020207" pitchFamily="34" charset="-120"/>
      <p:bold r:id="rId18"/>
    </p:embeddedFont>
    <p:embeddedFont>
      <p:font typeface="jf open 粉圓 1.1" panose="020F0500000000000000" pitchFamily="34" charset="-120"/>
      <p:regular r:id="rId19"/>
    </p:embeddedFont>
    <p:embeddedFont>
      <p:font typeface="華康棒棒體W5楷注音字" panose="040F0500000000000000" pitchFamily="82" charset="-120"/>
      <p:regular r:id="rId20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8D2"/>
    <a:srgbClr val="99CCFF"/>
    <a:srgbClr val="00CC99"/>
    <a:srgbClr val="FF6600"/>
    <a:srgbClr val="FFCC00"/>
    <a:srgbClr val="008080"/>
    <a:srgbClr val="C07E96"/>
    <a:srgbClr val="E96180"/>
    <a:srgbClr val="00C85A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BC81A-A57B-9116-27C6-92E985F84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52A39A-6A15-F401-8C6F-2A610E9E9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3BE6BD-BFB1-F75A-9CF8-7B8A7ECB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43CA72-2369-E59F-793E-BE7F3044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741E46-8A55-FB29-16BF-D9582CBA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88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4C4A1-77BC-DE48-AA73-149FC2A4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DEC7F8-7B44-A807-B1BD-D1F37FD2C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E15C97-1635-5AF6-3766-724304BF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039496-BA1F-CDA9-A7DB-A31AE5DB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AFCC37-F145-B0C4-A561-6FADF578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77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9282B43-CF00-219C-BDCD-FB4656D4E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C2BE594-DD65-F4FF-C96C-89812F88A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C7B277-3D55-A0C7-B9DF-F9F4863C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06409D-88F8-FB23-6597-414BEA79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397859-3DE4-F0E0-0433-DBC5F6E0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24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646E59-DE23-E06E-C5C9-05F1D03F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D323EE-045D-A63D-F153-561D3057D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307012-702D-E153-04E5-3B5CF576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D5DDBF-9192-FDF9-F87A-F0BB9596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AFB3A2-ED47-BF96-C387-19962503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78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B8DA30-7385-CB49-F291-41F2EA54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F5048C-19C3-6C0E-A7DC-41953B17E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3B3B80-4CBC-67EB-2634-8202E848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44ABEC-9BA6-A9D8-2A93-20EBF81D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B5B7D7-48CD-C1CA-8672-E76ADC04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88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C41B9-3620-98D3-1139-D47D1497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7FEDA2-EBC0-DC49-BD9A-222B5110E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962BE70-F372-C7CA-29CA-93BA1BA99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1BA50D-2C36-3238-22F4-58EF19E1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3F4F80-4139-D177-8CAA-5E7C1990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6CA7437-E428-B89F-3C15-E3CBFD59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95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29C377-77EF-FD9E-D2CB-B87F2A2F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2D76E9-65F6-7ED5-2E55-5F662811F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BF4B6C6-646F-8CEF-FF4A-9725EC7CA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118A533-3552-A715-3A49-0B186836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BD4DE49-6463-0586-4592-6F71F0DD8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7B825B3-AA60-FC84-B81E-D5685EC0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690080E-AC6D-3798-6AD2-3DE8F00E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62272A-20A4-37A8-9C77-F748EBC6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84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92C47-9B17-25FA-70B2-4FA33A4F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F56BE4-4BD6-EE85-8CE5-BD198340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2056688-2FD2-E058-4FD6-6C13847A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95FB087-A9BA-A2E7-E801-CD0729F9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93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D8C3BDF-DA6A-A63B-17F6-E2199737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BC9BFBF-84D1-38F1-5FCB-F379264E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56072A-5400-E9E3-201D-D0112A86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32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F930B1-1349-DD31-41D0-4268D7F5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F14F9B-E31F-D82C-1F95-AB7A77D3E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C6D0970-C37A-78BE-AE0C-6E4E917C2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CC53AB-13E0-E492-8286-47C4050A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EA81491-9762-7ECB-DDDE-4804735B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059DE6D-E82C-F4BF-A2ED-E8FF1D90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60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988D41-F25F-A0FF-8BDE-05304393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D80249F-DB9B-D96F-2711-847196D56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074057-3AA6-4439-C342-79F91533C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572FCA5-7547-9571-7D3E-A2800A62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5E5EFF-6670-B6E8-FCB9-6664C9C6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24A9829-6B70-3A79-0CC5-829ADBCC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95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077A3C3-E2A8-06BA-4E97-04B9A35E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8A531A-E4EE-980D-3018-78F2D7FEE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F4F5F8-8FFE-E08F-78F6-D24387119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DBBF5-29C5-4464-8B06-9BCA3FE0C239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FD26D4-F1CB-9FE0-3D28-FD9B0B8E6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63D420-703B-884A-2320-B28C1E827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01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3F_kbxBSUk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hyperlink" Target="https://www.youtube.com/watch?v=oK1C_IvTN9k&amp;t=129s&amp;ab_channel=%E6%9E%97%E7%B4%A0%E5%B9%B4xniiz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TPaXn0spAGI&amp;ab_channel=rite0124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51160"/>
              </p:ext>
            </p:extLst>
          </p:nvPr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F501B34-D1DA-3EFB-64C1-048516D38E4C}"/>
              </a:ext>
            </a:extLst>
          </p:cNvPr>
          <p:cNvSpPr txBox="1"/>
          <p:nvPr/>
        </p:nvSpPr>
        <p:spPr>
          <a:xfrm>
            <a:off x="726526" y="1078700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6600"/>
                </a:solidFill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新屋國小健康促進計畫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1661187" y="3671307"/>
            <a:ext cx="97845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9600" b="1" dirty="0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書包減重宣導</a:t>
            </a:r>
            <a:endParaRPr lang="zh-TW" altLang="en-US" sz="9600" dirty="0">
              <a:ln w="19050">
                <a:solidFill>
                  <a:schemeClr val="tx1"/>
                </a:solidFill>
              </a:ln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1FEC3E0-0BAB-B61D-762D-9A9411AF6D31}"/>
              </a:ext>
            </a:extLst>
          </p:cNvPr>
          <p:cNvSpPr txBox="1"/>
          <p:nvPr/>
        </p:nvSpPr>
        <p:spPr>
          <a:xfrm>
            <a:off x="809938" y="2059503"/>
            <a:ext cx="81938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書包秤重及</a:t>
            </a:r>
            <a:endParaRPr kumimoji="0" lang="en-US" altLang="zh-TW" sz="96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pic>
        <p:nvPicPr>
          <p:cNvPr id="1032" name="Picture 8" descr="書包減重三動作">
            <a:extLst>
              <a:ext uri="{FF2B5EF4-FFF2-40B4-BE49-F238E27FC236}">
                <a16:creationId xmlns:a16="http://schemas.microsoft.com/office/drawing/2014/main" id="{E25C321B-7229-669E-4646-8ABECD83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092" y="3300824"/>
            <a:ext cx="3019843" cy="30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免费下载卡通书包素材-卡通书包图片-卡通书包设计素材-佳库网">
            <a:extLst>
              <a:ext uri="{FF2B5EF4-FFF2-40B4-BE49-F238E27FC236}">
                <a16:creationId xmlns:a16="http://schemas.microsoft.com/office/drawing/2014/main" id="{C75261AD-272B-DB45-49AC-5D1082620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718" y="1376254"/>
            <a:ext cx="2364756" cy="213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8FEADE08-BFA4-09AA-AA0F-99CFBB37DF2A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F0103EA2-D9E5-093E-F902-22B7E7759CFB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16" name="Picture 2" descr="卡通幼儿头像">
              <a:extLst>
                <a:ext uri="{FF2B5EF4-FFF2-40B4-BE49-F238E27FC236}">
                  <a16:creationId xmlns:a16="http://schemas.microsoft.com/office/drawing/2014/main" id="{8A867093-3E62-6C3B-3DA9-C6F1141FA4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線上媒體 2" title="健康促進學校-書包減重宣導">
            <a:hlinkClick r:id="" action="ppaction://media"/>
            <a:extLst>
              <a:ext uri="{FF2B5EF4-FFF2-40B4-BE49-F238E27FC236}">
                <a16:creationId xmlns:a16="http://schemas.microsoft.com/office/drawing/2014/main" id="{57D3D3D9-E4A3-43FD-9A11-88379E832F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-15" y="0"/>
            <a:ext cx="12192015" cy="68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99499"/>
              </p:ext>
            </p:extLst>
          </p:nvPr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1203721" y="752254"/>
            <a:ext cx="9784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書包減重宣導</a:t>
            </a:r>
            <a:endParaRPr kumimoji="0" lang="zh-TW" altLang="en-US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A459D776-BF19-3BC2-DF8E-AE2225343767}"/>
              </a:ext>
            </a:extLst>
          </p:cNvPr>
          <p:cNvSpPr/>
          <p:nvPr/>
        </p:nvSpPr>
        <p:spPr>
          <a:xfrm>
            <a:off x="210601" y="1952583"/>
            <a:ext cx="8961107" cy="4032581"/>
          </a:xfrm>
          <a:prstGeom prst="roundRect">
            <a:avLst>
              <a:gd name="adj" fmla="val 475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7641094-56A6-169F-B59E-79EBB69A8CD6}"/>
              </a:ext>
            </a:extLst>
          </p:cNvPr>
          <p:cNvSpPr txBox="1"/>
          <p:nvPr/>
        </p:nvSpPr>
        <p:spPr>
          <a:xfrm>
            <a:off x="726526" y="2067528"/>
            <a:ext cx="7908164" cy="391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  <a:spcBef>
                <a:spcPts val="300"/>
              </a:spcBef>
            </a:pP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根據醫學報導，</a:t>
            </a:r>
            <a:r>
              <a:rPr lang="zh-TW" altLang="zh-TW" sz="2400" b="1" dirty="0">
                <a:solidFill>
                  <a:srgbClr val="FF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學齡期的學童正處於骨骼生長階段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，女孩從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10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到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12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歲開始快速成長，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16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歲左右遲滯下來；男孩則是在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12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到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14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歲開始快速成長，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18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歲左右遲滯下來。因此，小學階段的學童骨骼可塑性大，如果</a:t>
            </a:r>
            <a:r>
              <a:rPr lang="zh-TW" altLang="zh-TW" sz="2400" b="1" dirty="0">
                <a:solidFill>
                  <a:srgbClr val="FF0000"/>
                </a:solidFill>
                <a:effectLst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肌肉承重力、耐力不足，或者任何不正常的外力介入，例如不良的背書包方式或是書包超重等，都有可能影響脊柱的發展，甚至造成脊柱側彎和肌肉、韌帶拉傷等嚴重問題。</a:t>
            </a:r>
            <a:endParaRPr lang="zh-TW" altLang="zh-TW" sz="2000" b="1" dirty="0">
              <a:solidFill>
                <a:srgbClr val="FF0000"/>
              </a:solidFill>
              <a:effectLst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</p:txBody>
      </p:sp>
      <p:pic>
        <p:nvPicPr>
          <p:cNvPr id="16" name="Picture 6" descr="趴低瞓書包重玩手機4成幼園小學生寒背- 晴報- 港聞- 要聞- D180911">
            <a:extLst>
              <a:ext uri="{FF2B5EF4-FFF2-40B4-BE49-F238E27FC236}">
                <a16:creationId xmlns:a16="http://schemas.microsoft.com/office/drawing/2014/main" id="{785698DD-8EE7-70F2-9CD4-1B177170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16" y1="56167" x2="9416" y2="56167"/>
                        <a14:foregroundMark x1="27119" y1="65500" x2="27119" y2="65500"/>
                        <a14:foregroundMark x1="34840" y1="76167" x2="34840" y2="76167"/>
                        <a14:foregroundMark x1="34275" y1="79500" x2="34275" y2="79500"/>
                        <a14:foregroundMark x1="72128" y1="74667" x2="72128" y2="74667"/>
                        <a14:foregroundMark x1="72316" y1="78000" x2="72316" y2="78000"/>
                        <a14:foregroundMark x1="91525" y1="48500" x2="91525" y2="48500"/>
                        <a14:foregroundMark x1="94915" y1="48667" x2="94915" y2="48667"/>
                        <a14:foregroundMark x1="56874" y1="19833" x2="56874" y2="19833"/>
                        <a14:foregroundMark x1="26365" y1="20000" x2="26365" y2="20000"/>
                        <a14:foregroundMark x1="14313" y1="28667" x2="14313" y2="28667"/>
                        <a14:foregroundMark x1="10923" y1="40500" x2="10923" y2="40500"/>
                        <a14:foregroundMark x1="18079" y1="17667" x2="18079" y2="1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93" y="2649361"/>
            <a:ext cx="3233738" cy="36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E3CE7FF1-E24B-5A8E-5A4F-B1C8B0B7EA0C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D517C216-A09A-6A1C-16CA-D8982D15E65A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20" name="Picture 2" descr="卡通幼儿头像">
              <a:extLst>
                <a:ext uri="{FF2B5EF4-FFF2-40B4-BE49-F238E27FC236}">
                  <a16:creationId xmlns:a16="http://schemas.microsoft.com/office/drawing/2014/main" id="{7100834C-1BE6-24FA-DB34-72C8246989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54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64707"/>
              </p:ext>
            </p:extLst>
          </p:nvPr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1203721" y="752254"/>
            <a:ext cx="9784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書包減重宣導</a:t>
            </a:r>
            <a:endParaRPr kumimoji="0" lang="zh-TW" altLang="en-US" sz="1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A459D776-BF19-3BC2-DF8E-AE2225343767}"/>
              </a:ext>
            </a:extLst>
          </p:cNvPr>
          <p:cNvSpPr/>
          <p:nvPr/>
        </p:nvSpPr>
        <p:spPr>
          <a:xfrm>
            <a:off x="210601" y="3066473"/>
            <a:ext cx="5229617" cy="2918691"/>
          </a:xfrm>
          <a:prstGeom prst="roundRect">
            <a:avLst>
              <a:gd name="adj" fmla="val 475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B0BAB36-C395-25BD-08D8-6B4A0C0E19F4}"/>
              </a:ext>
            </a:extLst>
          </p:cNvPr>
          <p:cNvSpPr txBox="1"/>
          <p:nvPr/>
        </p:nvSpPr>
        <p:spPr>
          <a:xfrm>
            <a:off x="396583" y="3158121"/>
            <a:ext cx="5043634" cy="261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身體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左右對稱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也很重要，所以建議採用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雙肩背負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書包，重量應接近骨盆，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緊貼腰背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，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肩帶加寬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以減少對上背肌肉的壓迫</a:t>
            </a:r>
            <a:endParaRPr lang="zh-TW" altLang="en-US" sz="1600" dirty="0"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DB1B2F-5D48-B5B7-2060-5585CFF3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16" y="3253056"/>
            <a:ext cx="609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C70B318-528F-564F-7AAF-7347AD2BA44F}"/>
              </a:ext>
            </a:extLst>
          </p:cNvPr>
          <p:cNvSpPr txBox="1"/>
          <p:nvPr/>
        </p:nvSpPr>
        <p:spPr>
          <a:xfrm>
            <a:off x="6158205" y="2319305"/>
            <a:ext cx="5676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i="0" u="none" strike="noStrike" kern="1200" cap="none" spc="0" normalizeH="0" baseline="0" noProof="0" dirty="0">
                <a:ln w="1905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請看對照表</a:t>
            </a:r>
            <a:endParaRPr kumimoji="0" lang="zh-TW" altLang="en-US" sz="1100" i="0" u="none" strike="noStrike" kern="1200" cap="none" spc="0" normalizeH="0" baseline="0" noProof="0" dirty="0">
              <a:ln w="19050">
                <a:noFill/>
              </a:ln>
              <a:solidFill>
                <a:srgbClr val="0070C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3E79A4A-C67C-7C90-1C36-62933B2E55A7}"/>
              </a:ext>
            </a:extLst>
          </p:cNvPr>
          <p:cNvSpPr txBox="1"/>
          <p:nvPr/>
        </p:nvSpPr>
        <p:spPr>
          <a:xfrm>
            <a:off x="396583" y="2232254"/>
            <a:ext cx="6109854" cy="67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書包重量不得超過體重的</a:t>
            </a: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12.5%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（</a:t>
            </a: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1/8</a:t>
            </a:r>
            <a:r>
              <a:rPr kumimoji="1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）</a:t>
            </a:r>
            <a:endParaRPr kumimoji="1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24D0A16-7436-DA87-014F-11EE6EC68C46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8856BC74-5738-AF85-AD87-641C1B38F63F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23" name="Picture 2" descr="卡通幼儿头像">
              <a:extLst>
                <a:ext uri="{FF2B5EF4-FFF2-40B4-BE49-F238E27FC236}">
                  <a16:creationId xmlns:a16="http://schemas.microsoft.com/office/drawing/2014/main" id="{7B9FF495-4FA5-0C86-F372-7222D57D29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60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730804" y="6340632"/>
            <a:ext cx="1337059" cy="459896"/>
            <a:chOff x="9622442" y="6340632"/>
            <a:chExt cx="1337059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低年級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50968955-9146-44EE-A252-92FDF614F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08767"/>
              </p:ext>
            </p:extLst>
          </p:nvPr>
        </p:nvGraphicFramePr>
        <p:xfrm>
          <a:off x="472509" y="1767917"/>
          <a:ext cx="1528175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5075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2254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61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15E3066A-A631-4481-BC1C-301578E47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86719"/>
              </p:ext>
            </p:extLst>
          </p:nvPr>
        </p:nvGraphicFramePr>
        <p:xfrm>
          <a:off x="3732789" y="1767917"/>
          <a:ext cx="1530000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64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61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3503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3741246B-DDBE-4688-A382-15671F3E6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50938"/>
              </p:ext>
            </p:extLst>
          </p:nvPr>
        </p:nvGraphicFramePr>
        <p:xfrm>
          <a:off x="2102649" y="1767917"/>
          <a:ext cx="1528175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5075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2254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61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</a:tbl>
          </a:graphicData>
        </a:graphic>
      </p:graphicFrame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95072B58-45DF-468D-8EB2-8C9EC6D7A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39467"/>
              </p:ext>
            </p:extLst>
          </p:nvPr>
        </p:nvGraphicFramePr>
        <p:xfrm>
          <a:off x="5364754" y="1767917"/>
          <a:ext cx="1530000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64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61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3503"/>
                  </a:ext>
                </a:extLst>
              </a:tr>
            </a:tbl>
          </a:graphicData>
        </a:graphic>
      </p:graphicFrame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D305FBC8-A31E-41BA-9662-0C9469690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67276"/>
              </p:ext>
            </p:extLst>
          </p:nvPr>
        </p:nvGraphicFramePr>
        <p:xfrm>
          <a:off x="6996719" y="1767917"/>
          <a:ext cx="1530000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64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350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66229"/>
                  </a:ext>
                </a:extLst>
              </a:tr>
            </a:tbl>
          </a:graphicData>
        </a:graphic>
      </p:graphicFrame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7D3548CF-7A99-4499-B777-8D53B2AA0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7574"/>
              </p:ext>
            </p:extLst>
          </p:nvPr>
        </p:nvGraphicFramePr>
        <p:xfrm>
          <a:off x="8628684" y="1767917"/>
          <a:ext cx="1530000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64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6933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3503"/>
                  </a:ext>
                </a:extLst>
              </a:tr>
            </a:tbl>
          </a:graphicData>
        </a:graphic>
      </p:graphicFrame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B10ECC1C-B5CA-4C06-9A4D-9E9EB02FA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87967"/>
              </p:ext>
            </p:extLst>
          </p:nvPr>
        </p:nvGraphicFramePr>
        <p:xfrm>
          <a:off x="10260648" y="1767917"/>
          <a:ext cx="1530000" cy="429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8964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8.88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350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6622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79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9.88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107189"/>
                  </a:ext>
                </a:extLst>
              </a:tr>
            </a:tbl>
          </a:graphicData>
        </a:graphic>
      </p:graphicFrame>
      <p:sp>
        <p:nvSpPr>
          <p:cNvPr id="26" name="文字方塊 25">
            <a:extLst>
              <a:ext uri="{FF2B5EF4-FFF2-40B4-BE49-F238E27FC236}">
                <a16:creationId xmlns:a16="http://schemas.microsoft.com/office/drawing/2014/main" id="{D831A6E3-4120-4FFB-B40C-54F44473B119}"/>
              </a:ext>
            </a:extLst>
          </p:cNvPr>
          <p:cNvSpPr txBox="1"/>
          <p:nvPr/>
        </p:nvSpPr>
        <p:spPr>
          <a:xfrm>
            <a:off x="240145" y="752254"/>
            <a:ext cx="118277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體重和書包重量對照表</a:t>
            </a:r>
            <a:endParaRPr kumimoji="0" lang="zh-TW" altLang="en-US" sz="14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87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737992" y="752254"/>
            <a:ext cx="107160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選用書包注意事項</a:t>
            </a:r>
            <a:endParaRPr kumimoji="0" lang="zh-TW" altLang="en-US" sz="16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pic>
        <p:nvPicPr>
          <p:cNvPr id="5" name="Picture 2" descr="書包太重影響孩童的肌肉不是骨頭！骨科專家：對的方式背書包才能護脊椎- Heho健康">
            <a:extLst>
              <a:ext uri="{FF2B5EF4-FFF2-40B4-BE49-F238E27FC236}">
                <a16:creationId xmlns:a16="http://schemas.microsoft.com/office/drawing/2014/main" id="{9A9D88AA-55B8-570B-C274-307E2118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7" y="1902394"/>
            <a:ext cx="4712381" cy="418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6B552C02-33A2-A69C-FFE5-8733F606D455}"/>
              </a:ext>
            </a:extLst>
          </p:cNvPr>
          <p:cNvSpPr txBox="1"/>
          <p:nvPr/>
        </p:nvSpPr>
        <p:spPr>
          <a:xfrm>
            <a:off x="5411143" y="2331242"/>
            <a:ext cx="6274237" cy="3615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書包重量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〈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含手提所有物品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〉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不可超過體重的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12.5%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（即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1/8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）</a:t>
            </a:r>
            <a:endParaRPr kumimoji="1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書包應使用後背雙肩背負，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肩帶要寬</a:t>
            </a:r>
            <a:endParaRPr kumimoji="1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空書包宜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重量輕，材質佳</a:t>
            </a:r>
            <a:endParaRPr kumimoji="1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重量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接近骨盆、緊貼腰背</a:t>
            </a:r>
            <a:endParaRPr kumimoji="1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9EBDC22-934E-E47F-003D-6F8E5A721B3A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152D2EFD-D15B-4BBD-CFD7-D54E2B6B381A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14" name="Picture 2" descr="卡通幼儿头像">
              <a:extLst>
                <a:ext uri="{FF2B5EF4-FFF2-40B4-BE49-F238E27FC236}">
                  <a16:creationId xmlns:a16="http://schemas.microsoft.com/office/drawing/2014/main" id="{25C4C807-EB33-C5FB-5FE6-608671EF1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15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5783188" y="872083"/>
            <a:ext cx="5699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選用書包注意事項</a:t>
            </a:r>
            <a:endParaRPr kumimoji="0" lang="zh-TW" altLang="en-US" sz="12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B552C02-33A2-A69C-FFE5-8733F606D455}"/>
              </a:ext>
            </a:extLst>
          </p:cNvPr>
          <p:cNvSpPr txBox="1"/>
          <p:nvPr/>
        </p:nvSpPr>
        <p:spPr>
          <a:xfrm>
            <a:off x="5224293" y="2030187"/>
            <a:ext cx="6258189" cy="391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每日上放學僅攜帶當日所需之文具、書籍，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非必要帶回家之書籍及學用品，請置於班級個人置物櫃</a:t>
            </a:r>
            <a:endParaRPr kumimoji="1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學生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上安親班之物品請另行處理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，盡量不要帶至學校，以免增加重量</a:t>
            </a:r>
            <a:endParaRPr kumimoji="1" lang="en-US" altLang="zh-TW" sz="2400" b="1" i="0" u="none" strike="noStrike" kern="0" cap="none" spc="0" normalizeH="0" baseline="0" noProof="0" dirty="0">
              <a:ln>
                <a:noFill/>
              </a:ln>
              <a:uLnTx/>
              <a:uFillTx/>
              <a:latin typeface="Gen Jyuu Gothic Bold" panose="020B0602020203020207" pitchFamily="34" charset="-120"/>
              <a:ea typeface="Gen Jyuu Gothic Bold" panose="020B0602020203020207" pitchFamily="34" charset="-120"/>
              <a:cs typeface="Gen Jyuu Gothic Bold" panose="020B0602020203020207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盡量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不要使用拖拉式書包</a:t>
            </a:r>
          </a:p>
          <a:p>
            <a:pPr>
              <a:lnSpc>
                <a:spcPct val="150000"/>
              </a:lnSpc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（請考慮學生上、下樓梯之不便性）</a:t>
            </a:r>
          </a:p>
        </p:txBody>
      </p:sp>
      <p:pic>
        <p:nvPicPr>
          <p:cNvPr id="2054" name="Picture 6" descr="孩子不會整理書包？書包太重必教整理收納術| 天才領袖">
            <a:extLst>
              <a:ext uri="{FF2B5EF4-FFF2-40B4-BE49-F238E27FC236}">
                <a16:creationId xmlns:a16="http://schemas.microsoft.com/office/drawing/2014/main" id="{6D31F048-B8ED-D258-4CF1-6C899C1F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1" y="619172"/>
            <a:ext cx="4526599" cy="56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B3243A33-725F-956D-B8BE-C58B29E6285B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8395F3A5-57FB-8461-174E-6BE1F8FCFCB1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19" name="Picture 2" descr="卡通幼儿头像">
              <a:extLst>
                <a:ext uri="{FF2B5EF4-FFF2-40B4-BE49-F238E27FC236}">
                  <a16:creationId xmlns:a16="http://schemas.microsoft.com/office/drawing/2014/main" id="{AA318E17-4A01-7A03-E92C-767016278F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77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737992" y="752254"/>
            <a:ext cx="107160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選用書包注意事項</a:t>
            </a:r>
            <a:endParaRPr kumimoji="0" lang="zh-TW" altLang="en-US" sz="16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pic>
        <p:nvPicPr>
          <p:cNvPr id="2050" name="Picture 2">
            <a:hlinkClick r:id="rId5"/>
            <a:extLst>
              <a:ext uri="{FF2B5EF4-FFF2-40B4-BE49-F238E27FC236}">
                <a16:creationId xmlns:a16="http://schemas.microsoft.com/office/drawing/2014/main" id="{9ADDB1BF-0297-5A21-5135-D21B2FD3C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6" y="2056519"/>
            <a:ext cx="6496788" cy="36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護脊書包有沒有用? 超完整科學實測，教你如何正確挑選">
            <a:hlinkClick r:id="rId7"/>
            <a:extLst>
              <a:ext uri="{FF2B5EF4-FFF2-40B4-BE49-F238E27FC236}">
                <a16:creationId xmlns:a16="http://schemas.microsoft.com/office/drawing/2014/main" id="{F27513A8-80C5-E2EC-856D-BCF78775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29" y="2296665"/>
            <a:ext cx="5133133" cy="32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31E1F3FC-5C1B-8084-C306-43B00F595682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6A5B6065-9887-F6CE-FA1C-97508E695825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13" name="Picture 2" descr="卡通幼儿头像">
              <a:extLst>
                <a:ext uri="{FF2B5EF4-FFF2-40B4-BE49-F238E27FC236}">
                  <a16:creationId xmlns:a16="http://schemas.microsoft.com/office/drawing/2014/main" id="{B999ADA2-0AF3-6D1E-E759-DEA2C02476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39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240145" y="752254"/>
            <a:ext cx="11827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書包秤重時間！</a:t>
            </a:r>
            <a:endParaRPr lang="en-US" altLang="zh-TW" sz="4800" b="1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檢查看看你的書包是否過重</a:t>
            </a:r>
            <a:endParaRPr kumimoji="0" lang="zh-TW" altLang="en-US" sz="11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CF640C6-A5FE-7054-FE7B-E3C7BDBCF77A}"/>
              </a:ext>
            </a:extLst>
          </p:cNvPr>
          <p:cNvGrpSpPr/>
          <p:nvPr/>
        </p:nvGrpSpPr>
        <p:grpSpPr>
          <a:xfrm>
            <a:off x="10574640" y="6340632"/>
            <a:ext cx="1567892" cy="459896"/>
            <a:chOff x="9622442" y="6340632"/>
            <a:chExt cx="1567892" cy="459896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0CB1041-4DB7-2156-03BA-AA86AB1B6DA0}"/>
                </a:ext>
              </a:extLst>
            </p:cNvPr>
            <p:cNvSpPr txBox="1"/>
            <p:nvPr/>
          </p:nvSpPr>
          <p:spPr>
            <a:xfrm>
              <a:off x="10082338" y="638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dirty="0">
                  <a:solidFill>
                    <a:prstClr val="white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中高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年級</a:t>
              </a:r>
            </a:p>
          </p:txBody>
        </p:sp>
        <p:pic>
          <p:nvPicPr>
            <p:cNvPr id="11" name="Picture 2" descr="卡通幼儿头像">
              <a:extLst>
                <a:ext uri="{FF2B5EF4-FFF2-40B4-BE49-F238E27FC236}">
                  <a16:creationId xmlns:a16="http://schemas.microsoft.com/office/drawing/2014/main" id="{646BC0E8-E97E-9258-4CF8-39C9B83A3C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0256841-A276-6F4B-FA80-349D153C9597}"/>
              </a:ext>
            </a:extLst>
          </p:cNvPr>
          <p:cNvSpPr txBox="1"/>
          <p:nvPr/>
        </p:nvSpPr>
        <p:spPr>
          <a:xfrm>
            <a:off x="155183" y="5265268"/>
            <a:ext cx="8914926" cy="952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 Jyuu Gothic Bold" panose="020B0602020203020207" pitchFamily="34" charset="-120"/>
                <a:ea typeface="Gen Jyuu Gothic Bold" panose="020B0602020203020207" pitchFamily="34" charset="-120"/>
                <a:cs typeface="Gen Jyuu Gothic Bold" panose="020B0602020203020207" pitchFamily="34" charset="-120"/>
              </a:rPr>
              <a:t>希望我們共同維護學童骨骼之正常發展，並培養學生良好的體態，減輕學童課業壓力，以促進身體健康及快樂學習</a:t>
            </a:r>
          </a:p>
        </p:txBody>
      </p:sp>
      <p:pic>
        <p:nvPicPr>
          <p:cNvPr id="16" name="Picture 2" descr="長期背這種書包，對孩子並無好處- 每日頭條">
            <a:extLst>
              <a:ext uri="{FF2B5EF4-FFF2-40B4-BE49-F238E27FC236}">
                <a16:creationId xmlns:a16="http://schemas.microsoft.com/office/drawing/2014/main" id="{01881224-9AC4-4F98-8C42-04267016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42" y="2353258"/>
            <a:ext cx="3673602" cy="29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脊椎側彎書包該怎麼背？｜衡觀診所- 認識脊椎側彎- 衡觀診所">
            <a:extLst>
              <a:ext uri="{FF2B5EF4-FFF2-40B4-BE49-F238E27FC236}">
                <a16:creationId xmlns:a16="http://schemas.microsoft.com/office/drawing/2014/main" id="{6D003DB7-26E0-4464-9E21-794D82A6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04" y="2378015"/>
            <a:ext cx="6723857" cy="29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</TotalTime>
  <Words>591</Words>
  <Application>Microsoft Office PowerPoint</Application>
  <PresentationFormat>寬螢幕</PresentationFormat>
  <Paragraphs>205</Paragraphs>
  <Slides>9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華康棒棒體W5楷注音字</vt:lpstr>
      <vt:lpstr>Arial</vt:lpstr>
      <vt:lpstr>Gen Jyuu Gothic Heavy</vt:lpstr>
      <vt:lpstr>Calibri</vt:lpstr>
      <vt:lpstr>Calibri Light</vt:lpstr>
      <vt:lpstr>jf open 粉圓 1.1</vt:lpstr>
      <vt:lpstr>Gen Jyuu Gothic Bold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游鎮宇</dc:creator>
  <cp:lastModifiedBy>User</cp:lastModifiedBy>
  <cp:revision>17</cp:revision>
  <dcterms:created xsi:type="dcterms:W3CDTF">2022-05-31T04:19:21Z</dcterms:created>
  <dcterms:modified xsi:type="dcterms:W3CDTF">2025-03-04T05:02:36Z</dcterms:modified>
</cp:coreProperties>
</file>