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256" r:id="rId2"/>
    <p:sldId id="313" r:id="rId3"/>
    <p:sldId id="319" r:id="rId4"/>
    <p:sldId id="315" r:id="rId5"/>
    <p:sldId id="322" r:id="rId6"/>
    <p:sldId id="321" r:id="rId7"/>
    <p:sldId id="323" r:id="rId8"/>
    <p:sldId id="324" r:id="rId9"/>
    <p:sldId id="317" r:id="rId10"/>
    <p:sldId id="331" r:id="rId11"/>
    <p:sldId id="333" r:id="rId12"/>
    <p:sldId id="329" r:id="rId13"/>
    <p:sldId id="334" r:id="rId14"/>
    <p:sldId id="336" r:id="rId15"/>
    <p:sldId id="338" r:id="rId16"/>
    <p:sldId id="340" r:id="rId17"/>
    <p:sldId id="342" r:id="rId18"/>
    <p:sldId id="344" r:id="rId19"/>
    <p:sldId id="346" r:id="rId20"/>
    <p:sldId id="347" r:id="rId21"/>
    <p:sldId id="349" r:id="rId22"/>
    <p:sldId id="290" r:id="rId23"/>
    <p:sldId id="352" r:id="rId24"/>
    <p:sldId id="297" r:id="rId25"/>
    <p:sldId id="354" r:id="rId26"/>
    <p:sldId id="356" r:id="rId27"/>
    <p:sldId id="298" r:id="rId28"/>
    <p:sldId id="357" r:id="rId29"/>
    <p:sldId id="361" r:id="rId30"/>
    <p:sldId id="358" r:id="rId31"/>
    <p:sldId id="267" r:id="rId32"/>
    <p:sldId id="266" r:id="rId33"/>
    <p:sldId id="268" r:id="rId34"/>
    <p:sldId id="269" r:id="rId35"/>
    <p:sldId id="300" r:id="rId36"/>
    <p:sldId id="270" r:id="rId37"/>
    <p:sldId id="359" r:id="rId38"/>
    <p:sldId id="363" r:id="rId39"/>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710" autoAdjust="0"/>
  </p:normalViewPr>
  <p:slideViewPr>
    <p:cSldViewPr>
      <p:cViewPr varScale="1">
        <p:scale>
          <a:sx n="107" d="100"/>
          <a:sy n="107" d="100"/>
        </p:scale>
        <p:origin x="17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2800" dirty="0">
              <a:latin typeface="標楷體" pitchFamily="65" charset="-120"/>
              <a:ea typeface="標楷體" pitchFamily="65" charset="-120"/>
            </a:rPr>
            <a:t>如果您本身是學生，被學校老師、職員、工友或學生性騷擾時</a:t>
          </a: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C8504D04-3E4C-40EA-B447-3544B1F76B6F}">
      <dgm:prSet phldrT="[文字]"/>
      <dgm:spPr/>
      <dgm:t>
        <a:bodyPr/>
        <a:lstStyle/>
        <a:p>
          <a:r>
            <a:rPr lang="zh-TW" altLang="en-US" dirty="0">
              <a:latin typeface="標楷體" pitchFamily="65" charset="-120"/>
              <a:ea typeface="標楷體" pitchFamily="65" charset="-120"/>
            </a:rPr>
            <a:t>適用性別平等教育法</a:t>
          </a:r>
          <a:endParaRPr lang="zh-TW" altLang="en-US" dirty="0"/>
        </a:p>
      </dgm:t>
    </dgm:pt>
    <dgm:pt modelId="{E4C8F59F-D5C6-4667-A534-80AFEBAEA823}" type="parTrans" cxnId="{F0832CC6-F08A-4D0B-B08C-CB4C27ABB5CF}">
      <dgm:prSet/>
      <dgm:spPr/>
      <dgm:t>
        <a:bodyPr/>
        <a:lstStyle/>
        <a:p>
          <a:endParaRPr lang="zh-TW" altLang="en-US"/>
        </a:p>
      </dgm:t>
    </dgm:pt>
    <dgm:pt modelId="{6EB665CB-C58D-4593-A862-29FA2F740229}" type="sibTrans" cxnId="{F0832CC6-F08A-4D0B-B08C-CB4C27ABB5CF}">
      <dgm:prSet/>
      <dgm:spPr/>
      <dgm:t>
        <a:bodyPr/>
        <a:lstStyle/>
        <a:p>
          <a:endParaRPr lang="zh-TW" altLang="en-US"/>
        </a:p>
      </dgm:t>
    </dgm:pt>
    <dgm:pt modelId="{DD0DF918-2BC9-4AB4-83FA-CF83BA78B8D3}">
      <dgm:prSet phldrT="[文字]"/>
      <dgm:spPr/>
      <dgm:t>
        <a:bodyPr/>
        <a:lstStyle/>
        <a:p>
          <a:r>
            <a:rPr lang="zh-TW" altLang="en-US" b="1" dirty="0">
              <a:latin typeface="標楷體" pitchFamily="65" charset="-120"/>
              <a:ea typeface="標楷體" pitchFamily="65" charset="-120"/>
            </a:rPr>
            <a:t>向加害人行為時所屬學校提出申訴</a:t>
          </a:r>
          <a:endParaRPr lang="zh-TW" altLang="en-US" dirty="0"/>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pt>
    <dgm:pt modelId="{4B16DD96-6CA8-4480-BCCE-186F4C4F52BB}" type="pres">
      <dgm:prSet presAssocID="{60E3022E-F15C-4E99-993D-FD4B356ED92D}" presName="ThreeNodes_2" presStyleLbl="node1" presStyleIdx="1" presStyleCnt="3">
        <dgm:presLayoutVars>
          <dgm:bulletEnabled val="1"/>
        </dgm:presLayoutVars>
      </dgm:prSet>
      <dgm:spPr/>
    </dgm:pt>
    <dgm:pt modelId="{AE16BC64-6576-463A-B420-97B88C6AB7A3}" type="pres">
      <dgm:prSet presAssocID="{60E3022E-F15C-4E99-993D-FD4B356ED92D}" presName="ThreeNodes_3" presStyleLbl="node1" presStyleIdx="2" presStyleCnt="3">
        <dgm:presLayoutVars>
          <dgm:bulletEnabled val="1"/>
        </dgm:presLayoutVars>
      </dgm:prSet>
      <dgm:spPr/>
    </dgm:pt>
    <dgm:pt modelId="{E59D69D4-DB21-4804-8469-2F7C4105C5AB}" type="pres">
      <dgm:prSet presAssocID="{60E3022E-F15C-4E99-993D-FD4B356ED92D}" presName="ThreeConn_1-2" presStyleLbl="fgAccFollowNode1" presStyleIdx="0" presStyleCnt="2">
        <dgm:presLayoutVars>
          <dgm:bulletEnabled val="1"/>
        </dgm:presLayoutVars>
      </dgm:prSet>
      <dgm:spPr/>
    </dgm:pt>
    <dgm:pt modelId="{1FFDD0C5-90B1-49A8-8009-06870DD954FA}" type="pres">
      <dgm:prSet presAssocID="{60E3022E-F15C-4E99-993D-FD4B356ED92D}" presName="ThreeConn_2-3" presStyleLbl="fgAccFollowNode1" presStyleIdx="1" presStyleCnt="2">
        <dgm:presLayoutVars>
          <dgm:bulletEnabled val="1"/>
        </dgm:presLayoutVars>
      </dgm:prSet>
      <dgm:spPr/>
    </dgm:pt>
    <dgm:pt modelId="{E81DDB96-1B57-4BA8-AE00-0F107D74BDCF}" type="pres">
      <dgm:prSet presAssocID="{60E3022E-F15C-4E99-993D-FD4B356ED92D}" presName="ThreeNodes_1_text" presStyleLbl="node1" presStyleIdx="2" presStyleCnt="3">
        <dgm:presLayoutVars>
          <dgm:bulletEnabled val="1"/>
        </dgm:presLayoutVars>
      </dgm:prSet>
      <dgm:spPr/>
    </dgm:pt>
    <dgm:pt modelId="{D87BB767-0F3B-4417-9D3F-C17424ECE43F}" type="pres">
      <dgm:prSet presAssocID="{60E3022E-F15C-4E99-993D-FD4B356ED92D}" presName="ThreeNodes_2_text" presStyleLbl="node1" presStyleIdx="2" presStyleCnt="3">
        <dgm:presLayoutVars>
          <dgm:bulletEnabled val="1"/>
        </dgm:presLayoutVars>
      </dgm:prSet>
      <dgm:spPr/>
    </dgm:pt>
    <dgm:pt modelId="{3421907A-4DF3-4B03-BC63-4C69F5EFCC45}" type="pres">
      <dgm:prSet presAssocID="{60E3022E-F15C-4E99-993D-FD4B356ED92D}" presName="ThreeNodes_3_text" presStyleLbl="node1" presStyleIdx="2" presStyleCnt="3">
        <dgm:presLayoutVars>
          <dgm:bulletEnabled val="1"/>
        </dgm:presLayoutVars>
      </dgm:prSet>
      <dgm:spPr/>
    </dgm:pt>
  </dgm:ptLst>
  <dgm:cxnLst>
    <dgm:cxn modelId="{BAC21C0F-7D79-4C88-80F9-A16DB8251CA3}" type="presOf" srcId="{DD0DF918-2BC9-4AB4-83FA-CF83BA78B8D3}" destId="{AE16BC64-6576-463A-B420-97B88C6AB7A3}" srcOrd="0" destOrd="0" presId="urn:microsoft.com/office/officeart/2005/8/layout/vProcess5"/>
    <dgm:cxn modelId="{0260D724-23DA-4D1C-93AE-B3FCB04338C3}" type="presOf" srcId="{C8504D04-3E4C-40EA-B447-3544B1F76B6F}" destId="{D87BB767-0F3B-4417-9D3F-C17424ECE43F}" srcOrd="1" destOrd="0" presId="urn:microsoft.com/office/officeart/2005/8/layout/vProcess5"/>
    <dgm:cxn modelId="{5261CC4D-EFDB-4BBF-A2E3-2ECF02FE7271}" type="presOf" srcId="{DD0DF918-2BC9-4AB4-83FA-CF83BA78B8D3}" destId="{3421907A-4DF3-4B03-BC63-4C69F5EFCC45}" srcOrd="1" destOrd="0" presId="urn:microsoft.com/office/officeart/2005/8/layout/vProcess5"/>
    <dgm:cxn modelId="{5926A053-01DF-409E-9EFF-D818C7D129C0}" type="presOf" srcId="{C294EE78-33B4-4446-8E74-D980074BFD87}" destId="{E59D69D4-DB21-4804-8469-2F7C4105C5AB}" srcOrd="0" destOrd="0" presId="urn:microsoft.com/office/officeart/2005/8/layout/vProcess5"/>
    <dgm:cxn modelId="{E908AE54-40B9-4AEE-83FD-09591724112D}" type="presOf" srcId="{60E3022E-F15C-4E99-993D-FD4B356ED92D}" destId="{AECFC9B1-EC77-43D5-9DAF-1BCB0530D39E}" srcOrd="0" destOrd="0" presId="urn:microsoft.com/office/officeart/2005/8/layout/vProcess5"/>
    <dgm:cxn modelId="{C88EB581-7863-4942-897C-13DFB812FF13}" type="presOf" srcId="{6EB665CB-C58D-4593-A862-29FA2F740229}" destId="{1FFDD0C5-90B1-49A8-8009-06870DD954FA}" srcOrd="0" destOrd="0" presId="urn:microsoft.com/office/officeart/2005/8/layout/vProcess5"/>
    <dgm:cxn modelId="{6D617F87-97EF-496C-BE45-26760ADD94FD}" type="presOf" srcId="{3150C9F0-FFF8-4F2E-A53C-F603E9E61690}" destId="{E81DDB96-1B57-4BA8-AE00-0F107D74BDCF}" srcOrd="1"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F0832CC6-F08A-4D0B-B08C-CB4C27ABB5CF}" srcId="{60E3022E-F15C-4E99-993D-FD4B356ED92D}" destId="{C8504D04-3E4C-40EA-B447-3544B1F76B6F}" srcOrd="1" destOrd="0" parTransId="{E4C8F59F-D5C6-4667-A534-80AFEBAEA823}" sibTransId="{6EB665CB-C58D-4593-A862-29FA2F740229}"/>
    <dgm:cxn modelId="{09E9E6D3-8268-4F3E-A16A-753EEC66D16D}" type="presOf" srcId="{3150C9F0-FFF8-4F2E-A53C-F603E9E61690}" destId="{C9A70B32-F7E9-4555-B182-01E4DB4B7C61}" srcOrd="0" destOrd="0" presId="urn:microsoft.com/office/officeart/2005/8/layout/vProcess5"/>
    <dgm:cxn modelId="{364396DA-82B0-45AD-8C60-B084C5F8CFA2}" srcId="{60E3022E-F15C-4E99-993D-FD4B356ED92D}" destId="{DD0DF918-2BC9-4AB4-83FA-CF83BA78B8D3}" srcOrd="2" destOrd="0" parTransId="{C03A7879-21EA-4708-9575-D69EE01E0D14}" sibTransId="{29CA1E6D-1CE8-40C0-A382-83890014989E}"/>
    <dgm:cxn modelId="{CEB676F4-1F61-4AB3-BA83-A1C40E719406}" type="presOf" srcId="{C8504D04-3E4C-40EA-B447-3544B1F76B6F}" destId="{4B16DD96-6CA8-4480-BCCE-186F4C4F52BB}" srcOrd="0" destOrd="0" presId="urn:microsoft.com/office/officeart/2005/8/layout/vProcess5"/>
    <dgm:cxn modelId="{D06D1E52-FA3B-42C6-82AC-5B0DCB24443D}" type="presParOf" srcId="{AECFC9B1-EC77-43D5-9DAF-1BCB0530D39E}" destId="{6F635B76-3326-42F7-9D05-97CF5760352E}" srcOrd="0" destOrd="0" presId="urn:microsoft.com/office/officeart/2005/8/layout/vProcess5"/>
    <dgm:cxn modelId="{A68AD158-C456-4141-859A-2FFC5DD0246F}" type="presParOf" srcId="{AECFC9B1-EC77-43D5-9DAF-1BCB0530D39E}" destId="{C9A70B32-F7E9-4555-B182-01E4DB4B7C61}" srcOrd="1" destOrd="0" presId="urn:microsoft.com/office/officeart/2005/8/layout/vProcess5"/>
    <dgm:cxn modelId="{974A8C26-DA8E-4C5E-93E8-532B7C9AA881}" type="presParOf" srcId="{AECFC9B1-EC77-43D5-9DAF-1BCB0530D39E}" destId="{4B16DD96-6CA8-4480-BCCE-186F4C4F52BB}" srcOrd="2" destOrd="0" presId="urn:microsoft.com/office/officeart/2005/8/layout/vProcess5"/>
    <dgm:cxn modelId="{248C64EC-ACA8-4F60-8BCF-81149EF71721}" type="presParOf" srcId="{AECFC9B1-EC77-43D5-9DAF-1BCB0530D39E}" destId="{AE16BC64-6576-463A-B420-97B88C6AB7A3}" srcOrd="3" destOrd="0" presId="urn:microsoft.com/office/officeart/2005/8/layout/vProcess5"/>
    <dgm:cxn modelId="{118E4905-C3F8-4464-8005-3EAA81EBB825}" type="presParOf" srcId="{AECFC9B1-EC77-43D5-9DAF-1BCB0530D39E}" destId="{E59D69D4-DB21-4804-8469-2F7C4105C5AB}" srcOrd="4" destOrd="0" presId="urn:microsoft.com/office/officeart/2005/8/layout/vProcess5"/>
    <dgm:cxn modelId="{BDD8D712-903B-426E-9D37-7CA301A20FD4}" type="presParOf" srcId="{AECFC9B1-EC77-43D5-9DAF-1BCB0530D39E}" destId="{1FFDD0C5-90B1-49A8-8009-06870DD954FA}" srcOrd="5" destOrd="0" presId="urn:microsoft.com/office/officeart/2005/8/layout/vProcess5"/>
    <dgm:cxn modelId="{292084D1-145B-4B64-A417-0D91813EACBB}" type="presParOf" srcId="{AECFC9B1-EC77-43D5-9DAF-1BCB0530D39E}" destId="{E81DDB96-1B57-4BA8-AE00-0F107D74BDCF}" srcOrd="6" destOrd="0" presId="urn:microsoft.com/office/officeart/2005/8/layout/vProcess5"/>
    <dgm:cxn modelId="{B79C51EE-D552-403F-B228-654F37392105}" type="presParOf" srcId="{AECFC9B1-EC77-43D5-9DAF-1BCB0530D39E}" destId="{D87BB767-0F3B-4417-9D3F-C17424ECE43F}" srcOrd="7" destOrd="0" presId="urn:microsoft.com/office/officeart/2005/8/layout/vProcess5"/>
    <dgm:cxn modelId="{C91A43B4-1664-424C-9141-8C653F3400B8}"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3000" dirty="0">
              <a:latin typeface="標楷體" pitchFamily="65" charset="-120"/>
              <a:ea typeface="標楷體" pitchFamily="65" charset="-120"/>
            </a:rPr>
            <a:t>如果您是員工，在執行職務時遭受性騷擾</a:t>
          </a: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C8504D04-3E4C-40EA-B447-3544B1F76B6F}">
      <dgm:prSet phldrT="[文字]"/>
      <dgm:spPr/>
      <dgm:t>
        <a:bodyPr/>
        <a:lstStyle/>
        <a:p>
          <a:r>
            <a:rPr lang="zh-TW" altLang="en-US" dirty="0">
              <a:latin typeface="標楷體" pitchFamily="65" charset="-120"/>
              <a:ea typeface="標楷體" pitchFamily="65" charset="-120"/>
            </a:rPr>
            <a:t>適用性別平等工作法</a:t>
          </a:r>
        </a:p>
      </dgm:t>
    </dgm:pt>
    <dgm:pt modelId="{E4C8F59F-D5C6-4667-A534-80AFEBAEA823}" type="parTrans" cxnId="{F0832CC6-F08A-4D0B-B08C-CB4C27ABB5CF}">
      <dgm:prSet/>
      <dgm:spPr/>
      <dgm:t>
        <a:bodyPr/>
        <a:lstStyle/>
        <a:p>
          <a:endParaRPr lang="zh-TW" altLang="en-US"/>
        </a:p>
      </dgm:t>
    </dgm:pt>
    <dgm:pt modelId="{6EB665CB-C58D-4593-A862-29FA2F740229}" type="sibTrans" cxnId="{F0832CC6-F08A-4D0B-B08C-CB4C27ABB5CF}">
      <dgm:prSet/>
      <dgm:spPr/>
      <dgm:t>
        <a:bodyPr/>
        <a:lstStyle/>
        <a:p>
          <a:endParaRPr lang="zh-TW" altLang="en-US"/>
        </a:p>
      </dgm:t>
    </dgm:pt>
    <dgm:pt modelId="{DD0DF918-2BC9-4AB4-83FA-CF83BA78B8D3}">
      <dgm:prSet phldrT="[文字]"/>
      <dgm:spPr/>
      <dgm:t>
        <a:bodyPr/>
        <a:lstStyle/>
        <a:p>
          <a:r>
            <a:rPr lang="zh-TW" altLang="en-US" b="1" dirty="0">
              <a:latin typeface="標楷體" pitchFamily="65" charset="-120"/>
              <a:ea typeface="標楷體" pitchFamily="65" charset="-120"/>
            </a:rPr>
            <a:t>向您的所屬單位</a:t>
          </a:r>
          <a:r>
            <a:rPr lang="en-US" altLang="zh-TW" b="1" dirty="0">
              <a:latin typeface="標楷體" pitchFamily="65" charset="-120"/>
              <a:ea typeface="標楷體" pitchFamily="65" charset="-120"/>
            </a:rPr>
            <a:t>(</a:t>
          </a:r>
          <a:r>
            <a:rPr lang="zh-TW" altLang="en-US" b="1" dirty="0">
              <a:latin typeface="標楷體" pitchFamily="65" charset="-120"/>
              <a:ea typeface="標楷體" pitchFamily="65" charset="-120"/>
            </a:rPr>
            <a:t>雇主</a:t>
          </a:r>
          <a:r>
            <a:rPr lang="en-US" altLang="zh-TW" b="1" dirty="0">
              <a:latin typeface="標楷體" pitchFamily="65" charset="-120"/>
              <a:ea typeface="標楷體" pitchFamily="65" charset="-120"/>
            </a:rPr>
            <a:t>)</a:t>
          </a:r>
          <a:r>
            <a:rPr lang="zh-TW" altLang="en-US" b="1" dirty="0">
              <a:latin typeface="標楷體" pitchFamily="65" charset="-120"/>
              <a:ea typeface="標楷體" pitchFamily="65" charset="-120"/>
            </a:rPr>
            <a:t>提出申訴</a:t>
          </a:r>
          <a:endParaRPr lang="zh-TW" altLang="en-US" dirty="0">
            <a:latin typeface="標楷體" pitchFamily="65" charset="-120"/>
            <a:ea typeface="標楷體" pitchFamily="65" charset="-120"/>
          </a:endParaRPr>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pt>
    <dgm:pt modelId="{4B16DD96-6CA8-4480-BCCE-186F4C4F52BB}" type="pres">
      <dgm:prSet presAssocID="{60E3022E-F15C-4E99-993D-FD4B356ED92D}" presName="ThreeNodes_2" presStyleLbl="node1" presStyleIdx="1" presStyleCnt="3">
        <dgm:presLayoutVars>
          <dgm:bulletEnabled val="1"/>
        </dgm:presLayoutVars>
      </dgm:prSet>
      <dgm:spPr/>
    </dgm:pt>
    <dgm:pt modelId="{AE16BC64-6576-463A-B420-97B88C6AB7A3}" type="pres">
      <dgm:prSet presAssocID="{60E3022E-F15C-4E99-993D-FD4B356ED92D}" presName="ThreeNodes_3" presStyleLbl="node1" presStyleIdx="2" presStyleCnt="3">
        <dgm:presLayoutVars>
          <dgm:bulletEnabled val="1"/>
        </dgm:presLayoutVars>
      </dgm:prSet>
      <dgm:spPr/>
    </dgm:pt>
    <dgm:pt modelId="{E59D69D4-DB21-4804-8469-2F7C4105C5AB}" type="pres">
      <dgm:prSet presAssocID="{60E3022E-F15C-4E99-993D-FD4B356ED92D}" presName="ThreeConn_1-2" presStyleLbl="fgAccFollowNode1" presStyleIdx="0" presStyleCnt="2">
        <dgm:presLayoutVars>
          <dgm:bulletEnabled val="1"/>
        </dgm:presLayoutVars>
      </dgm:prSet>
      <dgm:spPr/>
    </dgm:pt>
    <dgm:pt modelId="{1FFDD0C5-90B1-49A8-8009-06870DD954FA}" type="pres">
      <dgm:prSet presAssocID="{60E3022E-F15C-4E99-993D-FD4B356ED92D}" presName="ThreeConn_2-3" presStyleLbl="fgAccFollowNode1" presStyleIdx="1" presStyleCnt="2">
        <dgm:presLayoutVars>
          <dgm:bulletEnabled val="1"/>
        </dgm:presLayoutVars>
      </dgm:prSet>
      <dgm:spPr/>
    </dgm:pt>
    <dgm:pt modelId="{E81DDB96-1B57-4BA8-AE00-0F107D74BDCF}" type="pres">
      <dgm:prSet presAssocID="{60E3022E-F15C-4E99-993D-FD4B356ED92D}" presName="ThreeNodes_1_text" presStyleLbl="node1" presStyleIdx="2" presStyleCnt="3">
        <dgm:presLayoutVars>
          <dgm:bulletEnabled val="1"/>
        </dgm:presLayoutVars>
      </dgm:prSet>
      <dgm:spPr/>
    </dgm:pt>
    <dgm:pt modelId="{D87BB767-0F3B-4417-9D3F-C17424ECE43F}" type="pres">
      <dgm:prSet presAssocID="{60E3022E-F15C-4E99-993D-FD4B356ED92D}" presName="ThreeNodes_2_text" presStyleLbl="node1" presStyleIdx="2" presStyleCnt="3">
        <dgm:presLayoutVars>
          <dgm:bulletEnabled val="1"/>
        </dgm:presLayoutVars>
      </dgm:prSet>
      <dgm:spPr/>
    </dgm:pt>
    <dgm:pt modelId="{3421907A-4DF3-4B03-BC63-4C69F5EFCC45}" type="pres">
      <dgm:prSet presAssocID="{60E3022E-F15C-4E99-993D-FD4B356ED92D}" presName="ThreeNodes_3_text" presStyleLbl="node1" presStyleIdx="2" presStyleCnt="3">
        <dgm:presLayoutVars>
          <dgm:bulletEnabled val="1"/>
        </dgm:presLayoutVars>
      </dgm:prSet>
      <dgm:spPr/>
    </dgm:pt>
  </dgm:ptLst>
  <dgm:cxnLst>
    <dgm:cxn modelId="{3DB48E29-0314-465F-8BAD-CD1DDED958CF}" type="presOf" srcId="{6EB665CB-C58D-4593-A862-29FA2F740229}" destId="{1FFDD0C5-90B1-49A8-8009-06870DD954FA}" srcOrd="0" destOrd="0" presId="urn:microsoft.com/office/officeart/2005/8/layout/vProcess5"/>
    <dgm:cxn modelId="{6035913B-CFFE-4F36-9D31-DADB0C56B6E7}" type="presOf" srcId="{DD0DF918-2BC9-4AB4-83FA-CF83BA78B8D3}" destId="{3421907A-4DF3-4B03-BC63-4C69F5EFCC45}" srcOrd="1" destOrd="0" presId="urn:microsoft.com/office/officeart/2005/8/layout/vProcess5"/>
    <dgm:cxn modelId="{D12EDC61-A209-4017-A8A2-8ACB392E7A06}" type="presOf" srcId="{C294EE78-33B4-4446-8E74-D980074BFD87}" destId="{E59D69D4-DB21-4804-8469-2F7C4105C5AB}" srcOrd="0" destOrd="0" presId="urn:microsoft.com/office/officeart/2005/8/layout/vProcess5"/>
    <dgm:cxn modelId="{45058375-6614-4F5B-A95D-12E99CF50F7B}" type="presOf" srcId="{DD0DF918-2BC9-4AB4-83FA-CF83BA78B8D3}" destId="{AE16BC64-6576-463A-B420-97B88C6AB7A3}" srcOrd="0" destOrd="0" presId="urn:microsoft.com/office/officeart/2005/8/layout/vProcess5"/>
    <dgm:cxn modelId="{5AC6F858-8225-40A6-B436-C27DEDEA095F}" type="presOf" srcId="{3150C9F0-FFF8-4F2E-A53C-F603E9E61690}" destId="{C9A70B32-F7E9-4555-B182-01E4DB4B7C61}" srcOrd="0" destOrd="0" presId="urn:microsoft.com/office/officeart/2005/8/layout/vProcess5"/>
    <dgm:cxn modelId="{05D71E8C-B9CF-4490-B846-B4440E890328}" type="presOf" srcId="{3150C9F0-FFF8-4F2E-A53C-F603E9E61690}" destId="{E81DDB96-1B57-4BA8-AE00-0F107D74BDCF}" srcOrd="1"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6D5BA5BE-17E5-463D-8BC1-8C48411BECCB}" type="presOf" srcId="{C8504D04-3E4C-40EA-B447-3544B1F76B6F}" destId="{4B16DD96-6CA8-4480-BCCE-186F4C4F52BB}" srcOrd="0" destOrd="0" presId="urn:microsoft.com/office/officeart/2005/8/layout/vProcess5"/>
    <dgm:cxn modelId="{F0832CC6-F08A-4D0B-B08C-CB4C27ABB5CF}" srcId="{60E3022E-F15C-4E99-993D-FD4B356ED92D}" destId="{C8504D04-3E4C-40EA-B447-3544B1F76B6F}" srcOrd="1" destOrd="0" parTransId="{E4C8F59F-D5C6-4667-A534-80AFEBAEA823}" sibTransId="{6EB665CB-C58D-4593-A862-29FA2F740229}"/>
    <dgm:cxn modelId="{89B894D0-26A9-424A-A0B8-1286290823A0}" type="presOf" srcId="{60E3022E-F15C-4E99-993D-FD4B356ED92D}" destId="{AECFC9B1-EC77-43D5-9DAF-1BCB0530D39E}" srcOrd="0" destOrd="0" presId="urn:microsoft.com/office/officeart/2005/8/layout/vProcess5"/>
    <dgm:cxn modelId="{E43B06D1-3531-4AC4-BFD1-4ED66A24161F}" type="presOf" srcId="{C8504D04-3E4C-40EA-B447-3544B1F76B6F}" destId="{D87BB767-0F3B-4417-9D3F-C17424ECE43F}" srcOrd="1" destOrd="0" presId="urn:microsoft.com/office/officeart/2005/8/layout/vProcess5"/>
    <dgm:cxn modelId="{364396DA-82B0-45AD-8C60-B084C5F8CFA2}" srcId="{60E3022E-F15C-4E99-993D-FD4B356ED92D}" destId="{DD0DF918-2BC9-4AB4-83FA-CF83BA78B8D3}" srcOrd="2" destOrd="0" parTransId="{C03A7879-21EA-4708-9575-D69EE01E0D14}" sibTransId="{29CA1E6D-1CE8-40C0-A382-83890014989E}"/>
    <dgm:cxn modelId="{B8D3ACEF-692B-4E16-AAC9-F0331C869EE6}" type="presParOf" srcId="{AECFC9B1-EC77-43D5-9DAF-1BCB0530D39E}" destId="{6F635B76-3326-42F7-9D05-97CF5760352E}" srcOrd="0" destOrd="0" presId="urn:microsoft.com/office/officeart/2005/8/layout/vProcess5"/>
    <dgm:cxn modelId="{C34979FF-174E-4C81-AAA6-5574C98E9EB1}" type="presParOf" srcId="{AECFC9B1-EC77-43D5-9DAF-1BCB0530D39E}" destId="{C9A70B32-F7E9-4555-B182-01E4DB4B7C61}" srcOrd="1" destOrd="0" presId="urn:microsoft.com/office/officeart/2005/8/layout/vProcess5"/>
    <dgm:cxn modelId="{37C605D7-2EEA-40A5-9401-B6C5908353E3}" type="presParOf" srcId="{AECFC9B1-EC77-43D5-9DAF-1BCB0530D39E}" destId="{4B16DD96-6CA8-4480-BCCE-186F4C4F52BB}" srcOrd="2" destOrd="0" presId="urn:microsoft.com/office/officeart/2005/8/layout/vProcess5"/>
    <dgm:cxn modelId="{BE276E87-7786-4A3A-B8EA-339D7CC824BD}" type="presParOf" srcId="{AECFC9B1-EC77-43D5-9DAF-1BCB0530D39E}" destId="{AE16BC64-6576-463A-B420-97B88C6AB7A3}" srcOrd="3" destOrd="0" presId="urn:microsoft.com/office/officeart/2005/8/layout/vProcess5"/>
    <dgm:cxn modelId="{0C3617DD-5BC6-4A4D-A78B-4A2D14771111}" type="presParOf" srcId="{AECFC9B1-EC77-43D5-9DAF-1BCB0530D39E}" destId="{E59D69D4-DB21-4804-8469-2F7C4105C5AB}" srcOrd="4" destOrd="0" presId="urn:microsoft.com/office/officeart/2005/8/layout/vProcess5"/>
    <dgm:cxn modelId="{C4EF1AB3-BC73-4AD6-A4B0-DA4F69FFED17}" type="presParOf" srcId="{AECFC9B1-EC77-43D5-9DAF-1BCB0530D39E}" destId="{1FFDD0C5-90B1-49A8-8009-06870DD954FA}" srcOrd="5" destOrd="0" presId="urn:microsoft.com/office/officeart/2005/8/layout/vProcess5"/>
    <dgm:cxn modelId="{E1506F72-85EF-48FF-BD5E-771FF3BABAF3}" type="presParOf" srcId="{AECFC9B1-EC77-43D5-9DAF-1BCB0530D39E}" destId="{E81DDB96-1B57-4BA8-AE00-0F107D74BDCF}" srcOrd="6" destOrd="0" presId="urn:microsoft.com/office/officeart/2005/8/layout/vProcess5"/>
    <dgm:cxn modelId="{E287F066-5684-428E-A486-8A28CC4C4CC3}" type="presParOf" srcId="{AECFC9B1-EC77-43D5-9DAF-1BCB0530D39E}" destId="{D87BB767-0F3B-4417-9D3F-C17424ECE43F}" srcOrd="7" destOrd="0" presId="urn:microsoft.com/office/officeart/2005/8/layout/vProcess5"/>
    <dgm:cxn modelId="{58DB7C2E-4AC6-4410-A85F-1E427E3592D7}"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3000" dirty="0">
              <a:latin typeface="標楷體" pitchFamily="65" charset="-120"/>
              <a:ea typeface="標楷體" pitchFamily="65" charset="-120"/>
            </a:rPr>
            <a:t>若您在一般場所遭遇性騷擾</a:t>
          </a:r>
          <a:r>
            <a:rPr lang="en-US" altLang="zh-TW" sz="3000" dirty="0">
              <a:latin typeface="標楷體" pitchFamily="65" charset="-120"/>
              <a:ea typeface="標楷體" pitchFamily="65" charset="-120"/>
            </a:rPr>
            <a:t>(</a:t>
          </a:r>
          <a:r>
            <a:rPr lang="zh-TW" altLang="en-US" sz="3000" dirty="0">
              <a:latin typeface="標楷體" pitchFamily="65" charset="-120"/>
              <a:ea typeface="標楷體" pitchFamily="65" charset="-120"/>
            </a:rPr>
            <a:t>非校園及職場性騷擾範疇</a:t>
          </a:r>
          <a:r>
            <a:rPr lang="en-US" altLang="zh-TW" sz="3000" dirty="0">
              <a:latin typeface="標楷體" pitchFamily="65" charset="-120"/>
              <a:ea typeface="標楷體" pitchFamily="65" charset="-120"/>
            </a:rPr>
            <a:t>)</a:t>
          </a:r>
          <a:endParaRPr lang="zh-TW" altLang="en-US" sz="3000" dirty="0">
            <a:latin typeface="標楷體" pitchFamily="65" charset="-120"/>
            <a:ea typeface="標楷體" pitchFamily="65" charset="-120"/>
          </a:endParaRP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DD0DF918-2BC9-4AB4-83FA-CF83BA78B8D3}">
      <dgm:prSet phldrT="[文字]" custT="1"/>
      <dgm:spPr/>
      <dgm:t>
        <a:bodyPr/>
        <a:lstStyle/>
        <a:p>
          <a:r>
            <a:rPr lang="zh-TW" altLang="en-US" sz="2800" b="1" dirty="0">
              <a:latin typeface="標楷體" pitchFamily="65" charset="-120"/>
              <a:ea typeface="標楷體" pitchFamily="65" charset="-120"/>
            </a:rPr>
            <a:t>事發後一年內向加害人所屬單位或警察局提出申訴</a:t>
          </a:r>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C8504D04-3E4C-40EA-B447-3544B1F76B6F}">
      <dgm:prSet phldrT="[文字]" custT="1"/>
      <dgm:spPr/>
      <dgm:t>
        <a:bodyPr/>
        <a:lstStyle/>
        <a:p>
          <a:r>
            <a:rPr lang="zh-TW" altLang="en-US" sz="3000" dirty="0">
              <a:latin typeface="標楷體" pitchFamily="65" charset="-120"/>
              <a:ea typeface="標楷體" pitchFamily="65" charset="-120"/>
            </a:rPr>
            <a:t>適用性騷擾防治法</a:t>
          </a:r>
        </a:p>
      </dgm:t>
    </dgm:pt>
    <dgm:pt modelId="{6EB665CB-C58D-4593-A862-29FA2F740229}" type="sibTrans" cxnId="{F0832CC6-F08A-4D0B-B08C-CB4C27ABB5CF}">
      <dgm:prSet/>
      <dgm:spPr/>
      <dgm:t>
        <a:bodyPr/>
        <a:lstStyle/>
        <a:p>
          <a:endParaRPr lang="zh-TW" altLang="en-US"/>
        </a:p>
      </dgm:t>
    </dgm:pt>
    <dgm:pt modelId="{E4C8F59F-D5C6-4667-A534-80AFEBAEA823}" type="parTrans" cxnId="{F0832CC6-F08A-4D0B-B08C-CB4C27ABB5CF}">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pt>
    <dgm:pt modelId="{4B16DD96-6CA8-4480-BCCE-186F4C4F52BB}" type="pres">
      <dgm:prSet presAssocID="{60E3022E-F15C-4E99-993D-FD4B356ED92D}" presName="ThreeNodes_2" presStyleLbl="node1" presStyleIdx="1" presStyleCnt="3">
        <dgm:presLayoutVars>
          <dgm:bulletEnabled val="1"/>
        </dgm:presLayoutVars>
      </dgm:prSet>
      <dgm:spPr/>
    </dgm:pt>
    <dgm:pt modelId="{AE16BC64-6576-463A-B420-97B88C6AB7A3}" type="pres">
      <dgm:prSet presAssocID="{60E3022E-F15C-4E99-993D-FD4B356ED92D}" presName="ThreeNodes_3" presStyleLbl="node1" presStyleIdx="2" presStyleCnt="3">
        <dgm:presLayoutVars>
          <dgm:bulletEnabled val="1"/>
        </dgm:presLayoutVars>
      </dgm:prSet>
      <dgm:spPr/>
    </dgm:pt>
    <dgm:pt modelId="{E59D69D4-DB21-4804-8469-2F7C4105C5AB}" type="pres">
      <dgm:prSet presAssocID="{60E3022E-F15C-4E99-993D-FD4B356ED92D}" presName="ThreeConn_1-2" presStyleLbl="fgAccFollowNode1" presStyleIdx="0" presStyleCnt="2">
        <dgm:presLayoutVars>
          <dgm:bulletEnabled val="1"/>
        </dgm:presLayoutVars>
      </dgm:prSet>
      <dgm:spPr/>
    </dgm:pt>
    <dgm:pt modelId="{1FFDD0C5-90B1-49A8-8009-06870DD954FA}" type="pres">
      <dgm:prSet presAssocID="{60E3022E-F15C-4E99-993D-FD4B356ED92D}" presName="ThreeConn_2-3" presStyleLbl="fgAccFollowNode1" presStyleIdx="1" presStyleCnt="2">
        <dgm:presLayoutVars>
          <dgm:bulletEnabled val="1"/>
        </dgm:presLayoutVars>
      </dgm:prSet>
      <dgm:spPr/>
    </dgm:pt>
    <dgm:pt modelId="{E81DDB96-1B57-4BA8-AE00-0F107D74BDCF}" type="pres">
      <dgm:prSet presAssocID="{60E3022E-F15C-4E99-993D-FD4B356ED92D}" presName="ThreeNodes_1_text" presStyleLbl="node1" presStyleIdx="2" presStyleCnt="3">
        <dgm:presLayoutVars>
          <dgm:bulletEnabled val="1"/>
        </dgm:presLayoutVars>
      </dgm:prSet>
      <dgm:spPr/>
    </dgm:pt>
    <dgm:pt modelId="{D87BB767-0F3B-4417-9D3F-C17424ECE43F}" type="pres">
      <dgm:prSet presAssocID="{60E3022E-F15C-4E99-993D-FD4B356ED92D}" presName="ThreeNodes_2_text" presStyleLbl="node1" presStyleIdx="2" presStyleCnt="3">
        <dgm:presLayoutVars>
          <dgm:bulletEnabled val="1"/>
        </dgm:presLayoutVars>
      </dgm:prSet>
      <dgm:spPr/>
    </dgm:pt>
    <dgm:pt modelId="{3421907A-4DF3-4B03-BC63-4C69F5EFCC45}" type="pres">
      <dgm:prSet presAssocID="{60E3022E-F15C-4E99-993D-FD4B356ED92D}" presName="ThreeNodes_3_text" presStyleLbl="node1" presStyleIdx="2" presStyleCnt="3">
        <dgm:presLayoutVars>
          <dgm:bulletEnabled val="1"/>
        </dgm:presLayoutVars>
      </dgm:prSet>
      <dgm:spPr/>
    </dgm:pt>
  </dgm:ptLst>
  <dgm:cxnLst>
    <dgm:cxn modelId="{DDEA961E-BBED-4DB3-A51F-4D8BCE8415F9}" type="presOf" srcId="{DD0DF918-2BC9-4AB4-83FA-CF83BA78B8D3}" destId="{AE16BC64-6576-463A-B420-97B88C6AB7A3}" srcOrd="0" destOrd="0" presId="urn:microsoft.com/office/officeart/2005/8/layout/vProcess5"/>
    <dgm:cxn modelId="{DEF01124-D4D7-41BB-939D-674D334520E0}" type="presOf" srcId="{3150C9F0-FFF8-4F2E-A53C-F603E9E61690}" destId="{C9A70B32-F7E9-4555-B182-01E4DB4B7C61}" srcOrd="0" destOrd="0" presId="urn:microsoft.com/office/officeart/2005/8/layout/vProcess5"/>
    <dgm:cxn modelId="{71E77A2E-8DEC-431A-B720-8823302F7E52}" type="presOf" srcId="{60E3022E-F15C-4E99-993D-FD4B356ED92D}" destId="{AECFC9B1-EC77-43D5-9DAF-1BCB0530D39E}" srcOrd="0" destOrd="0" presId="urn:microsoft.com/office/officeart/2005/8/layout/vProcess5"/>
    <dgm:cxn modelId="{D2887F88-8AEF-45D2-B917-02147850E5D6}" type="presOf" srcId="{C8504D04-3E4C-40EA-B447-3544B1F76B6F}" destId="{D87BB767-0F3B-4417-9D3F-C17424ECE43F}" srcOrd="1"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DEFBB29F-E658-4906-A141-042B55038152}" type="presOf" srcId="{6EB665CB-C58D-4593-A862-29FA2F740229}" destId="{1FFDD0C5-90B1-49A8-8009-06870DD954FA}" srcOrd="0" destOrd="0" presId="urn:microsoft.com/office/officeart/2005/8/layout/vProcess5"/>
    <dgm:cxn modelId="{1087D5A7-76E0-4C72-87DC-86A02EDF1CA3}" type="presOf" srcId="{C294EE78-33B4-4446-8E74-D980074BFD87}" destId="{E59D69D4-DB21-4804-8469-2F7C4105C5AB}" srcOrd="0" destOrd="0" presId="urn:microsoft.com/office/officeart/2005/8/layout/vProcess5"/>
    <dgm:cxn modelId="{F0832CC6-F08A-4D0B-B08C-CB4C27ABB5CF}" srcId="{60E3022E-F15C-4E99-993D-FD4B356ED92D}" destId="{C8504D04-3E4C-40EA-B447-3544B1F76B6F}" srcOrd="1" destOrd="0" parTransId="{E4C8F59F-D5C6-4667-A534-80AFEBAEA823}" sibTransId="{6EB665CB-C58D-4593-A862-29FA2F740229}"/>
    <dgm:cxn modelId="{364396DA-82B0-45AD-8C60-B084C5F8CFA2}" srcId="{60E3022E-F15C-4E99-993D-FD4B356ED92D}" destId="{DD0DF918-2BC9-4AB4-83FA-CF83BA78B8D3}" srcOrd="2" destOrd="0" parTransId="{C03A7879-21EA-4708-9575-D69EE01E0D14}" sibTransId="{29CA1E6D-1CE8-40C0-A382-83890014989E}"/>
    <dgm:cxn modelId="{B04C6EDB-AA54-461F-8677-AB485AAAAFC4}" type="presOf" srcId="{DD0DF918-2BC9-4AB4-83FA-CF83BA78B8D3}" destId="{3421907A-4DF3-4B03-BC63-4C69F5EFCC45}" srcOrd="1" destOrd="0" presId="urn:microsoft.com/office/officeart/2005/8/layout/vProcess5"/>
    <dgm:cxn modelId="{255570E4-0FB0-40F1-9776-C85F18F2BDF2}" type="presOf" srcId="{3150C9F0-FFF8-4F2E-A53C-F603E9E61690}" destId="{E81DDB96-1B57-4BA8-AE00-0F107D74BDCF}" srcOrd="1" destOrd="0" presId="urn:microsoft.com/office/officeart/2005/8/layout/vProcess5"/>
    <dgm:cxn modelId="{5E8718F4-71D9-4877-B76F-8202070CAD2E}" type="presOf" srcId="{C8504D04-3E4C-40EA-B447-3544B1F76B6F}" destId="{4B16DD96-6CA8-4480-BCCE-186F4C4F52BB}" srcOrd="0" destOrd="0" presId="urn:microsoft.com/office/officeart/2005/8/layout/vProcess5"/>
    <dgm:cxn modelId="{70335D14-BC3B-40A8-B9F5-A47AC26B1038}" type="presParOf" srcId="{AECFC9B1-EC77-43D5-9DAF-1BCB0530D39E}" destId="{6F635B76-3326-42F7-9D05-97CF5760352E}" srcOrd="0" destOrd="0" presId="urn:microsoft.com/office/officeart/2005/8/layout/vProcess5"/>
    <dgm:cxn modelId="{38618CE2-EB7E-4640-8F8D-94264D0ECED3}" type="presParOf" srcId="{AECFC9B1-EC77-43D5-9DAF-1BCB0530D39E}" destId="{C9A70B32-F7E9-4555-B182-01E4DB4B7C61}" srcOrd="1" destOrd="0" presId="urn:microsoft.com/office/officeart/2005/8/layout/vProcess5"/>
    <dgm:cxn modelId="{B4F69EC9-D8BA-4214-A863-810466ACC505}" type="presParOf" srcId="{AECFC9B1-EC77-43D5-9DAF-1BCB0530D39E}" destId="{4B16DD96-6CA8-4480-BCCE-186F4C4F52BB}" srcOrd="2" destOrd="0" presId="urn:microsoft.com/office/officeart/2005/8/layout/vProcess5"/>
    <dgm:cxn modelId="{26029A7F-AC8F-4FE1-90EA-5AC44F022513}" type="presParOf" srcId="{AECFC9B1-EC77-43D5-9DAF-1BCB0530D39E}" destId="{AE16BC64-6576-463A-B420-97B88C6AB7A3}" srcOrd="3" destOrd="0" presId="urn:microsoft.com/office/officeart/2005/8/layout/vProcess5"/>
    <dgm:cxn modelId="{0D6D504B-D31E-47FF-81F2-082669365620}" type="presParOf" srcId="{AECFC9B1-EC77-43D5-9DAF-1BCB0530D39E}" destId="{E59D69D4-DB21-4804-8469-2F7C4105C5AB}" srcOrd="4" destOrd="0" presId="urn:microsoft.com/office/officeart/2005/8/layout/vProcess5"/>
    <dgm:cxn modelId="{FBA2D8F1-2A36-4F31-BE4D-08037B8F1F5B}" type="presParOf" srcId="{AECFC9B1-EC77-43D5-9DAF-1BCB0530D39E}" destId="{1FFDD0C5-90B1-49A8-8009-06870DD954FA}" srcOrd="5" destOrd="0" presId="urn:microsoft.com/office/officeart/2005/8/layout/vProcess5"/>
    <dgm:cxn modelId="{0A4C0B6B-1ED9-4068-89C4-F53F8E619801}" type="presParOf" srcId="{AECFC9B1-EC77-43D5-9DAF-1BCB0530D39E}" destId="{E81DDB96-1B57-4BA8-AE00-0F107D74BDCF}" srcOrd="6" destOrd="0" presId="urn:microsoft.com/office/officeart/2005/8/layout/vProcess5"/>
    <dgm:cxn modelId="{31339361-64B5-44C1-9DF1-76ACB52D6A0B}" type="presParOf" srcId="{AECFC9B1-EC77-43D5-9DAF-1BCB0530D39E}" destId="{D87BB767-0F3B-4417-9D3F-C17424ECE43F}" srcOrd="7" destOrd="0" presId="urn:microsoft.com/office/officeart/2005/8/layout/vProcess5"/>
    <dgm:cxn modelId="{BDB19C51-5C43-4846-8BF7-DE4122C7EB24}"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84F287-2A80-49E2-ABB0-E74B5BF304B4}"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zh-TW" altLang="en-US"/>
        </a:p>
      </dgm:t>
    </dgm:pt>
    <dgm:pt modelId="{05BD5F0C-5157-4079-BD6D-82DF9D75DF8C}">
      <dgm:prSet phldrT="[文字]" custT="1"/>
      <dgm:spPr/>
      <dgm:t>
        <a:bodyPr/>
        <a:lstStyle/>
        <a:p>
          <a:r>
            <a:rPr lang="zh-TW" altLang="en-US" sz="2400" dirty="0">
              <a:solidFill>
                <a:schemeClr val="tx1"/>
              </a:solidFill>
              <a:latin typeface="華康中圓體" pitchFamily="49" charset="-120"/>
              <a:ea typeface="華康中圓體" pitchFamily="49" charset="-120"/>
            </a:rPr>
            <a:t>受理與協助性騷擾之申訴、再申訴及調解</a:t>
          </a:r>
        </a:p>
      </dgm:t>
    </dgm:pt>
    <dgm:pt modelId="{D5AB4C47-6790-40E3-9C72-694E49995780}" type="parTrans" cxnId="{5C120647-28AF-4ABF-B40A-0D229E004197}">
      <dgm:prSet/>
      <dgm:spPr/>
      <dgm:t>
        <a:bodyPr/>
        <a:lstStyle/>
        <a:p>
          <a:endParaRPr lang="zh-TW" altLang="en-US"/>
        </a:p>
      </dgm:t>
    </dgm:pt>
    <dgm:pt modelId="{81F0EC59-D746-4224-8C14-764D182A941D}" type="sibTrans" cxnId="{5C120647-28AF-4ABF-B40A-0D229E004197}">
      <dgm:prSet/>
      <dgm:spPr/>
      <dgm:t>
        <a:bodyPr/>
        <a:lstStyle/>
        <a:p>
          <a:endParaRPr lang="zh-TW" altLang="en-US"/>
        </a:p>
      </dgm:t>
    </dgm:pt>
    <dgm:pt modelId="{FF5294A9-7273-476E-AD72-30B1DE26FA44}">
      <dgm:prSet custT="1"/>
      <dgm:spPr/>
      <dgm:t>
        <a:bodyPr/>
        <a:lstStyle/>
        <a:p>
          <a:r>
            <a:rPr lang="zh-TW" altLang="en-US" sz="2400" dirty="0">
              <a:solidFill>
                <a:schemeClr val="tx1"/>
              </a:solidFill>
              <a:latin typeface="華康中圓體" pitchFamily="49" charset="-120"/>
              <a:ea typeface="華康中圓體" pitchFamily="49" charset="-120"/>
            </a:rPr>
            <a:t>指派專業社工員提供諮詢協談</a:t>
          </a:r>
        </a:p>
      </dgm:t>
    </dgm:pt>
    <dgm:pt modelId="{B60C0393-0502-4936-9647-36F878CFD661}" type="parTrans" cxnId="{5198DFE5-73EC-4FFD-9DAD-7E39A0F6DFA0}">
      <dgm:prSet/>
      <dgm:spPr/>
      <dgm:t>
        <a:bodyPr/>
        <a:lstStyle/>
        <a:p>
          <a:endParaRPr lang="zh-TW" altLang="en-US"/>
        </a:p>
      </dgm:t>
    </dgm:pt>
    <dgm:pt modelId="{CF4E26FB-A072-4A2E-A7EB-A7E0A7DEDAA1}" type="sibTrans" cxnId="{5198DFE5-73EC-4FFD-9DAD-7E39A0F6DFA0}">
      <dgm:prSet/>
      <dgm:spPr/>
      <dgm:t>
        <a:bodyPr/>
        <a:lstStyle/>
        <a:p>
          <a:endParaRPr lang="zh-TW" altLang="en-US"/>
        </a:p>
      </dgm:t>
    </dgm:pt>
    <dgm:pt modelId="{6676DCD5-78A9-42F0-BABB-D6C015824E53}">
      <dgm:prSet custT="1"/>
      <dgm:spPr/>
      <dgm:t>
        <a:bodyPr/>
        <a:lstStyle/>
        <a:p>
          <a:r>
            <a:rPr lang="zh-TW" altLang="en-US" sz="2400" dirty="0">
              <a:solidFill>
                <a:schemeClr val="tx1"/>
              </a:solidFill>
              <a:latin typeface="華康中圓體" pitchFamily="49" charset="-120"/>
              <a:ea typeface="華康中圓體" pitchFamily="49" charset="-120"/>
            </a:rPr>
            <a:t>提供心理諮商</a:t>
          </a:r>
        </a:p>
      </dgm:t>
    </dgm:pt>
    <dgm:pt modelId="{1FF53959-6539-407C-BFB9-2A3C442A8A8E}" type="parTrans" cxnId="{B1B9805A-B7B0-4DFE-8782-29F5482FC13F}">
      <dgm:prSet/>
      <dgm:spPr/>
      <dgm:t>
        <a:bodyPr/>
        <a:lstStyle/>
        <a:p>
          <a:endParaRPr lang="zh-TW" altLang="en-US"/>
        </a:p>
      </dgm:t>
    </dgm:pt>
    <dgm:pt modelId="{1DCA373C-F5C9-4F04-81F0-16A4B011A5D5}" type="sibTrans" cxnId="{B1B9805A-B7B0-4DFE-8782-29F5482FC13F}">
      <dgm:prSet/>
      <dgm:spPr/>
      <dgm:t>
        <a:bodyPr/>
        <a:lstStyle/>
        <a:p>
          <a:endParaRPr lang="zh-TW" altLang="en-US"/>
        </a:p>
      </dgm:t>
    </dgm:pt>
    <dgm:pt modelId="{C0E0E949-22A5-458F-8B54-1CDF3FE7B7D8}">
      <dgm:prSet custT="1"/>
      <dgm:spPr/>
      <dgm:t>
        <a:bodyPr/>
        <a:lstStyle/>
        <a:p>
          <a:r>
            <a:rPr lang="zh-TW" altLang="en-US" sz="2400" dirty="0">
              <a:solidFill>
                <a:schemeClr val="tx1"/>
              </a:solidFill>
              <a:latin typeface="華康中圓體" pitchFamily="49" charset="-120"/>
              <a:ea typeface="華康中圓體" pitchFamily="49" charset="-120"/>
            </a:rPr>
            <a:t>提供法律諮詢</a:t>
          </a:r>
        </a:p>
      </dgm:t>
    </dgm:pt>
    <dgm:pt modelId="{6108ADF7-6279-402F-81B8-2F6DAFC588CF}" type="parTrans" cxnId="{2BDD7D49-9E36-4FCD-A885-92BB01064370}">
      <dgm:prSet/>
      <dgm:spPr/>
      <dgm:t>
        <a:bodyPr/>
        <a:lstStyle/>
        <a:p>
          <a:endParaRPr lang="zh-TW" altLang="en-US"/>
        </a:p>
      </dgm:t>
    </dgm:pt>
    <dgm:pt modelId="{8AC87A60-7680-4EF5-8532-EAA29CB4644C}" type="sibTrans" cxnId="{2BDD7D49-9E36-4FCD-A885-92BB01064370}">
      <dgm:prSet/>
      <dgm:spPr/>
      <dgm:t>
        <a:bodyPr/>
        <a:lstStyle/>
        <a:p>
          <a:endParaRPr lang="zh-TW" altLang="en-US"/>
        </a:p>
      </dgm:t>
    </dgm:pt>
    <dgm:pt modelId="{1A3B8590-26DA-428A-B032-430EE41DDA3E}">
      <dgm:prSet custT="1"/>
      <dgm:spPr/>
      <dgm:t>
        <a:bodyPr/>
        <a:lstStyle/>
        <a:p>
          <a:r>
            <a:rPr lang="zh-TW" altLang="en-US" sz="2400" dirty="0">
              <a:solidFill>
                <a:schemeClr val="tx1"/>
              </a:solidFill>
              <a:latin typeface="華康中圓體" pitchFamily="49" charset="-120"/>
              <a:ea typeface="華康中圓體" pitchFamily="49" charset="-120"/>
            </a:rPr>
            <a:t>提供陪同服務</a:t>
          </a:r>
          <a:r>
            <a:rPr lang="en-US" altLang="en-US" sz="2400" dirty="0">
              <a:solidFill>
                <a:schemeClr val="tx1"/>
              </a:solidFill>
              <a:latin typeface="華康中圓體" pitchFamily="49" charset="-120"/>
              <a:ea typeface="華康中圓體" pitchFamily="49" charset="-120"/>
            </a:rPr>
            <a:t>:</a:t>
          </a:r>
          <a:r>
            <a:rPr lang="zh-TW" altLang="en-US" sz="2400" dirty="0">
              <a:solidFill>
                <a:schemeClr val="tx1"/>
              </a:solidFill>
              <a:latin typeface="華康中圓體" pitchFamily="49" charset="-120"/>
              <a:ea typeface="華康中圓體" pitchFamily="49" charset="-120"/>
            </a:rPr>
            <a:t>出庭、調解、申訴、再申訴</a:t>
          </a:r>
        </a:p>
      </dgm:t>
    </dgm:pt>
    <dgm:pt modelId="{5633EDCE-323E-483D-B1EA-1BD4E8B454BC}" type="parTrans" cxnId="{2FDD62C6-31A8-41E2-B686-62A9570B94BA}">
      <dgm:prSet/>
      <dgm:spPr/>
      <dgm:t>
        <a:bodyPr/>
        <a:lstStyle/>
        <a:p>
          <a:endParaRPr lang="zh-TW" altLang="en-US"/>
        </a:p>
      </dgm:t>
    </dgm:pt>
    <dgm:pt modelId="{7034E93A-B4D9-49BA-811A-B7DA538B784E}" type="sibTrans" cxnId="{2FDD62C6-31A8-41E2-B686-62A9570B94BA}">
      <dgm:prSet/>
      <dgm:spPr/>
      <dgm:t>
        <a:bodyPr/>
        <a:lstStyle/>
        <a:p>
          <a:endParaRPr lang="zh-TW" altLang="en-US"/>
        </a:p>
      </dgm:t>
    </dgm:pt>
    <dgm:pt modelId="{4C27E680-BF07-422B-9B98-74EFE71C45E2}">
      <dgm:prSet custT="1"/>
      <dgm:spPr/>
      <dgm:t>
        <a:bodyPr/>
        <a:lstStyle/>
        <a:p>
          <a:r>
            <a:rPr lang="zh-TW" altLang="en-US" sz="2400" dirty="0">
              <a:solidFill>
                <a:schemeClr val="tx1"/>
              </a:solidFill>
              <a:latin typeface="華康中圓體" pitchFamily="49" charset="-120"/>
              <a:ea typeface="華康中圓體" pitchFamily="49" charset="-120"/>
            </a:rPr>
            <a:t>辦理防治宣導及相關專業訓練活動</a:t>
          </a:r>
        </a:p>
      </dgm:t>
    </dgm:pt>
    <dgm:pt modelId="{0FF89A53-1271-490A-BAF3-886347F2D540}" type="parTrans" cxnId="{CEF72F41-F60A-4B53-87F7-FEAF4E712CE2}">
      <dgm:prSet/>
      <dgm:spPr/>
      <dgm:t>
        <a:bodyPr/>
        <a:lstStyle/>
        <a:p>
          <a:endParaRPr lang="zh-TW" altLang="en-US"/>
        </a:p>
      </dgm:t>
    </dgm:pt>
    <dgm:pt modelId="{1182A6D4-4DDD-4636-8EA7-946DF903A1B8}" type="sibTrans" cxnId="{CEF72F41-F60A-4B53-87F7-FEAF4E712CE2}">
      <dgm:prSet/>
      <dgm:spPr/>
      <dgm:t>
        <a:bodyPr/>
        <a:lstStyle/>
        <a:p>
          <a:endParaRPr lang="zh-TW" altLang="en-US"/>
        </a:p>
      </dgm:t>
    </dgm:pt>
    <dgm:pt modelId="{F794C52C-E9A0-4784-B217-DF45BC8164A1}" type="pres">
      <dgm:prSet presAssocID="{1384F287-2A80-49E2-ABB0-E74B5BF304B4}" presName="linear" presStyleCnt="0">
        <dgm:presLayoutVars>
          <dgm:animLvl val="lvl"/>
          <dgm:resizeHandles val="exact"/>
        </dgm:presLayoutVars>
      </dgm:prSet>
      <dgm:spPr/>
    </dgm:pt>
    <dgm:pt modelId="{D2D44615-AF2E-45C0-BA55-2E18605078BE}" type="pres">
      <dgm:prSet presAssocID="{05BD5F0C-5157-4079-BD6D-82DF9D75DF8C}" presName="parentText" presStyleLbl="node1" presStyleIdx="0" presStyleCnt="6">
        <dgm:presLayoutVars>
          <dgm:chMax val="0"/>
          <dgm:bulletEnabled val="1"/>
        </dgm:presLayoutVars>
      </dgm:prSet>
      <dgm:spPr/>
    </dgm:pt>
    <dgm:pt modelId="{67234006-CF1A-43EC-A80D-6C516C52FEB9}" type="pres">
      <dgm:prSet presAssocID="{81F0EC59-D746-4224-8C14-764D182A941D}" presName="spacer" presStyleCnt="0"/>
      <dgm:spPr/>
    </dgm:pt>
    <dgm:pt modelId="{921A64AD-B205-4364-B851-20DB361698C3}" type="pres">
      <dgm:prSet presAssocID="{FF5294A9-7273-476E-AD72-30B1DE26FA44}" presName="parentText" presStyleLbl="node1" presStyleIdx="1" presStyleCnt="6">
        <dgm:presLayoutVars>
          <dgm:chMax val="0"/>
          <dgm:bulletEnabled val="1"/>
        </dgm:presLayoutVars>
      </dgm:prSet>
      <dgm:spPr/>
    </dgm:pt>
    <dgm:pt modelId="{83A6AC40-8746-434C-95BB-7F7BEAC8D882}" type="pres">
      <dgm:prSet presAssocID="{CF4E26FB-A072-4A2E-A7EB-A7E0A7DEDAA1}" presName="spacer" presStyleCnt="0"/>
      <dgm:spPr/>
    </dgm:pt>
    <dgm:pt modelId="{B83A78C8-5855-4AF9-B5C3-2BFE73EBB6A0}" type="pres">
      <dgm:prSet presAssocID="{6676DCD5-78A9-42F0-BABB-D6C015824E53}" presName="parentText" presStyleLbl="node1" presStyleIdx="2" presStyleCnt="6">
        <dgm:presLayoutVars>
          <dgm:chMax val="0"/>
          <dgm:bulletEnabled val="1"/>
        </dgm:presLayoutVars>
      </dgm:prSet>
      <dgm:spPr/>
    </dgm:pt>
    <dgm:pt modelId="{5420BBDC-1B20-4A66-BB35-EA88CB28542B}" type="pres">
      <dgm:prSet presAssocID="{1DCA373C-F5C9-4F04-81F0-16A4B011A5D5}" presName="spacer" presStyleCnt="0"/>
      <dgm:spPr/>
    </dgm:pt>
    <dgm:pt modelId="{C7B2BFCD-0C01-4339-921D-9D472F27E997}" type="pres">
      <dgm:prSet presAssocID="{C0E0E949-22A5-458F-8B54-1CDF3FE7B7D8}" presName="parentText" presStyleLbl="node1" presStyleIdx="3" presStyleCnt="6">
        <dgm:presLayoutVars>
          <dgm:chMax val="0"/>
          <dgm:bulletEnabled val="1"/>
        </dgm:presLayoutVars>
      </dgm:prSet>
      <dgm:spPr/>
    </dgm:pt>
    <dgm:pt modelId="{A903D2A6-615B-44D7-AAC0-713856B57FF3}" type="pres">
      <dgm:prSet presAssocID="{8AC87A60-7680-4EF5-8532-EAA29CB4644C}" presName="spacer" presStyleCnt="0"/>
      <dgm:spPr/>
    </dgm:pt>
    <dgm:pt modelId="{63F1F707-2EB3-4DF5-821C-EA4B706D6794}" type="pres">
      <dgm:prSet presAssocID="{1A3B8590-26DA-428A-B032-430EE41DDA3E}" presName="parentText" presStyleLbl="node1" presStyleIdx="4" presStyleCnt="6">
        <dgm:presLayoutVars>
          <dgm:chMax val="0"/>
          <dgm:bulletEnabled val="1"/>
        </dgm:presLayoutVars>
      </dgm:prSet>
      <dgm:spPr/>
    </dgm:pt>
    <dgm:pt modelId="{057464D0-E694-45B8-9A72-C53AD6EA3C0E}" type="pres">
      <dgm:prSet presAssocID="{7034E93A-B4D9-49BA-811A-B7DA538B784E}" presName="spacer" presStyleCnt="0"/>
      <dgm:spPr/>
    </dgm:pt>
    <dgm:pt modelId="{8B149A17-DE0F-467A-BC49-D6318AC4AFA2}" type="pres">
      <dgm:prSet presAssocID="{4C27E680-BF07-422B-9B98-74EFE71C45E2}" presName="parentText" presStyleLbl="node1" presStyleIdx="5" presStyleCnt="6">
        <dgm:presLayoutVars>
          <dgm:chMax val="0"/>
          <dgm:bulletEnabled val="1"/>
        </dgm:presLayoutVars>
      </dgm:prSet>
      <dgm:spPr/>
    </dgm:pt>
  </dgm:ptLst>
  <dgm:cxnLst>
    <dgm:cxn modelId="{A36C625E-D8B9-4498-A09A-41FBDF0CD195}" type="presOf" srcId="{1384F287-2A80-49E2-ABB0-E74B5BF304B4}" destId="{F794C52C-E9A0-4784-B217-DF45BC8164A1}" srcOrd="0" destOrd="0" presId="urn:microsoft.com/office/officeart/2005/8/layout/vList2"/>
    <dgm:cxn modelId="{CEF72F41-F60A-4B53-87F7-FEAF4E712CE2}" srcId="{1384F287-2A80-49E2-ABB0-E74B5BF304B4}" destId="{4C27E680-BF07-422B-9B98-74EFE71C45E2}" srcOrd="5" destOrd="0" parTransId="{0FF89A53-1271-490A-BAF3-886347F2D540}" sibTransId="{1182A6D4-4DDD-4636-8EA7-946DF903A1B8}"/>
    <dgm:cxn modelId="{85503643-F8A9-4FBF-B634-EAB748C36E16}" type="presOf" srcId="{05BD5F0C-5157-4079-BD6D-82DF9D75DF8C}" destId="{D2D44615-AF2E-45C0-BA55-2E18605078BE}" srcOrd="0" destOrd="0" presId="urn:microsoft.com/office/officeart/2005/8/layout/vList2"/>
    <dgm:cxn modelId="{5C120647-28AF-4ABF-B40A-0D229E004197}" srcId="{1384F287-2A80-49E2-ABB0-E74B5BF304B4}" destId="{05BD5F0C-5157-4079-BD6D-82DF9D75DF8C}" srcOrd="0" destOrd="0" parTransId="{D5AB4C47-6790-40E3-9C72-694E49995780}" sibTransId="{81F0EC59-D746-4224-8C14-764D182A941D}"/>
    <dgm:cxn modelId="{2BDD7D49-9E36-4FCD-A885-92BB01064370}" srcId="{1384F287-2A80-49E2-ABB0-E74B5BF304B4}" destId="{C0E0E949-22A5-458F-8B54-1CDF3FE7B7D8}" srcOrd="3" destOrd="0" parTransId="{6108ADF7-6279-402F-81B8-2F6DAFC588CF}" sibTransId="{8AC87A60-7680-4EF5-8532-EAA29CB4644C}"/>
    <dgm:cxn modelId="{D0AFF849-C1B8-4B92-9780-369A91FFF0B2}" type="presOf" srcId="{4C27E680-BF07-422B-9B98-74EFE71C45E2}" destId="{8B149A17-DE0F-467A-BC49-D6318AC4AFA2}" srcOrd="0" destOrd="0" presId="urn:microsoft.com/office/officeart/2005/8/layout/vList2"/>
    <dgm:cxn modelId="{B33ACF4B-17A4-4CCF-9BD3-D544D574349C}" type="presOf" srcId="{FF5294A9-7273-476E-AD72-30B1DE26FA44}" destId="{921A64AD-B205-4364-B851-20DB361698C3}" srcOrd="0" destOrd="0" presId="urn:microsoft.com/office/officeart/2005/8/layout/vList2"/>
    <dgm:cxn modelId="{16DC1656-1AA2-4704-A0A3-5035C82CEF34}" type="presOf" srcId="{1A3B8590-26DA-428A-B032-430EE41DDA3E}" destId="{63F1F707-2EB3-4DF5-821C-EA4B706D6794}" srcOrd="0" destOrd="0" presId="urn:microsoft.com/office/officeart/2005/8/layout/vList2"/>
    <dgm:cxn modelId="{B1B9805A-B7B0-4DFE-8782-29F5482FC13F}" srcId="{1384F287-2A80-49E2-ABB0-E74B5BF304B4}" destId="{6676DCD5-78A9-42F0-BABB-D6C015824E53}" srcOrd="2" destOrd="0" parTransId="{1FF53959-6539-407C-BFB9-2A3C442A8A8E}" sibTransId="{1DCA373C-F5C9-4F04-81F0-16A4B011A5D5}"/>
    <dgm:cxn modelId="{C4C81C8D-12FA-43CF-97C4-1A488742C672}" type="presOf" srcId="{6676DCD5-78A9-42F0-BABB-D6C015824E53}" destId="{B83A78C8-5855-4AF9-B5C3-2BFE73EBB6A0}" srcOrd="0" destOrd="0" presId="urn:microsoft.com/office/officeart/2005/8/layout/vList2"/>
    <dgm:cxn modelId="{B260D9C1-CF09-4505-A2DC-0EF1F9537868}" type="presOf" srcId="{C0E0E949-22A5-458F-8B54-1CDF3FE7B7D8}" destId="{C7B2BFCD-0C01-4339-921D-9D472F27E997}" srcOrd="0" destOrd="0" presId="urn:microsoft.com/office/officeart/2005/8/layout/vList2"/>
    <dgm:cxn modelId="{2FDD62C6-31A8-41E2-B686-62A9570B94BA}" srcId="{1384F287-2A80-49E2-ABB0-E74B5BF304B4}" destId="{1A3B8590-26DA-428A-B032-430EE41DDA3E}" srcOrd="4" destOrd="0" parTransId="{5633EDCE-323E-483D-B1EA-1BD4E8B454BC}" sibTransId="{7034E93A-B4D9-49BA-811A-B7DA538B784E}"/>
    <dgm:cxn modelId="{5198DFE5-73EC-4FFD-9DAD-7E39A0F6DFA0}" srcId="{1384F287-2A80-49E2-ABB0-E74B5BF304B4}" destId="{FF5294A9-7273-476E-AD72-30B1DE26FA44}" srcOrd="1" destOrd="0" parTransId="{B60C0393-0502-4936-9647-36F878CFD661}" sibTransId="{CF4E26FB-A072-4A2E-A7EB-A7E0A7DEDAA1}"/>
    <dgm:cxn modelId="{BE4FAA00-E5A1-4BDE-810D-A714FF4999DA}" type="presParOf" srcId="{F794C52C-E9A0-4784-B217-DF45BC8164A1}" destId="{D2D44615-AF2E-45C0-BA55-2E18605078BE}" srcOrd="0" destOrd="0" presId="urn:microsoft.com/office/officeart/2005/8/layout/vList2"/>
    <dgm:cxn modelId="{2417CC00-4BDA-4ADC-A585-D3AE7D0538F6}" type="presParOf" srcId="{F794C52C-E9A0-4784-B217-DF45BC8164A1}" destId="{67234006-CF1A-43EC-A80D-6C516C52FEB9}" srcOrd="1" destOrd="0" presId="urn:microsoft.com/office/officeart/2005/8/layout/vList2"/>
    <dgm:cxn modelId="{82935E71-C99F-402F-8CEF-2B71575C6227}" type="presParOf" srcId="{F794C52C-E9A0-4784-B217-DF45BC8164A1}" destId="{921A64AD-B205-4364-B851-20DB361698C3}" srcOrd="2" destOrd="0" presId="urn:microsoft.com/office/officeart/2005/8/layout/vList2"/>
    <dgm:cxn modelId="{4780715F-358E-4968-B63B-DD428B1C0BDC}" type="presParOf" srcId="{F794C52C-E9A0-4784-B217-DF45BC8164A1}" destId="{83A6AC40-8746-434C-95BB-7F7BEAC8D882}" srcOrd="3" destOrd="0" presId="urn:microsoft.com/office/officeart/2005/8/layout/vList2"/>
    <dgm:cxn modelId="{7BD81182-B7DD-4632-8E07-47FA2A0ED412}" type="presParOf" srcId="{F794C52C-E9A0-4784-B217-DF45BC8164A1}" destId="{B83A78C8-5855-4AF9-B5C3-2BFE73EBB6A0}" srcOrd="4" destOrd="0" presId="urn:microsoft.com/office/officeart/2005/8/layout/vList2"/>
    <dgm:cxn modelId="{19573181-6046-40B8-A109-6D2E830FADC7}" type="presParOf" srcId="{F794C52C-E9A0-4784-B217-DF45BC8164A1}" destId="{5420BBDC-1B20-4A66-BB35-EA88CB28542B}" srcOrd="5" destOrd="0" presId="urn:microsoft.com/office/officeart/2005/8/layout/vList2"/>
    <dgm:cxn modelId="{EF91A0FD-8757-4E7D-B482-CB31A9C9F525}" type="presParOf" srcId="{F794C52C-E9A0-4784-B217-DF45BC8164A1}" destId="{C7B2BFCD-0C01-4339-921D-9D472F27E997}" srcOrd="6" destOrd="0" presId="urn:microsoft.com/office/officeart/2005/8/layout/vList2"/>
    <dgm:cxn modelId="{B32D571B-DCC4-4EDA-A231-F9507616AE8F}" type="presParOf" srcId="{F794C52C-E9A0-4784-B217-DF45BC8164A1}" destId="{A903D2A6-615B-44D7-AAC0-713856B57FF3}" srcOrd="7" destOrd="0" presId="urn:microsoft.com/office/officeart/2005/8/layout/vList2"/>
    <dgm:cxn modelId="{C1C97203-D892-4D1D-9DE2-FD8A1A09956F}" type="presParOf" srcId="{F794C52C-E9A0-4784-B217-DF45BC8164A1}" destId="{63F1F707-2EB3-4DF5-821C-EA4B706D6794}" srcOrd="8" destOrd="0" presId="urn:microsoft.com/office/officeart/2005/8/layout/vList2"/>
    <dgm:cxn modelId="{26D1C3E5-660D-455C-8FDA-F8CE2921F2B5}" type="presParOf" srcId="{F794C52C-E9A0-4784-B217-DF45BC8164A1}" destId="{057464D0-E694-45B8-9A72-C53AD6EA3C0E}" srcOrd="9" destOrd="0" presId="urn:microsoft.com/office/officeart/2005/8/layout/vList2"/>
    <dgm:cxn modelId="{D9D2E640-83A7-4FDA-8D15-4ADB8CBC2AE4}" type="presParOf" srcId="{F794C52C-E9A0-4784-B217-DF45BC8164A1}" destId="{8B149A17-DE0F-467A-BC49-D6318AC4AFA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56527" y="-31512"/>
          <a:ext cx="6840756" cy="17462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TW" altLang="en-US" sz="2800" kern="1200" dirty="0">
              <a:latin typeface="標楷體" pitchFamily="65" charset="-120"/>
              <a:ea typeface="標楷體" pitchFamily="65" charset="-120"/>
            </a:rPr>
            <a:t>如果您本身是學生，被學校老師、職員、工友或學生性騷擾時</a:t>
          </a:r>
        </a:p>
      </dsp:txBody>
      <dsp:txXfrm>
        <a:off x="-205382" y="19633"/>
        <a:ext cx="4793298" cy="1643940"/>
      </dsp:txXfrm>
    </dsp:sp>
    <dsp:sp modelId="{4B16DD96-6CA8-4480-BCCE-186F4C4F52BB}">
      <dsp:nvSpPr>
        <dsp:cNvPr id="0" name=""/>
        <dsp:cNvSpPr/>
      </dsp:nvSpPr>
      <dsp:spPr>
        <a:xfrm>
          <a:off x="769584" y="1921722"/>
          <a:ext cx="5814646" cy="16201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zh-TW" altLang="en-US" sz="3700" kern="1200" dirty="0">
              <a:latin typeface="標楷體" pitchFamily="65" charset="-120"/>
              <a:ea typeface="標楷體" pitchFamily="65" charset="-120"/>
            </a:rPr>
            <a:t>適用性別平等教育法</a:t>
          </a:r>
          <a:endParaRPr lang="zh-TW" altLang="en-US" sz="3700" kern="1200" dirty="0"/>
        </a:p>
      </dsp:txBody>
      <dsp:txXfrm>
        <a:off x="817037" y="1969175"/>
        <a:ext cx="4153566" cy="1525274"/>
      </dsp:txXfrm>
    </dsp:sp>
    <dsp:sp modelId="{AE16BC64-6576-463A-B420-97B88C6AB7A3}">
      <dsp:nvSpPr>
        <dsp:cNvPr id="0" name=""/>
        <dsp:cNvSpPr/>
      </dsp:nvSpPr>
      <dsp:spPr>
        <a:xfrm>
          <a:off x="1282641" y="3811932"/>
          <a:ext cx="5814646" cy="16201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zh-TW" altLang="en-US" sz="3700" b="1" kern="1200" dirty="0">
              <a:latin typeface="標楷體" pitchFamily="65" charset="-120"/>
              <a:ea typeface="標楷體" pitchFamily="65" charset="-120"/>
            </a:rPr>
            <a:t>向加害人行為時所屬學校提出申訴</a:t>
          </a:r>
          <a:endParaRPr lang="zh-TW" altLang="en-US" sz="3700" kern="1200" dirty="0"/>
        </a:p>
      </dsp:txBody>
      <dsp:txXfrm>
        <a:off x="1330094" y="3859385"/>
        <a:ext cx="4153566" cy="1525274"/>
      </dsp:txXfrm>
    </dsp:sp>
    <dsp:sp modelId="{E59D69D4-DB21-4804-8469-2F7C4105C5AB}">
      <dsp:nvSpPr>
        <dsp:cNvPr id="0" name=""/>
        <dsp:cNvSpPr/>
      </dsp:nvSpPr>
      <dsp:spPr>
        <a:xfrm>
          <a:off x="5018056" y="1260149"/>
          <a:ext cx="1053117" cy="105311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255007" y="1260149"/>
        <a:ext cx="579215" cy="792471"/>
      </dsp:txXfrm>
    </dsp:sp>
    <dsp:sp modelId="{1FFDD0C5-90B1-49A8-8009-06870DD954FA}">
      <dsp:nvSpPr>
        <dsp:cNvPr id="0" name=""/>
        <dsp:cNvSpPr/>
      </dsp:nvSpPr>
      <dsp:spPr>
        <a:xfrm>
          <a:off x="5531113" y="3139557"/>
          <a:ext cx="1053117" cy="105311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768064" y="3139557"/>
        <a:ext cx="579215" cy="7924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67328" y="-30252"/>
          <a:ext cx="7128788" cy="16763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標楷體" pitchFamily="65" charset="-120"/>
              <a:ea typeface="標楷體" pitchFamily="65" charset="-120"/>
            </a:rPr>
            <a:t>如果您是員工，在執行職務時遭受性騷擾</a:t>
          </a:r>
        </a:p>
      </dsp:txBody>
      <dsp:txXfrm>
        <a:off x="-218229" y="18847"/>
        <a:ext cx="5163229" cy="1578182"/>
      </dsp:txXfrm>
    </dsp:sp>
    <dsp:sp modelId="{4B16DD96-6CA8-4480-BCCE-186F4C4F52BB}">
      <dsp:nvSpPr>
        <dsp:cNvPr id="0" name=""/>
        <dsp:cNvSpPr/>
      </dsp:nvSpPr>
      <dsp:spPr>
        <a:xfrm>
          <a:off x="801988" y="1844853"/>
          <a:ext cx="6059473" cy="1555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zh-TW" altLang="en-US" sz="3800" kern="1200" dirty="0">
              <a:latin typeface="標楷體" pitchFamily="65" charset="-120"/>
              <a:ea typeface="標楷體" pitchFamily="65" charset="-120"/>
            </a:rPr>
            <a:t>適用性別平等工作法</a:t>
          </a:r>
        </a:p>
      </dsp:txBody>
      <dsp:txXfrm>
        <a:off x="847543" y="1890408"/>
        <a:ext cx="4422711" cy="1464262"/>
      </dsp:txXfrm>
    </dsp:sp>
    <dsp:sp modelId="{AE16BC64-6576-463A-B420-97B88C6AB7A3}">
      <dsp:nvSpPr>
        <dsp:cNvPr id="0" name=""/>
        <dsp:cNvSpPr/>
      </dsp:nvSpPr>
      <dsp:spPr>
        <a:xfrm>
          <a:off x="1336647" y="3659455"/>
          <a:ext cx="6059473" cy="1555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l" defTabSz="1689100">
            <a:lnSpc>
              <a:spcPct val="90000"/>
            </a:lnSpc>
            <a:spcBef>
              <a:spcPct val="0"/>
            </a:spcBef>
            <a:spcAft>
              <a:spcPct val="35000"/>
            </a:spcAft>
            <a:buNone/>
          </a:pPr>
          <a:r>
            <a:rPr lang="zh-TW" altLang="en-US" sz="3800" b="1" kern="1200" dirty="0">
              <a:latin typeface="標楷體" pitchFamily="65" charset="-120"/>
              <a:ea typeface="標楷體" pitchFamily="65" charset="-120"/>
            </a:rPr>
            <a:t>向您的所屬單位</a:t>
          </a:r>
          <a:r>
            <a:rPr lang="en-US" altLang="zh-TW" sz="3800" b="1" kern="1200" dirty="0">
              <a:latin typeface="標楷體" pitchFamily="65" charset="-120"/>
              <a:ea typeface="標楷體" pitchFamily="65" charset="-120"/>
            </a:rPr>
            <a:t>(</a:t>
          </a:r>
          <a:r>
            <a:rPr lang="zh-TW" altLang="en-US" sz="3800" b="1" kern="1200" dirty="0">
              <a:latin typeface="標楷體" pitchFamily="65" charset="-120"/>
              <a:ea typeface="標楷體" pitchFamily="65" charset="-120"/>
            </a:rPr>
            <a:t>雇主</a:t>
          </a:r>
          <a:r>
            <a:rPr lang="en-US" altLang="zh-TW" sz="3800" b="1" kern="1200" dirty="0">
              <a:latin typeface="標楷體" pitchFamily="65" charset="-120"/>
              <a:ea typeface="標楷體" pitchFamily="65" charset="-120"/>
            </a:rPr>
            <a:t>)</a:t>
          </a:r>
          <a:r>
            <a:rPr lang="zh-TW" altLang="en-US" sz="3800" b="1" kern="1200" dirty="0">
              <a:latin typeface="標楷體" pitchFamily="65" charset="-120"/>
              <a:ea typeface="標楷體" pitchFamily="65" charset="-120"/>
            </a:rPr>
            <a:t>提出申訴</a:t>
          </a:r>
          <a:endParaRPr lang="zh-TW" altLang="en-US" sz="3800" kern="1200" dirty="0">
            <a:latin typeface="標楷體" pitchFamily="65" charset="-120"/>
            <a:ea typeface="標楷體" pitchFamily="65" charset="-120"/>
          </a:endParaRPr>
        </a:p>
      </dsp:txBody>
      <dsp:txXfrm>
        <a:off x="1382202" y="3705010"/>
        <a:ext cx="4422711" cy="1464262"/>
      </dsp:txXfrm>
    </dsp:sp>
    <dsp:sp modelId="{E59D69D4-DB21-4804-8469-2F7C4105C5AB}">
      <dsp:nvSpPr>
        <dsp:cNvPr id="0" name=""/>
        <dsp:cNvSpPr/>
      </dsp:nvSpPr>
      <dsp:spPr>
        <a:xfrm>
          <a:off x="5315809" y="1209743"/>
          <a:ext cx="1010992" cy="101099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543282" y="1209743"/>
        <a:ext cx="556046" cy="760771"/>
      </dsp:txXfrm>
    </dsp:sp>
    <dsp:sp modelId="{1FFDD0C5-90B1-49A8-8009-06870DD954FA}">
      <dsp:nvSpPr>
        <dsp:cNvPr id="0" name=""/>
        <dsp:cNvSpPr/>
      </dsp:nvSpPr>
      <dsp:spPr>
        <a:xfrm>
          <a:off x="5850469" y="3013975"/>
          <a:ext cx="1010992" cy="101099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6077942" y="3013975"/>
        <a:ext cx="556046" cy="76077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45726" y="-23713"/>
          <a:ext cx="6552724" cy="13140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標楷體" pitchFamily="65" charset="-120"/>
              <a:ea typeface="標楷體" pitchFamily="65" charset="-120"/>
            </a:rPr>
            <a:t>若您在一般場所遭遇性騷擾</a:t>
          </a:r>
          <a:r>
            <a:rPr lang="en-US" altLang="zh-TW" sz="3000" kern="1200" dirty="0">
              <a:latin typeface="標楷體" pitchFamily="65" charset="-120"/>
              <a:ea typeface="標楷體" pitchFamily="65" charset="-120"/>
            </a:rPr>
            <a:t>(</a:t>
          </a:r>
          <a:r>
            <a:rPr lang="zh-TW" altLang="en-US" sz="3000" kern="1200" dirty="0">
              <a:latin typeface="標楷體" pitchFamily="65" charset="-120"/>
              <a:ea typeface="標楷體" pitchFamily="65" charset="-120"/>
            </a:rPr>
            <a:t>非校園及職場性騷擾範疇</a:t>
          </a:r>
          <a:r>
            <a:rPr lang="en-US" altLang="zh-TW" sz="3000" kern="1200" dirty="0">
              <a:latin typeface="標楷體" pitchFamily="65" charset="-120"/>
              <a:ea typeface="標楷體" pitchFamily="65" charset="-120"/>
            </a:rPr>
            <a:t>)</a:t>
          </a:r>
          <a:endParaRPr lang="zh-TW" altLang="en-US" sz="3000" kern="1200" dirty="0">
            <a:latin typeface="標楷體" pitchFamily="65" charset="-120"/>
            <a:ea typeface="標楷體" pitchFamily="65" charset="-120"/>
          </a:endParaRPr>
        </a:p>
      </dsp:txBody>
      <dsp:txXfrm>
        <a:off x="-207239" y="14774"/>
        <a:ext cx="5011994" cy="1237079"/>
      </dsp:txXfrm>
    </dsp:sp>
    <dsp:sp modelId="{4B16DD96-6CA8-4480-BCCE-186F4C4F52BB}">
      <dsp:nvSpPr>
        <dsp:cNvPr id="0" name=""/>
        <dsp:cNvSpPr/>
      </dsp:nvSpPr>
      <dsp:spPr>
        <a:xfrm>
          <a:off x="737181" y="1446113"/>
          <a:ext cx="5569818"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zh-TW" altLang="en-US" sz="3000" kern="1200" dirty="0">
              <a:latin typeface="標楷體" pitchFamily="65" charset="-120"/>
              <a:ea typeface="標楷體" pitchFamily="65" charset="-120"/>
            </a:rPr>
            <a:t>適用性騷擾防治法</a:t>
          </a:r>
        </a:p>
      </dsp:txBody>
      <dsp:txXfrm>
        <a:off x="772890" y="1481822"/>
        <a:ext cx="4214466" cy="1147782"/>
      </dsp:txXfrm>
    </dsp:sp>
    <dsp:sp modelId="{AE16BC64-6576-463A-B420-97B88C6AB7A3}">
      <dsp:nvSpPr>
        <dsp:cNvPr id="0" name=""/>
        <dsp:cNvSpPr/>
      </dsp:nvSpPr>
      <dsp:spPr>
        <a:xfrm>
          <a:off x="1228635" y="2868513"/>
          <a:ext cx="5569818"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zh-TW" altLang="en-US" sz="2800" b="1" kern="1200" dirty="0">
              <a:latin typeface="標楷體" pitchFamily="65" charset="-120"/>
              <a:ea typeface="標楷體" pitchFamily="65" charset="-120"/>
            </a:rPr>
            <a:t>事發後一年內向加害人所屬單位或警察局提出申訴</a:t>
          </a:r>
        </a:p>
      </dsp:txBody>
      <dsp:txXfrm>
        <a:off x="1264344" y="2904222"/>
        <a:ext cx="4214466" cy="1147782"/>
      </dsp:txXfrm>
    </dsp:sp>
    <dsp:sp modelId="{E59D69D4-DB21-4804-8469-2F7C4105C5AB}">
      <dsp:nvSpPr>
        <dsp:cNvPr id="0" name=""/>
        <dsp:cNvSpPr/>
      </dsp:nvSpPr>
      <dsp:spPr>
        <a:xfrm>
          <a:off x="5023065" y="948273"/>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201373" y="948273"/>
        <a:ext cx="435864" cy="596341"/>
      </dsp:txXfrm>
    </dsp:sp>
    <dsp:sp modelId="{1FFDD0C5-90B1-49A8-8009-06870DD954FA}">
      <dsp:nvSpPr>
        <dsp:cNvPr id="0" name=""/>
        <dsp:cNvSpPr/>
      </dsp:nvSpPr>
      <dsp:spPr>
        <a:xfrm>
          <a:off x="5514519" y="2362545"/>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zh-TW" altLang="en-US" sz="3600" kern="1200"/>
        </a:p>
      </dsp:txBody>
      <dsp:txXfrm>
        <a:off x="5692827" y="2362545"/>
        <a:ext cx="435864" cy="5963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D44615-AF2E-45C0-BA55-2E18605078BE}">
      <dsp:nvSpPr>
        <dsp:cNvPr id="0" name=""/>
        <dsp:cNvSpPr/>
      </dsp:nvSpPr>
      <dsp:spPr>
        <a:xfrm>
          <a:off x="0" y="1634"/>
          <a:ext cx="6264695" cy="67275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受理與協助性騷擾之申訴、再申訴及調解</a:t>
          </a:r>
        </a:p>
      </dsp:txBody>
      <dsp:txXfrm>
        <a:off x="32841" y="34475"/>
        <a:ext cx="6199013" cy="607068"/>
      </dsp:txXfrm>
    </dsp:sp>
    <dsp:sp modelId="{921A64AD-B205-4364-B851-20DB361698C3}">
      <dsp:nvSpPr>
        <dsp:cNvPr id="0" name=""/>
        <dsp:cNvSpPr/>
      </dsp:nvSpPr>
      <dsp:spPr>
        <a:xfrm>
          <a:off x="0" y="687321"/>
          <a:ext cx="6264695" cy="672750"/>
        </a:xfrm>
        <a:prstGeom prst="roundRect">
          <a:avLst/>
        </a:prstGeom>
        <a:solidFill>
          <a:schemeClr val="accent3">
            <a:hueOff val="2250053"/>
            <a:satOff val="-337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指派專業社工員提供諮詢協談</a:t>
          </a:r>
        </a:p>
      </dsp:txBody>
      <dsp:txXfrm>
        <a:off x="32841" y="720162"/>
        <a:ext cx="6199013" cy="607068"/>
      </dsp:txXfrm>
    </dsp:sp>
    <dsp:sp modelId="{B83A78C8-5855-4AF9-B5C3-2BFE73EBB6A0}">
      <dsp:nvSpPr>
        <dsp:cNvPr id="0" name=""/>
        <dsp:cNvSpPr/>
      </dsp:nvSpPr>
      <dsp:spPr>
        <a:xfrm>
          <a:off x="0" y="1373009"/>
          <a:ext cx="6264695" cy="672750"/>
        </a:xfrm>
        <a:prstGeom prst="roundRect">
          <a:avLst/>
        </a:prstGeom>
        <a:solidFill>
          <a:schemeClr val="accent3">
            <a:hueOff val="4500106"/>
            <a:satOff val="-6752"/>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提供心理諮商</a:t>
          </a:r>
        </a:p>
      </dsp:txBody>
      <dsp:txXfrm>
        <a:off x="32841" y="1405850"/>
        <a:ext cx="6199013" cy="607068"/>
      </dsp:txXfrm>
    </dsp:sp>
    <dsp:sp modelId="{C7B2BFCD-0C01-4339-921D-9D472F27E997}">
      <dsp:nvSpPr>
        <dsp:cNvPr id="0" name=""/>
        <dsp:cNvSpPr/>
      </dsp:nvSpPr>
      <dsp:spPr>
        <a:xfrm>
          <a:off x="0" y="2058696"/>
          <a:ext cx="6264695" cy="672750"/>
        </a:xfrm>
        <a:prstGeom prst="roundRect">
          <a:avLst/>
        </a:prstGeom>
        <a:solidFill>
          <a:schemeClr val="accent3">
            <a:hueOff val="6750158"/>
            <a:satOff val="-10128"/>
            <a:lumOff val="-1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提供法律諮詢</a:t>
          </a:r>
        </a:p>
      </dsp:txBody>
      <dsp:txXfrm>
        <a:off x="32841" y="2091537"/>
        <a:ext cx="6199013" cy="607068"/>
      </dsp:txXfrm>
    </dsp:sp>
    <dsp:sp modelId="{63F1F707-2EB3-4DF5-821C-EA4B706D6794}">
      <dsp:nvSpPr>
        <dsp:cNvPr id="0" name=""/>
        <dsp:cNvSpPr/>
      </dsp:nvSpPr>
      <dsp:spPr>
        <a:xfrm>
          <a:off x="0" y="2744384"/>
          <a:ext cx="6264695" cy="672750"/>
        </a:xfrm>
        <a:prstGeom prst="roundRect">
          <a:avLst/>
        </a:prstGeom>
        <a:solidFill>
          <a:schemeClr val="accent3">
            <a:hueOff val="9000211"/>
            <a:satOff val="-13504"/>
            <a:lumOff val="-2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提供陪同服務</a:t>
          </a:r>
          <a:r>
            <a:rPr lang="en-US" altLang="en-US" sz="2400" kern="1200" dirty="0">
              <a:solidFill>
                <a:schemeClr val="tx1"/>
              </a:solidFill>
              <a:latin typeface="華康中圓體" pitchFamily="49" charset="-120"/>
              <a:ea typeface="華康中圓體" pitchFamily="49" charset="-120"/>
            </a:rPr>
            <a:t>:</a:t>
          </a:r>
          <a:r>
            <a:rPr lang="zh-TW" altLang="en-US" sz="2400" kern="1200" dirty="0">
              <a:solidFill>
                <a:schemeClr val="tx1"/>
              </a:solidFill>
              <a:latin typeface="華康中圓體" pitchFamily="49" charset="-120"/>
              <a:ea typeface="華康中圓體" pitchFamily="49" charset="-120"/>
            </a:rPr>
            <a:t>出庭、調解、申訴、再申訴</a:t>
          </a:r>
        </a:p>
      </dsp:txBody>
      <dsp:txXfrm>
        <a:off x="32841" y="2777225"/>
        <a:ext cx="6199013" cy="607068"/>
      </dsp:txXfrm>
    </dsp:sp>
    <dsp:sp modelId="{8B149A17-DE0F-467A-BC49-D6318AC4AFA2}">
      <dsp:nvSpPr>
        <dsp:cNvPr id="0" name=""/>
        <dsp:cNvSpPr/>
      </dsp:nvSpPr>
      <dsp:spPr>
        <a:xfrm>
          <a:off x="0" y="3430071"/>
          <a:ext cx="6264695" cy="672750"/>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zh-TW" altLang="en-US" sz="2400" kern="1200" dirty="0">
              <a:solidFill>
                <a:schemeClr val="tx1"/>
              </a:solidFill>
              <a:latin typeface="華康中圓體" pitchFamily="49" charset="-120"/>
              <a:ea typeface="華康中圓體" pitchFamily="49" charset="-120"/>
            </a:rPr>
            <a:t>辦理防治宣導及相關專業訓練活動</a:t>
          </a:r>
        </a:p>
      </dsp:txBody>
      <dsp:txXfrm>
        <a:off x="32841" y="3462912"/>
        <a:ext cx="6199013" cy="60706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95631AF-9365-49D7-8C91-269B27A9576D}" type="datetimeFigureOut">
              <a:rPr lang="zh-TW" altLang="en-US" smtClean="0"/>
              <a:pPr/>
              <a:t>2024/6/26</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A6D2783-8831-40DC-BD4B-1993A1F5006F}" type="slidenum">
              <a:rPr lang="zh-TW" altLang="en-US" smtClean="0"/>
              <a:pPr/>
              <a:t>‹#›</a:t>
            </a:fld>
            <a:endParaRPr lang="zh-TW" altLang="en-US"/>
          </a:p>
        </p:txBody>
      </p:sp>
    </p:spTree>
    <p:extLst>
      <p:ext uri="{BB962C8B-B14F-4D97-AF65-F5344CB8AC3E}">
        <p14:creationId xmlns:p14="http://schemas.microsoft.com/office/powerpoint/2010/main" val="1560115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136052D-057F-4180-AE7B-4351E301526B}" type="datetimeFigureOut">
              <a:rPr lang="zh-TW" altLang="en-US" smtClean="0"/>
              <a:pPr/>
              <a:t>2024/6/26</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05955E7-521A-4D63-82B5-8D3B8ECF3DE9}" type="slidenum">
              <a:rPr lang="zh-TW" altLang="en-US" smtClean="0"/>
              <a:pPr/>
              <a:t>‹#›</a:t>
            </a:fld>
            <a:endParaRPr lang="zh-TW" altLang="en-US"/>
          </a:p>
        </p:txBody>
      </p:sp>
    </p:spTree>
    <p:extLst>
      <p:ext uri="{BB962C8B-B14F-4D97-AF65-F5344CB8AC3E}">
        <p14:creationId xmlns:p14="http://schemas.microsoft.com/office/powerpoint/2010/main" val="38696838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fontAlgn="auto">
              <a:spcBef>
                <a:spcPts val="0"/>
              </a:spcBef>
              <a:spcAft>
                <a:spcPts val="0"/>
              </a:spcAft>
              <a:defRPr/>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fontAlgn="auto">
              <a:spcBef>
                <a:spcPts val="0"/>
              </a:spcBef>
              <a:spcAft>
                <a:spcPts val="0"/>
              </a:spcAft>
              <a:defRPr/>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pPr fontAlgn="auto">
              <a:spcBef>
                <a:spcPts val="0"/>
              </a:spcBef>
              <a:spcAft>
                <a:spcPts val="0"/>
              </a:spcAft>
              <a:defRPr/>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a:t>EX: </a:t>
            </a:r>
            <a:r>
              <a:rPr lang="zh-TW" altLang="en-US" dirty="0"/>
              <a:t>員工間下班後非執行職務時所發生的性騷擾，或學校教師間於</a:t>
            </a:r>
          </a:p>
          <a:p>
            <a:r>
              <a:rPr lang="zh-TW" altLang="en-US" dirty="0"/>
              <a:t>課餘時間之性騷擾事件，最常見的就是發生在大眾運輸工具或公共</a:t>
            </a:r>
          </a:p>
          <a:p>
            <a:r>
              <a:rPr lang="zh-TW" altLang="en-US"/>
              <a:t>空間的性騷擾行為</a:t>
            </a:r>
          </a:p>
        </p:txBody>
      </p:sp>
      <p:sp>
        <p:nvSpPr>
          <p:cNvPr id="4" name="投影片編號版面配置區 3"/>
          <p:cNvSpPr>
            <a:spLocks noGrp="1"/>
          </p:cNvSpPr>
          <p:nvPr>
            <p:ph type="sldNum" sz="quarter" idx="10"/>
          </p:nvPr>
        </p:nvSpPr>
        <p:spPr/>
        <p:txBody>
          <a:bodyPr/>
          <a:lstStyle/>
          <a:p>
            <a:fld id="{3E319166-9508-4822-9E4E-BA74A9E58A24}" type="slidenum">
              <a:rPr lang="zh-TW" altLang="en-US" smtClean="0"/>
              <a:pPr/>
              <a:t>19</a:t>
            </a:fld>
            <a:endParaRPr lang="zh-TW" altLang="en-US"/>
          </a:p>
        </p:txBody>
      </p:sp>
    </p:spTree>
    <p:extLst>
      <p:ext uri="{BB962C8B-B14F-4D97-AF65-F5344CB8AC3E}">
        <p14:creationId xmlns:p14="http://schemas.microsoft.com/office/powerpoint/2010/main" val="3714293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10"/>
          </p:nvPr>
        </p:nvSpPr>
        <p:spPr/>
        <p:txBody>
          <a:bodyPr lIns="0" tIns="0" rIns="0" bIns="0"/>
          <a:lstStyle>
            <a:lvl1pPr algn="ctr">
              <a:defRPr>
                <a:solidFill>
                  <a:schemeClr val="tx1">
                    <a:tint val="75000"/>
                  </a:schemeClr>
                </a:solidFill>
              </a:defRPr>
            </a:lvl1pPr>
          </a:lstStyle>
          <a:p>
            <a:pPr>
              <a:defRPr/>
            </a:pPr>
            <a:endParaRPr/>
          </a:p>
        </p:txBody>
      </p:sp>
      <p:sp>
        <p:nvSpPr>
          <p:cNvPr id="3" name="Holder 3"/>
          <p:cNvSpPr>
            <a:spLocks noGrp="1"/>
          </p:cNvSpPr>
          <p:nvPr>
            <p:ph type="dt" sz="half" idx="11"/>
          </p:nvPr>
        </p:nvSpPr>
        <p:spPr/>
        <p:txBody>
          <a:bodyPr lIns="0" tIns="0" rIns="0" bIns="0"/>
          <a:lstStyle>
            <a:lvl1pPr algn="l">
              <a:defRPr>
                <a:solidFill>
                  <a:schemeClr val="tx1">
                    <a:tint val="75000"/>
                  </a:schemeClr>
                </a:solidFill>
              </a:defRPr>
            </a:lvl1pPr>
          </a:lstStyle>
          <a:p>
            <a:pPr>
              <a:defRPr/>
            </a:pPr>
            <a:fld id="{76ECB63F-D7D9-4CE2-8D34-40DC1DCA6604}" type="datetimeFigureOut">
              <a:rPr lang="en-US"/>
              <a:pPr>
                <a:defRPr/>
              </a:pPr>
              <a:t>6/26/2024</a:t>
            </a:fld>
            <a:endParaRPr lang="en-US"/>
          </a:p>
        </p:txBody>
      </p:sp>
      <p:sp>
        <p:nvSpPr>
          <p:cNvPr id="4" name="Holder 4"/>
          <p:cNvSpPr>
            <a:spLocks noGrp="1"/>
          </p:cNvSpPr>
          <p:nvPr>
            <p:ph type="sldNum" sz="quarter" idx="12"/>
          </p:nvPr>
        </p:nvSpPr>
        <p:spPr/>
        <p:txBody>
          <a:bodyPr lIns="0" tIns="0" rIns="0" bIns="0"/>
          <a:lstStyle>
            <a:lvl1pPr algn="r">
              <a:defRPr>
                <a:solidFill>
                  <a:schemeClr val="tx1">
                    <a:tint val="75000"/>
                  </a:schemeClr>
                </a:solidFill>
              </a:defRPr>
            </a:lvl1pPr>
          </a:lstStyle>
          <a:p>
            <a:pPr>
              <a:defRPr/>
            </a:pPr>
            <a:fld id="{54825315-0FCD-4EED-B923-4DCE8F5C3D70}"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2024/6/26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9AD7A-6192-4D77-B335-1DABB28AD3FA}" type="datetimeFigureOut">
              <a:rPr lang="zh-TW" altLang="en-US" smtClean="0"/>
              <a:pPr/>
              <a:t>2024/6/26</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C12AA0-B8D4-4F0E-B17A-D6EDA704D8E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55576" y="1628800"/>
            <a:ext cx="7772400" cy="1470025"/>
          </a:xfrm>
        </p:spPr>
        <p:txBody>
          <a:bodyPr>
            <a:normAutofit/>
          </a:bodyPr>
          <a:lstStyle/>
          <a:p>
            <a:r>
              <a:rPr lang="zh-TW" altLang="en-US" sz="4800" dirty="0">
                <a:latin typeface="標楷體" pitchFamily="65" charset="-120"/>
                <a:ea typeface="標楷體" pitchFamily="65" charset="-120"/>
              </a:rPr>
              <a:t>性騷擾防治宣導</a:t>
            </a:r>
          </a:p>
        </p:txBody>
      </p:sp>
      <p:sp>
        <p:nvSpPr>
          <p:cNvPr id="3" name="副標題 2"/>
          <p:cNvSpPr>
            <a:spLocks noGrp="1"/>
          </p:cNvSpPr>
          <p:nvPr>
            <p:ph type="subTitle" idx="1"/>
          </p:nvPr>
        </p:nvSpPr>
        <p:spPr/>
        <p:txBody>
          <a:bodyPr/>
          <a:lstStyle/>
          <a:p>
            <a:endParaRPr lang="zh-TW" altLang="en-US"/>
          </a:p>
        </p:txBody>
      </p:sp>
      <p:pic>
        <p:nvPicPr>
          <p:cNvPr id="4" name="圖片 3" descr="禁止性騷擾海報 (1).jpg"/>
          <p:cNvPicPr>
            <a:picLocks noChangeAspect="1"/>
          </p:cNvPicPr>
          <p:nvPr/>
        </p:nvPicPr>
        <p:blipFill>
          <a:blip r:embed="rId2" cstate="print">
            <a:lum bright="70000" contrast="-70000"/>
          </a:blip>
          <a:stretch>
            <a:fillRect/>
          </a:stretch>
        </p:blipFill>
        <p:spPr>
          <a:xfrm>
            <a:off x="1979712" y="3214687"/>
            <a:ext cx="5408911" cy="3643313"/>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8028384" cy="980728"/>
          </a:xfrm>
        </p:spPr>
        <p:txBody>
          <a:bodyPr/>
          <a:lstStyle/>
          <a:p>
            <a:r>
              <a:rPr lang="zh-TW" altLang="en-US" dirty="0">
                <a:latin typeface="標楷體" pitchFamily="65" charset="-120"/>
                <a:ea typeface="標楷體" pitchFamily="65" charset="-120"/>
              </a:rPr>
              <a:t>常見的性騷擾行為</a:t>
            </a:r>
          </a:p>
        </p:txBody>
      </p:sp>
      <p:sp>
        <p:nvSpPr>
          <p:cNvPr id="3" name="矩形 2"/>
          <p:cNvSpPr/>
          <p:nvPr/>
        </p:nvSpPr>
        <p:spPr>
          <a:xfrm>
            <a:off x="0" y="1164134"/>
            <a:ext cx="7344816" cy="5693866"/>
          </a:xfrm>
          <a:prstGeom prst="rect">
            <a:avLst/>
          </a:prstGeom>
        </p:spPr>
        <p:txBody>
          <a:bodyPr wrap="square">
            <a:spAutoFit/>
          </a:bodyPr>
          <a:lstStyle/>
          <a:p>
            <a:pPr>
              <a:spcBef>
                <a:spcPct val="0"/>
              </a:spcBef>
            </a:pPr>
            <a:r>
              <a:rPr lang="zh-TW" altLang="en-US" sz="2800" dirty="0">
                <a:latin typeface="標楷體" pitchFamily="65" charset="-120"/>
                <a:ea typeface="標楷體" pitchFamily="65" charset="-120"/>
              </a:rPr>
              <a:t>一、言語性騷擾</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言語猥褻的話。    </a:t>
            </a:r>
            <a:br>
              <a:rPr lang="zh-TW" altLang="en-US" sz="2800" dirty="0">
                <a:latin typeface="標楷體" pitchFamily="65" charset="-120"/>
                <a:ea typeface="標楷體" pitchFamily="65" charset="-120"/>
              </a:rPr>
            </a:b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開黃腔。</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探詢他人隱私。    </a:t>
            </a:r>
            <a:endParaRPr lang="en-US" altLang="zh-TW" sz="2800" dirty="0">
              <a:latin typeface="標楷體" pitchFamily="65" charset="-120"/>
              <a:ea typeface="標楷體" pitchFamily="65" charset="-120"/>
            </a:endParaRPr>
          </a:p>
          <a:p>
            <a:pPr lvl="2">
              <a:spcBef>
                <a:spcPct val="0"/>
              </a:spcBef>
              <a:buFont typeface="Arial" pitchFamily="34" charset="0"/>
              <a:buChar char="•"/>
            </a:pPr>
            <a:r>
              <a:rPr lang="zh-TW" altLang="en-US" sz="2800" dirty="0">
                <a:latin typeface="標楷體" pitchFamily="65" charset="-120"/>
                <a:ea typeface="標楷體" pitchFamily="65" charset="-120"/>
              </a:rPr>
              <a:t> 探詢他人或討論自己的性隱私、性傾向、性生活等。</a:t>
            </a:r>
            <a:endParaRPr lang="en-US" altLang="zh-TW" sz="2800" dirty="0">
              <a:latin typeface="標楷體" pitchFamily="65" charset="-120"/>
              <a:ea typeface="標楷體" pitchFamily="65" charset="-120"/>
            </a:endParaRPr>
          </a:p>
          <a:p>
            <a:pPr lvl="1">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話中不當隱喻。  </a:t>
            </a:r>
            <a:endParaRPr lang="en-US" altLang="zh-TW" sz="2800" dirty="0">
              <a:latin typeface="標楷體" pitchFamily="65" charset="-120"/>
              <a:ea typeface="標楷體" pitchFamily="65" charset="-120"/>
            </a:endParaRPr>
          </a:p>
          <a:p>
            <a:pPr lvl="1">
              <a:spcBef>
                <a:spcPct val="0"/>
              </a:spcBef>
              <a:buFont typeface="Arial" pitchFamily="34" charset="0"/>
              <a:buChar char="•"/>
            </a:pPr>
            <a:r>
              <a:rPr lang="zh-TW" altLang="en-US" sz="2800" dirty="0">
                <a:latin typeface="標楷體" pitchFamily="65" charset="-120"/>
                <a:ea typeface="標楷體" pitchFamily="65" charset="-120"/>
              </a:rPr>
              <a:t> 評論身材、長相並給予不當稱呼，如：</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「波霸」、「洗衣板」。</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嘲笑性別特質。</a:t>
            </a:r>
            <a:endParaRPr lang="en-US" altLang="zh-TW" sz="2800" dirty="0">
              <a:latin typeface="標楷體" pitchFamily="65" charset="-120"/>
              <a:ea typeface="標楷體" pitchFamily="65" charset="-120"/>
            </a:endParaRPr>
          </a:p>
          <a:p>
            <a:pPr lvl="1">
              <a:spcBef>
                <a:spcPct val="0"/>
              </a:spcBef>
              <a:buFont typeface="Arial" pitchFamily="34" charset="0"/>
              <a:buChar char="•"/>
            </a:pPr>
            <a:r>
              <a:rPr lang="zh-TW" altLang="en-US" sz="2800" dirty="0">
                <a:latin typeface="標楷體" pitchFamily="65" charset="-120"/>
                <a:ea typeface="標楷體" pitchFamily="65" charset="-120"/>
              </a:rPr>
              <a:t> 嘲笑性別特質，如；「娘娘腔」、「男</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人婆」等稱謂。</a:t>
            </a:r>
            <a:endParaRPr lang="en-US" altLang="zh-TW" sz="2800" dirty="0">
              <a:latin typeface="標楷體" pitchFamily="65" charset="-120"/>
              <a:ea typeface="標楷體" pitchFamily="65" charset="-120"/>
            </a:endParaRPr>
          </a:p>
          <a:p>
            <a:pPr lvl="1">
              <a:spcBef>
                <a:spcPct val="0"/>
              </a:spcBef>
              <a:buFont typeface="Arial" pitchFamily="34" charset="0"/>
              <a:buChar char="•"/>
            </a:pPr>
            <a:r>
              <a:rPr lang="zh-TW" altLang="en-US" sz="2800" dirty="0">
                <a:latin typeface="標楷體" pitchFamily="65" charset="-120"/>
                <a:ea typeface="標楷體" pitchFamily="65" charset="-120"/>
              </a:rPr>
              <a:t> 發表歧視同性戀之言語。</a:t>
            </a:r>
            <a:endParaRPr lang="en-US" altLang="zh-TW" sz="2800" dirty="0">
              <a:latin typeface="標楷體" pitchFamily="65" charset="-120"/>
              <a:ea typeface="標楷體" pitchFamily="65" charset="-12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260648"/>
            <a:ext cx="8229600" cy="1143000"/>
          </a:xfrm>
        </p:spPr>
        <p:txBody>
          <a:bodyPr/>
          <a:lstStyle/>
          <a:p>
            <a:r>
              <a:rPr lang="zh-TW" altLang="en-US" dirty="0">
                <a:latin typeface="標楷體" pitchFamily="65" charset="-120"/>
                <a:ea typeface="標楷體" pitchFamily="65" charset="-120"/>
              </a:rPr>
              <a:t>常見的性騷擾行為</a:t>
            </a:r>
            <a:endParaRPr lang="zh-TW" altLang="en-US" dirty="0"/>
          </a:p>
        </p:txBody>
      </p:sp>
      <p:sp>
        <p:nvSpPr>
          <p:cNvPr id="3" name="文字方塊 2"/>
          <p:cNvSpPr txBox="1"/>
          <p:nvPr/>
        </p:nvSpPr>
        <p:spPr>
          <a:xfrm>
            <a:off x="323528" y="1700808"/>
            <a:ext cx="7344816" cy="3108543"/>
          </a:xfrm>
          <a:prstGeom prst="rect">
            <a:avLst/>
          </a:prstGeom>
          <a:noFill/>
        </p:spPr>
        <p:txBody>
          <a:bodyPr wrap="square" rtlCol="0">
            <a:spAutoFit/>
          </a:bodyPr>
          <a:lstStyle/>
          <a:p>
            <a:pPr>
              <a:spcBef>
                <a:spcPct val="0"/>
              </a:spcBef>
            </a:pPr>
            <a:r>
              <a:rPr lang="zh-TW" altLang="en-US" sz="2800" dirty="0">
                <a:latin typeface="標楷體" pitchFamily="65" charset="-120"/>
                <a:ea typeface="標楷體" pitchFamily="65" charset="-120"/>
              </a:rPr>
              <a:t>二、行動性騷擾</a:t>
            </a:r>
            <a:endParaRPr lang="en-US" altLang="zh-TW" sz="2800" dirty="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趁人不備時襲胸、撫摸等肢體碰觸。            </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色瞇瞇盯視他人身體。</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過度不當的追求。</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觸摸身體隱私處。</a:t>
            </a:r>
          </a:p>
          <a:p>
            <a:pPr>
              <a:spcBef>
                <a:spcPct val="0"/>
              </a:spcBef>
            </a:pPr>
            <a:r>
              <a:rPr lang="zh-TW" altLang="en-US" sz="2800" dirty="0">
                <a:latin typeface="標楷體" pitchFamily="65" charset="-120"/>
                <a:ea typeface="標楷體" pitchFamily="65" charset="-120"/>
              </a:rPr>
              <a:t>  </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故意親近。</a:t>
            </a:r>
          </a:p>
          <a:p>
            <a:pPr>
              <a:spcBef>
                <a:spcPct val="0"/>
              </a:spcBef>
            </a:pPr>
            <a:r>
              <a:rPr lang="zh-TW" altLang="en-US" sz="2800" dirty="0">
                <a:latin typeface="標楷體" pitchFamily="65" charset="-120"/>
                <a:ea typeface="標楷體" pitchFamily="65" charset="-120"/>
              </a:rPr>
              <a:t>  </a:t>
            </a:r>
            <a:endParaRPr lang="zh-TW" alt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常見的性騷擾行為</a:t>
            </a:r>
            <a:endParaRPr lang="zh-TW" altLang="en-US" dirty="0"/>
          </a:p>
        </p:txBody>
      </p:sp>
      <p:sp>
        <p:nvSpPr>
          <p:cNvPr id="3" name="文字方塊 2"/>
          <p:cNvSpPr txBox="1"/>
          <p:nvPr/>
        </p:nvSpPr>
        <p:spPr>
          <a:xfrm>
            <a:off x="1115616" y="1412776"/>
            <a:ext cx="7344816" cy="3385542"/>
          </a:xfrm>
          <a:prstGeom prst="rect">
            <a:avLst/>
          </a:prstGeom>
          <a:noFill/>
        </p:spPr>
        <p:txBody>
          <a:bodyPr wrap="square" rtlCol="0">
            <a:spAutoFit/>
          </a:bodyPr>
          <a:lstStyle/>
          <a:p>
            <a:pPr>
              <a:defRPr/>
            </a:pPr>
            <a:r>
              <a:rPr lang="zh-TW" altLang="en-US" sz="2800" dirty="0">
                <a:latin typeface="標楷體" pitchFamily="65" charset="-120"/>
                <a:ea typeface="標楷體" pitchFamily="65" charset="-120"/>
              </a:rPr>
              <a:t>三、其他性騷擾</a:t>
            </a:r>
            <a:endParaRPr lang="en-US" altLang="zh-TW" sz="2800" dirty="0">
              <a:latin typeface="標楷體" pitchFamily="65" charset="-120"/>
              <a:ea typeface="標楷體" pitchFamily="65" charset="-120"/>
            </a:endParaRPr>
          </a:p>
          <a:p>
            <a:pPr>
              <a:defRPr/>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不堪入目的影片</a:t>
            </a:r>
            <a:r>
              <a:rPr lang="zh-TW" altLang="zh-TW" sz="2800" dirty="0">
                <a:latin typeface="標楷體" pitchFamily="65" charset="-120"/>
                <a:ea typeface="標楷體" pitchFamily="65" charset="-120"/>
              </a:rPr>
              <a:t>。</a:t>
            </a:r>
            <a:endParaRPr lang="en-US" altLang="zh-TW" sz="2800" dirty="0">
              <a:latin typeface="標楷體" pitchFamily="65" charset="-120"/>
              <a:ea typeface="標楷體" pitchFamily="65" charset="-120"/>
            </a:endParaRPr>
          </a:p>
          <a:p>
            <a:pPr lvl="1">
              <a:buFont typeface="Arial" pitchFamily="34" charset="0"/>
              <a:buChar char="•"/>
              <a:defRPr/>
            </a:pPr>
            <a:r>
              <a:rPr lang="zh-TW" altLang="en-US" sz="2800" dirty="0">
                <a:latin typeface="標楷體" pitchFamily="65" charset="-120"/>
                <a:ea typeface="標楷體" pitchFamily="65" charset="-120"/>
              </a:rPr>
              <a:t> 描繪、書寫、陳列或傳送與性有關的圖畫、 文字、影像、照片或網址</a:t>
            </a:r>
            <a:endParaRPr lang="en-US" altLang="zh-TW" sz="2800" dirty="0">
              <a:latin typeface="標楷體" pitchFamily="65" charset="-120"/>
              <a:ea typeface="標楷體" pitchFamily="65" charset="-120"/>
            </a:endParaRPr>
          </a:p>
          <a:p>
            <a:pPr marL="984250" indent="-984250">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二</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未經同意的色情郵件與簡訊。</a:t>
            </a:r>
          </a:p>
          <a:p>
            <a:pPr marL="984250" indent="-984250">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暴露性器官。</a:t>
            </a:r>
          </a:p>
          <a:p>
            <a:pPr marL="984250" indent="-984250">
              <a:spcBef>
                <a:spcPct val="0"/>
              </a:spcBef>
            </a:pP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en-US" sz="2800" dirty="0">
                <a:latin typeface="標楷體" pitchFamily="65" charset="-120"/>
                <a:ea typeface="標楷體" pitchFamily="65" charset="-120"/>
              </a:rPr>
              <a:t>具有性暗示的身體或手的動作。</a:t>
            </a:r>
          </a:p>
          <a:p>
            <a:pPr>
              <a:defRPr/>
            </a:pPr>
            <a:endParaRPr lang="zh-TW" altLang="zh-TW" dirty="0">
              <a:solidFill>
                <a:schemeClr val="tx2"/>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204864"/>
            <a:ext cx="8075240" cy="1930226"/>
          </a:xfrm>
        </p:spPr>
        <p:txBody>
          <a:bodyPr/>
          <a:lstStyle/>
          <a:p>
            <a:r>
              <a:rPr lang="zh-TW" altLang="en-US" dirty="0">
                <a:latin typeface="標楷體" pitchFamily="65" charset="-120"/>
                <a:ea typeface="標楷體" pitchFamily="65" charset="-120"/>
              </a:rPr>
              <a:t>性騷三法的區辨</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0"/>
            <a:ext cx="8229600" cy="1143000"/>
          </a:xfrm>
        </p:spPr>
        <p:txBody>
          <a:bodyPr/>
          <a:lstStyle/>
          <a:p>
            <a:r>
              <a:rPr lang="zh-TW" altLang="en-US" dirty="0">
                <a:latin typeface="標楷體" pitchFamily="65" charset="-120"/>
                <a:ea typeface="標楷體" pitchFamily="65" charset="-120"/>
              </a:rPr>
              <a:t>性騷三法區辨</a:t>
            </a:r>
          </a:p>
        </p:txBody>
      </p:sp>
      <p:graphicFrame>
        <p:nvGraphicFramePr>
          <p:cNvPr id="4" name="表格 3"/>
          <p:cNvGraphicFramePr>
            <a:graphicFrameLocks noGrp="1"/>
          </p:cNvGraphicFramePr>
          <p:nvPr>
            <p:extLst>
              <p:ext uri="{D42A27DB-BD31-4B8C-83A1-F6EECF244321}">
                <p14:modId xmlns:p14="http://schemas.microsoft.com/office/powerpoint/2010/main" val="2968598860"/>
              </p:ext>
            </p:extLst>
          </p:nvPr>
        </p:nvGraphicFramePr>
        <p:xfrm>
          <a:off x="251520" y="980728"/>
          <a:ext cx="8712967" cy="5688631"/>
        </p:xfrm>
        <a:graphic>
          <a:graphicData uri="http://schemas.openxmlformats.org/drawingml/2006/table">
            <a:tbl>
              <a:tblPr/>
              <a:tblGrid>
                <a:gridCol w="1778848">
                  <a:extLst>
                    <a:ext uri="{9D8B030D-6E8A-4147-A177-3AD203B41FA5}">
                      <a16:colId xmlns:a16="http://schemas.microsoft.com/office/drawing/2014/main" val="20000"/>
                    </a:ext>
                  </a:extLst>
                </a:gridCol>
                <a:gridCol w="1749544">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3312367">
                  <a:extLst>
                    <a:ext uri="{9D8B030D-6E8A-4147-A177-3AD203B41FA5}">
                      <a16:colId xmlns:a16="http://schemas.microsoft.com/office/drawing/2014/main" val="20003"/>
                    </a:ext>
                  </a:extLst>
                </a:gridCol>
              </a:tblGrid>
              <a:tr h="492374">
                <a:tc>
                  <a:txBody>
                    <a:bodyPr/>
                    <a:lstStyle/>
                    <a:p>
                      <a:pPr algn="ctr">
                        <a:lnSpc>
                          <a:spcPts val="1920"/>
                        </a:lnSpc>
                        <a:spcAft>
                          <a:spcPts val="0"/>
                        </a:spcAft>
                      </a:pPr>
                      <a:r>
                        <a:rPr lang="zh-TW" sz="1600" b="1" kern="100" dirty="0">
                          <a:latin typeface="Times New Roman"/>
                          <a:ea typeface="標楷體"/>
                          <a:cs typeface="Times New Roman"/>
                        </a:rPr>
                        <a:t>行為類型</a:t>
                      </a:r>
                      <a:endParaRPr lang="zh-TW" sz="1600" kern="100" dirty="0">
                        <a:latin typeface="Times New Roman"/>
                        <a:ea typeface="新細明體"/>
                        <a:cs typeface="Times New Roman"/>
                      </a:endParaRP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dirty="0">
                          <a:latin typeface="Times New Roman"/>
                          <a:ea typeface="標楷體"/>
                          <a:cs typeface="Times New Roman"/>
                        </a:rPr>
                        <a:t>乙方</a:t>
                      </a:r>
                      <a:endParaRPr lang="zh-TW" sz="1600" kern="100" dirty="0">
                        <a:latin typeface="Times New Roman"/>
                        <a:ea typeface="新細明體"/>
                        <a:cs typeface="Times New Roman"/>
                      </a:endParaRPr>
                    </a:p>
                    <a:p>
                      <a:pPr algn="ctr">
                        <a:lnSpc>
                          <a:spcPts val="1920"/>
                        </a:lnSpc>
                        <a:spcAft>
                          <a:spcPts val="0"/>
                        </a:spcAft>
                      </a:pPr>
                      <a:r>
                        <a:rPr lang="zh-TW" sz="1600" b="1" kern="100" dirty="0">
                          <a:latin typeface="Times New Roman"/>
                          <a:ea typeface="標楷體"/>
                          <a:cs typeface="Times New Roman"/>
                        </a:rPr>
                        <a:t>身份</a:t>
                      </a:r>
                      <a:endParaRPr lang="zh-TW" sz="1600" kern="100" dirty="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dirty="0">
                          <a:latin typeface="Times New Roman"/>
                          <a:ea typeface="標楷體"/>
                          <a:cs typeface="Times New Roman"/>
                        </a:rPr>
                        <a:t>他方</a:t>
                      </a:r>
                      <a:endParaRPr lang="zh-TW" sz="1600" kern="100" dirty="0">
                        <a:latin typeface="Times New Roman"/>
                        <a:ea typeface="新細明體"/>
                        <a:cs typeface="Times New Roman"/>
                      </a:endParaRPr>
                    </a:p>
                    <a:p>
                      <a:pPr algn="ctr">
                        <a:lnSpc>
                          <a:spcPts val="1920"/>
                        </a:lnSpc>
                        <a:spcAft>
                          <a:spcPts val="0"/>
                        </a:spcAft>
                      </a:pPr>
                      <a:r>
                        <a:rPr lang="zh-TW" sz="1600" b="1" kern="100" dirty="0">
                          <a:latin typeface="Times New Roman"/>
                          <a:ea typeface="標楷體"/>
                          <a:cs typeface="Times New Roman"/>
                        </a:rPr>
                        <a:t>身份</a:t>
                      </a:r>
                      <a:endParaRPr lang="zh-TW" sz="1600" kern="100" dirty="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a:latin typeface="Times New Roman"/>
                          <a:ea typeface="標楷體"/>
                          <a:cs typeface="Times New Roman"/>
                        </a:rPr>
                        <a:t>案件繫屬</a:t>
                      </a:r>
                      <a:endParaRPr lang="zh-TW" sz="1600" kern="10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26625">
                <a:tc rowSpan="3">
                  <a:txBody>
                    <a:bodyPr/>
                    <a:lstStyle/>
                    <a:p>
                      <a:pPr algn="ctr">
                        <a:lnSpc>
                          <a:spcPts val="1920"/>
                        </a:lnSpc>
                        <a:spcAft>
                          <a:spcPts val="0"/>
                        </a:spcAft>
                      </a:pPr>
                      <a:r>
                        <a:rPr lang="zh-TW" sz="1600" kern="100" dirty="0">
                          <a:latin typeface="標楷體" pitchFamily="65" charset="-120"/>
                          <a:ea typeface="標楷體" pitchFamily="65" charset="-120"/>
                          <a:cs typeface="Times New Roman"/>
                        </a:rPr>
                        <a:t>以言語、傳送文字或圖片等方式性騷擾者可提申訴</a:t>
                      </a: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學生</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教、職、員、工、生</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校園性騷擾</a:t>
                      </a:r>
                      <a:r>
                        <a:rPr lang="en-US" sz="1600" kern="100" dirty="0">
                          <a:latin typeface="標楷體" pitchFamily="65" charset="-120"/>
                          <a:ea typeface="標楷體" pitchFamily="65" charset="-120"/>
                          <a:cs typeface="Times New Roman"/>
                          <a:sym typeface="Wingdings"/>
                        </a:rPr>
                        <a:t></a:t>
                      </a:r>
                      <a:r>
                        <a:rPr lang="zh-TW" sz="1600" u="sng" kern="100" dirty="0">
                          <a:solidFill>
                            <a:srgbClr val="00B050"/>
                          </a:solidFill>
                          <a:latin typeface="標楷體" pitchFamily="65" charset="-120"/>
                          <a:ea typeface="標楷體" pitchFamily="65" charset="-120"/>
                          <a:cs typeface="Times New Roman"/>
                        </a:rPr>
                        <a:t>性別平等教育法</a:t>
                      </a:r>
                    </a:p>
                    <a:p>
                      <a:pPr>
                        <a:lnSpc>
                          <a:spcPts val="1920"/>
                        </a:lnSpc>
                        <a:spcAft>
                          <a:spcPts val="0"/>
                        </a:spcAft>
                      </a:pPr>
                      <a:r>
                        <a:rPr lang="zh-TW" sz="1600" kern="100" dirty="0">
                          <a:latin typeface="標楷體" pitchFamily="65" charset="-120"/>
                          <a:ea typeface="標楷體" pitchFamily="65" charset="-120"/>
                          <a:cs typeface="Times New Roman"/>
                        </a:rPr>
                        <a:t>申訴機關：行為人所屬學校</a:t>
                      </a:r>
                    </a:p>
                    <a:p>
                      <a:pPr>
                        <a:lnSpc>
                          <a:spcPts val="1920"/>
                        </a:lnSpc>
                        <a:spcAft>
                          <a:spcPts val="0"/>
                        </a:spcAft>
                      </a:pPr>
                      <a:r>
                        <a:rPr lang="zh-TW" sz="1600" kern="100" dirty="0">
                          <a:latin typeface="標楷體" pitchFamily="65" charset="-120"/>
                          <a:ea typeface="標楷體" pitchFamily="65" charset="-120"/>
                          <a:cs typeface="Times New Roman"/>
                        </a:rPr>
                        <a:t>主管機關：教育局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4558">
                <a:tc vMerge="1">
                  <a:txBody>
                    <a:bodyPr/>
                    <a:lstStyle/>
                    <a:p>
                      <a:endParaRPr lang="zh-TW" altLang="en-US"/>
                    </a:p>
                  </a:txBody>
                  <a:tcPr/>
                </a:tc>
                <a:tc>
                  <a:txBody>
                    <a:bodyPr/>
                    <a:lstStyle/>
                    <a:p>
                      <a:pPr>
                        <a:lnSpc>
                          <a:spcPts val="1920"/>
                        </a:lnSpc>
                        <a:spcAft>
                          <a:spcPts val="0"/>
                        </a:spcAft>
                      </a:pPr>
                      <a:r>
                        <a:rPr lang="zh-TW" sz="1600" kern="100" dirty="0">
                          <a:latin typeface="標楷體" pitchFamily="65" charset="-120"/>
                          <a:ea typeface="標楷體" pitchFamily="65" charset="-120"/>
                          <a:cs typeface="Times New Roman"/>
                        </a:rPr>
                        <a:t>受雇者執行職務中</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任何人</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職場性騷擾</a:t>
                      </a:r>
                      <a:r>
                        <a:rPr lang="en-US" sz="1600" kern="100" dirty="0">
                          <a:latin typeface="標楷體" pitchFamily="65" charset="-120"/>
                          <a:ea typeface="標楷體" pitchFamily="65" charset="-120"/>
                          <a:cs typeface="Times New Roman"/>
                          <a:sym typeface="Wingdings"/>
                        </a:rPr>
                        <a:t></a:t>
                      </a:r>
                      <a:r>
                        <a:rPr lang="zh-TW" sz="1600" u="sng" kern="100" dirty="0">
                          <a:solidFill>
                            <a:srgbClr val="00B050"/>
                          </a:solidFill>
                          <a:latin typeface="標楷體" pitchFamily="65" charset="-120"/>
                          <a:ea typeface="標楷體" pitchFamily="65" charset="-120"/>
                          <a:cs typeface="Times New Roman"/>
                        </a:rPr>
                        <a:t>性別</a:t>
                      </a:r>
                      <a:r>
                        <a:rPr lang="zh-TW" altLang="en-US" sz="1600" u="sng" kern="100" dirty="0">
                          <a:solidFill>
                            <a:srgbClr val="00B050"/>
                          </a:solidFill>
                          <a:latin typeface="標楷體" pitchFamily="65" charset="-120"/>
                          <a:ea typeface="標楷體" pitchFamily="65" charset="-120"/>
                          <a:cs typeface="Times New Roman"/>
                        </a:rPr>
                        <a:t>平等</a:t>
                      </a:r>
                      <a:r>
                        <a:rPr lang="zh-TW" sz="1600" u="sng" kern="100" dirty="0">
                          <a:solidFill>
                            <a:srgbClr val="00B050"/>
                          </a:solidFill>
                          <a:latin typeface="標楷體" pitchFamily="65" charset="-120"/>
                          <a:ea typeface="標楷體" pitchFamily="65" charset="-120"/>
                          <a:cs typeface="Times New Roman"/>
                        </a:rPr>
                        <a:t>工作法</a:t>
                      </a:r>
                    </a:p>
                    <a:p>
                      <a:pPr>
                        <a:lnSpc>
                          <a:spcPts val="1920"/>
                        </a:lnSpc>
                        <a:spcAft>
                          <a:spcPts val="0"/>
                        </a:spcAft>
                      </a:pPr>
                      <a:r>
                        <a:rPr lang="zh-TW" sz="1600" kern="100" dirty="0">
                          <a:latin typeface="標楷體" pitchFamily="65" charset="-120"/>
                          <a:ea typeface="標楷體" pitchFamily="65" charset="-120"/>
                          <a:cs typeface="Times New Roman"/>
                        </a:rPr>
                        <a:t>申訴機關：被害人所屬公司</a:t>
                      </a:r>
                    </a:p>
                    <a:p>
                      <a:pPr>
                        <a:lnSpc>
                          <a:spcPts val="1920"/>
                        </a:lnSpc>
                        <a:spcAft>
                          <a:spcPts val="0"/>
                        </a:spcAft>
                      </a:pPr>
                      <a:r>
                        <a:rPr lang="zh-TW" sz="1600" kern="100" dirty="0">
                          <a:latin typeface="標楷體" pitchFamily="65" charset="-120"/>
                          <a:ea typeface="標楷體" pitchFamily="65" charset="-120"/>
                          <a:cs typeface="Times New Roman"/>
                        </a:rPr>
                        <a:t>主管機關：勞工局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14323">
                <a:tc vMerge="1">
                  <a:txBody>
                    <a:bodyPr/>
                    <a:lstStyle/>
                    <a:p>
                      <a:endParaRPr lang="zh-TW" altLang="en-US"/>
                    </a:p>
                  </a:txBody>
                  <a:tcPr/>
                </a:tc>
                <a:tc gridSpan="2">
                  <a:txBody>
                    <a:bodyPr/>
                    <a:lstStyle/>
                    <a:p>
                      <a:pPr algn="ctr">
                        <a:lnSpc>
                          <a:spcPts val="1920"/>
                        </a:lnSpc>
                        <a:spcAft>
                          <a:spcPts val="0"/>
                        </a:spcAft>
                      </a:pPr>
                      <a:r>
                        <a:rPr lang="zh-TW" sz="1600" kern="100" dirty="0">
                          <a:latin typeface="標楷體" pitchFamily="65" charset="-120"/>
                          <a:ea typeface="標楷體" pitchFamily="65" charset="-120"/>
                          <a:cs typeface="Times New Roman"/>
                        </a:rPr>
                        <a:t>前二者身份關係之外者</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一般性騷擾</a:t>
                      </a:r>
                      <a:r>
                        <a:rPr lang="en-US" sz="1600" kern="100" dirty="0">
                          <a:latin typeface="標楷體" pitchFamily="65" charset="-120"/>
                          <a:ea typeface="標楷體" pitchFamily="65" charset="-120"/>
                          <a:cs typeface="Times New Roman"/>
                          <a:sym typeface="Wingdings"/>
                        </a:rPr>
                        <a:t></a:t>
                      </a:r>
                      <a:r>
                        <a:rPr lang="zh-TW" sz="1600" u="sng" kern="100" dirty="0">
                          <a:solidFill>
                            <a:srgbClr val="00B050"/>
                          </a:solidFill>
                          <a:latin typeface="標楷體" pitchFamily="65" charset="-120"/>
                          <a:ea typeface="標楷體" pitchFamily="65" charset="-120"/>
                          <a:cs typeface="Times New Roman"/>
                        </a:rPr>
                        <a:t>性騷擾防治法</a:t>
                      </a:r>
                    </a:p>
                    <a:p>
                      <a:pPr>
                        <a:lnSpc>
                          <a:spcPts val="1920"/>
                        </a:lnSpc>
                        <a:spcAft>
                          <a:spcPts val="0"/>
                        </a:spcAft>
                      </a:pPr>
                      <a:r>
                        <a:rPr lang="zh-TW" sz="1600" kern="100" dirty="0">
                          <a:latin typeface="標楷體" pitchFamily="65" charset="-120"/>
                          <a:ea typeface="標楷體" pitchFamily="65" charset="-120"/>
                          <a:cs typeface="Times New Roman"/>
                        </a:rPr>
                        <a:t>申訴機關：</a:t>
                      </a:r>
                    </a:p>
                    <a:p>
                      <a:pPr>
                        <a:lnSpc>
                          <a:spcPts val="1920"/>
                        </a:lnSpc>
                        <a:spcAft>
                          <a:spcPts val="0"/>
                        </a:spcAft>
                      </a:pPr>
                      <a:r>
                        <a:rPr lang="en-US" sz="1600" kern="100" dirty="0">
                          <a:latin typeface="標楷體" pitchFamily="65" charset="-120"/>
                          <a:ea typeface="標楷體" pitchFamily="65" charset="-120"/>
                          <a:cs typeface="Times New Roman"/>
                        </a:rPr>
                        <a:t>1.</a:t>
                      </a:r>
                      <a:r>
                        <a:rPr lang="zh-TW" sz="1600" kern="100" dirty="0">
                          <a:latin typeface="標楷體" pitchFamily="65" charset="-120"/>
                          <a:ea typeface="標楷體" pitchFamily="65" charset="-120"/>
                          <a:cs typeface="Times New Roman"/>
                        </a:rPr>
                        <a:t>行為人所屬機關</a:t>
                      </a:r>
                    </a:p>
                    <a:p>
                      <a:pPr>
                        <a:lnSpc>
                          <a:spcPts val="1920"/>
                        </a:lnSpc>
                        <a:spcAft>
                          <a:spcPts val="0"/>
                        </a:spcAft>
                      </a:pPr>
                      <a:r>
                        <a:rPr lang="en-US" sz="1600" kern="100" dirty="0">
                          <a:latin typeface="標楷體" pitchFamily="65" charset="-120"/>
                          <a:ea typeface="標楷體" pitchFamily="65" charset="-120"/>
                          <a:cs typeface="Times New Roman"/>
                        </a:rPr>
                        <a:t>2.</a:t>
                      </a:r>
                      <a:r>
                        <a:rPr lang="zh-TW" sz="1600" kern="100" dirty="0">
                          <a:latin typeface="標楷體" pitchFamily="65" charset="-120"/>
                          <a:ea typeface="標楷體" pitchFamily="65" charset="-120"/>
                          <a:cs typeface="Times New Roman"/>
                        </a:rPr>
                        <a:t>若查無行為人所屬機關，則就近至警察局報案</a:t>
                      </a:r>
                    </a:p>
                    <a:p>
                      <a:pPr>
                        <a:lnSpc>
                          <a:spcPts val="1920"/>
                        </a:lnSpc>
                        <a:spcAft>
                          <a:spcPts val="0"/>
                        </a:spcAft>
                      </a:pPr>
                      <a:r>
                        <a:rPr lang="zh-TW" sz="1600" kern="100" dirty="0">
                          <a:latin typeface="標楷體" pitchFamily="65" charset="-120"/>
                          <a:ea typeface="標楷體" pitchFamily="65" charset="-120"/>
                          <a:cs typeface="Times New Roman"/>
                        </a:rPr>
                        <a:t>主管機關：社會局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60751">
                <a:tc>
                  <a:txBody>
                    <a:bodyPr/>
                    <a:lstStyle/>
                    <a:p>
                      <a:pPr>
                        <a:lnSpc>
                          <a:spcPts val="1920"/>
                        </a:lnSpc>
                        <a:spcAft>
                          <a:spcPts val="0"/>
                        </a:spcAft>
                      </a:pPr>
                      <a:r>
                        <a:rPr lang="zh-TW" sz="1600" kern="100" dirty="0">
                          <a:latin typeface="標楷體" pitchFamily="65" charset="-120"/>
                          <a:ea typeface="標楷體" pitchFamily="65" charset="-120"/>
                          <a:cs typeface="Times New Roman"/>
                        </a:rPr>
                        <a:t>涉及性騷擾防治法第</a:t>
                      </a:r>
                      <a:r>
                        <a:rPr lang="en-US" sz="1600" kern="100" dirty="0">
                          <a:latin typeface="標楷體" pitchFamily="65" charset="-120"/>
                          <a:ea typeface="標楷體" pitchFamily="65" charset="-120"/>
                          <a:cs typeface="Times New Roman"/>
                        </a:rPr>
                        <a:t>25</a:t>
                      </a:r>
                      <a:r>
                        <a:rPr lang="zh-TW" sz="1600" kern="100" dirty="0">
                          <a:latin typeface="標楷體" pitchFamily="65" charset="-120"/>
                          <a:ea typeface="標楷體" pitchFamily="65" charset="-120"/>
                          <a:cs typeface="Times New Roman"/>
                        </a:rPr>
                        <a:t>條「乘人不及抗拒而為親吻、擁抱或觸摸其臀部、胸部或其他身體隱私處」行為者</a:t>
                      </a: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gridSpan="2">
                  <a:txBody>
                    <a:bodyPr/>
                    <a:lstStyle/>
                    <a:p>
                      <a:pPr algn="ctr">
                        <a:lnSpc>
                          <a:spcPts val="1920"/>
                        </a:lnSpc>
                        <a:spcAft>
                          <a:spcPts val="0"/>
                        </a:spcAft>
                      </a:pPr>
                      <a:r>
                        <a:rPr lang="zh-TW" sz="1600" kern="100" dirty="0">
                          <a:latin typeface="標楷體" pitchFamily="65" charset="-120"/>
                          <a:ea typeface="標楷體" pitchFamily="65" charset="-120"/>
                          <a:cs typeface="Times New Roman"/>
                        </a:rPr>
                        <a:t>不分身份關係</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nSpc>
                          <a:spcPts val="1920"/>
                        </a:lnSpc>
                        <a:spcAft>
                          <a:spcPts val="0"/>
                        </a:spcAft>
                      </a:pPr>
                      <a:r>
                        <a:rPr lang="zh-TW" sz="1600" kern="100" dirty="0">
                          <a:latin typeface="標楷體" pitchFamily="65" charset="-120"/>
                          <a:ea typeface="標楷體" pitchFamily="65" charset="-120"/>
                          <a:cs typeface="Times New Roman"/>
                        </a:rPr>
                        <a:t>警察局受理報案後移送地檢署偵辦</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object 2"/>
          <p:cNvSpPr>
            <a:spLocks noGrp="1"/>
          </p:cNvSpPr>
          <p:nvPr>
            <p:ph type="title"/>
          </p:nvPr>
        </p:nvSpPr>
        <p:spPr>
          <a:xfrm>
            <a:off x="1043608" y="404664"/>
            <a:ext cx="6540500" cy="752475"/>
          </a:xfrm>
        </p:spPr>
        <p:txBody>
          <a:bodyPr lIns="0" tIns="75417" rIns="0" bIns="0">
            <a:spAutoFit/>
          </a:bodyPr>
          <a:lstStyle/>
          <a:p>
            <a:pPr marL="1146175"/>
            <a:r>
              <a:rPr lang="zh-TW" altLang="en-US" dirty="0">
                <a:latin typeface="標楷體" pitchFamily="65" charset="-120"/>
                <a:ea typeface="標楷體" pitchFamily="65" charset="-120"/>
              </a:rPr>
              <a:t>性騷三法之區辨</a:t>
            </a:r>
            <a:endParaRPr lang="zh-TW" sz="3900" dirty="0">
              <a:latin typeface="標楷體" pitchFamily="65" charset="-120"/>
              <a:ea typeface="標楷體" pitchFamily="65" charset="-120"/>
            </a:endParaRPr>
          </a:p>
        </p:txBody>
      </p:sp>
      <p:graphicFrame>
        <p:nvGraphicFramePr>
          <p:cNvPr id="3" name="object 3"/>
          <p:cNvGraphicFramePr>
            <a:graphicFrameLocks noGrp="1"/>
          </p:cNvGraphicFramePr>
          <p:nvPr>
            <p:extLst>
              <p:ext uri="{D42A27DB-BD31-4B8C-83A1-F6EECF244321}">
                <p14:modId xmlns:p14="http://schemas.microsoft.com/office/powerpoint/2010/main" val="2733444706"/>
              </p:ext>
            </p:extLst>
          </p:nvPr>
        </p:nvGraphicFramePr>
        <p:xfrm>
          <a:off x="1049338" y="1355725"/>
          <a:ext cx="7037387" cy="5191126"/>
        </p:xfrm>
        <a:graphic>
          <a:graphicData uri="http://schemas.openxmlformats.org/drawingml/2006/table">
            <a:tbl>
              <a:tblPr/>
              <a:tblGrid>
                <a:gridCol w="623887">
                  <a:extLst>
                    <a:ext uri="{9D8B030D-6E8A-4147-A177-3AD203B41FA5}">
                      <a16:colId xmlns:a16="http://schemas.microsoft.com/office/drawing/2014/main" val="20000"/>
                    </a:ext>
                  </a:extLst>
                </a:gridCol>
                <a:gridCol w="1973263">
                  <a:extLst>
                    <a:ext uri="{9D8B030D-6E8A-4147-A177-3AD203B41FA5}">
                      <a16:colId xmlns:a16="http://schemas.microsoft.com/office/drawing/2014/main" val="20001"/>
                    </a:ext>
                  </a:extLst>
                </a:gridCol>
                <a:gridCol w="2216150">
                  <a:extLst>
                    <a:ext uri="{9D8B030D-6E8A-4147-A177-3AD203B41FA5}">
                      <a16:colId xmlns:a16="http://schemas.microsoft.com/office/drawing/2014/main" val="20002"/>
                    </a:ext>
                  </a:extLst>
                </a:gridCol>
                <a:gridCol w="2224087">
                  <a:extLst>
                    <a:ext uri="{9D8B030D-6E8A-4147-A177-3AD203B41FA5}">
                      <a16:colId xmlns:a16="http://schemas.microsoft.com/office/drawing/2014/main" val="20003"/>
                    </a:ext>
                  </a:extLst>
                </a:gridCol>
              </a:tblGrid>
              <a:tr h="608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4000" b="0" i="0" u="none" strike="noStrike" cap="none" normalizeH="0" baseline="0" dirty="0">
                        <a:ln>
                          <a:noFill/>
                        </a:ln>
                        <a:solidFill>
                          <a:schemeClr val="tx1"/>
                        </a:solidFill>
                        <a:effectLst/>
                        <a:latin typeface="Calibri" pitchFamily="34" charset="0"/>
                        <a:ea typeface="新細明體" charset="-120"/>
                      </a:endParaRP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257175"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rPr>
                        <a:t>性別</a:t>
                      </a:r>
                      <a:r>
                        <a:rPr kumimoji="0" lang="zh-TW" altLang="en-US"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rPr>
                        <a:t>平</a:t>
                      </a:r>
                      <a:r>
                        <a:rPr kumimoji="0" lang="zh-TW" alt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rPr>
                        <a:t>等</a:t>
                      </a:r>
                      <a:r>
                        <a:rPr kumimoji="0" 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rPr>
                        <a:t>工作法</a:t>
                      </a: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398463"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性別</a:t>
                      </a:r>
                      <a:r>
                        <a:rPr kumimoji="0" lang="zh-TW" altLang="en-US"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平</a:t>
                      </a: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等教育法</a:t>
                      </a: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530225"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rPr>
                        <a:t>性騷擾防治法</a:t>
                      </a: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1788">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a:ln>
                            <a:noFill/>
                          </a:ln>
                          <a:solidFill>
                            <a:schemeClr val="tx1"/>
                          </a:solidFill>
                          <a:effectLst/>
                          <a:latin typeface="細明體_HKSCS" pitchFamily="18" charset="-120"/>
                          <a:ea typeface="細明體_HKSCS" pitchFamily="18" charset="-120"/>
                        </a:rPr>
                        <a:t>主管</a:t>
                      </a:r>
                      <a:endParaRPr kumimoji="0" lang="zh-TW" sz="1800" b="0" i="0" u="none" strike="noStrike" cap="none" normalizeH="0" baseline="0">
                        <a:ln>
                          <a:noFill/>
                        </a:ln>
                        <a:solidFill>
                          <a:schemeClr val="tx1"/>
                        </a:solidFill>
                        <a:effectLst/>
                        <a:latin typeface="細明體_HKSCS" pitchFamily="18" charset="-120"/>
                        <a:ea typeface="細明體_HKSCS" pitchFamily="18" charset="-120"/>
                      </a:endParaRP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一、中央：行政院</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勞工委員會直轄</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市：直轄市政府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二、縣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：縣</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一、中央：教育部</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二、直轄市：直轄市</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三、縣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一、中央：內政部</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二、直轄市：直轄市</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三、縣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：縣</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a:ln>
                            <a:noFill/>
                          </a:ln>
                          <a:solidFill>
                            <a:schemeClr val="tx1"/>
                          </a:solidFill>
                          <a:effectLst/>
                          <a:latin typeface="標楷體" pitchFamily="65" charset="-120"/>
                          <a:ea typeface="標楷體" pitchFamily="65" charset="-12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7952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細明體_HKSCS" pitchFamily="18" charset="-120"/>
                          <a:ea typeface="細明體_HKSCS" pitchFamily="18" charset="-120"/>
                        </a:rPr>
                        <a:t>機關</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w="12699"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2"/>
                  </a:ext>
                </a:extLst>
              </a:tr>
              <a:tr h="33337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a:ln>
                            <a:noFill/>
                          </a:ln>
                          <a:solidFill>
                            <a:schemeClr val="tx1"/>
                          </a:solidFill>
                          <a:effectLst/>
                          <a:latin typeface="細明體_HKSCS" pitchFamily="18" charset="-120"/>
                          <a:ea typeface="細明體_HKSCS" pitchFamily="18" charset="-120"/>
                        </a:rPr>
                        <a:t>主</a:t>
                      </a:r>
                      <a:r>
                        <a:rPr kumimoji="0" lang="zh-TW" sz="1800" b="0" i="0" u="none" strike="noStrike" cap="none" normalizeH="0" baseline="0">
                          <a:ln>
                            <a:noFill/>
                          </a:ln>
                          <a:solidFill>
                            <a:schemeClr val="tx1"/>
                          </a:solidFill>
                          <a:effectLst/>
                          <a:latin typeface="細明體_HKSCS" pitchFamily="18" charset="-120"/>
                          <a:ea typeface="細明體_HKSCS" pitchFamily="18" charset="-120"/>
                        </a:rPr>
                        <a:t>要</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rgbClr val="00B050"/>
                          </a:solidFill>
                          <a:effectLst/>
                          <a:latin typeface="標楷體" pitchFamily="65" charset="-120"/>
                          <a:ea typeface="標楷體" pitchFamily="65" charset="-120"/>
                        </a:rPr>
                        <a:t>雇主</a:t>
                      </a: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，即僱用受雇 </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者之人、公私立機</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構或機關。代表雇</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主行使管理權之人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或代表雇主處理有</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關受僱者事務之</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人，視同雇主。</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本法於公務人員、</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教育人員或軍職人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員，亦適用之。</a:t>
                      </a:r>
                      <a:endParaRPr kumimoji="0" 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84138"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rgbClr val="00B050"/>
                          </a:solidFill>
                          <a:effectLst/>
                          <a:latin typeface="標楷體" pitchFamily="65" charset="-120"/>
                          <a:ea typeface="標楷體" pitchFamily="65" charset="-120"/>
                        </a:rPr>
                        <a:t>公私立各級學校</a:t>
                      </a:r>
                      <a:endParaRPr kumimoji="0" lang="zh-TW" sz="1800" b="0" i="0" u="none" strike="noStrike" cap="none" normalizeH="0" baseline="0" dirty="0">
                        <a:ln>
                          <a:noFill/>
                        </a:ln>
                        <a:solidFill>
                          <a:srgbClr val="00B050"/>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政府機關、國防部所</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屬軍隊及學校、公私</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立各級學校、法人、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合夥、設有代表人或</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管理人之非法人團體</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及</a:t>
                      </a:r>
                      <a:r>
                        <a:rPr kumimoji="0" lang="zh-TW" altLang="en-US" sz="1600" b="0" i="0" u="none" strike="noStrike" cap="none" normalizeH="0" baseline="0" dirty="0">
                          <a:ln>
                            <a:noFill/>
                          </a:ln>
                          <a:solidFill>
                            <a:srgbClr val="00B050"/>
                          </a:solidFill>
                          <a:effectLst/>
                          <a:latin typeface="標楷體" pitchFamily="65" charset="-120"/>
                          <a:ea typeface="標楷體" pitchFamily="65" charset="-120"/>
                        </a:rPr>
                        <a:t>其他</a:t>
                      </a:r>
                      <a:r>
                        <a:rPr kumimoji="0" lang="zh-TW" altLang="en-US" sz="1600" b="0" i="0" u="none" strike="noStrike" cap="none" normalizeH="0" baseline="0" dirty="0">
                          <a:ln>
                            <a:noFill/>
                          </a:ln>
                          <a:solidFill>
                            <a:schemeClr val="tx1"/>
                          </a:solidFill>
                          <a:effectLst/>
                          <a:latin typeface="標楷體" pitchFamily="65" charset="-120"/>
                          <a:ea typeface="標楷體" pitchFamily="65" charset="-120"/>
                        </a:rPr>
                        <a:t>組織。</a:t>
                      </a:r>
                      <a:endParaRPr kumimoji="0" lang="zh-TW" sz="1800" b="0" i="0" u="none" strike="noStrike" cap="none" normalizeH="0" baseline="0" dirty="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622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a:ln>
                            <a:noFill/>
                          </a:ln>
                          <a:solidFill>
                            <a:schemeClr val="tx1"/>
                          </a:solidFill>
                          <a:effectLst/>
                          <a:latin typeface="細明體_HKSCS" pitchFamily="18" charset="-120"/>
                          <a:ea typeface="細明體_HKSCS" pitchFamily="18" charset="-120"/>
                        </a:rPr>
                        <a:t>規範</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4"/>
                  </a:ext>
                </a:extLst>
              </a:tr>
              <a:tr h="2360613">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dirty="0">
                          <a:ln>
                            <a:noFill/>
                          </a:ln>
                          <a:solidFill>
                            <a:schemeClr val="tx1"/>
                          </a:solidFill>
                          <a:effectLst/>
                          <a:latin typeface="細明體_HKSCS" pitchFamily="18" charset="-120"/>
                          <a:ea typeface="細明體_HKSCS" pitchFamily="18" charset="-120"/>
                        </a:rPr>
                        <a:t>對象</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w="28574"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3040738205"/>
              </p:ext>
            </p:extLst>
          </p:nvPr>
        </p:nvGraphicFramePr>
        <p:xfrm>
          <a:off x="251520" y="332656"/>
          <a:ext cx="8892480" cy="5975945"/>
        </p:xfrm>
        <a:graphic>
          <a:graphicData uri="http://schemas.openxmlformats.org/drawingml/2006/table">
            <a:tbl>
              <a:tblPr firstRow="1" bandRow="1">
                <a:tableStyleId>{2D5ABB26-0587-4C30-8999-92F81FD0307C}</a:tableStyleId>
              </a:tblPr>
              <a:tblGrid>
                <a:gridCol w="850951">
                  <a:extLst>
                    <a:ext uri="{9D8B030D-6E8A-4147-A177-3AD203B41FA5}">
                      <a16:colId xmlns:a16="http://schemas.microsoft.com/office/drawing/2014/main" val="20000"/>
                    </a:ext>
                  </a:extLst>
                </a:gridCol>
                <a:gridCol w="1855738">
                  <a:extLst>
                    <a:ext uri="{9D8B030D-6E8A-4147-A177-3AD203B41FA5}">
                      <a16:colId xmlns:a16="http://schemas.microsoft.com/office/drawing/2014/main" val="20001"/>
                    </a:ext>
                  </a:extLst>
                </a:gridCol>
                <a:gridCol w="2165026">
                  <a:extLst>
                    <a:ext uri="{9D8B030D-6E8A-4147-A177-3AD203B41FA5}">
                      <a16:colId xmlns:a16="http://schemas.microsoft.com/office/drawing/2014/main" val="20002"/>
                    </a:ext>
                  </a:extLst>
                </a:gridCol>
                <a:gridCol w="4020765">
                  <a:extLst>
                    <a:ext uri="{9D8B030D-6E8A-4147-A177-3AD203B41FA5}">
                      <a16:colId xmlns:a16="http://schemas.microsoft.com/office/drawing/2014/main" val="20003"/>
                    </a:ext>
                  </a:extLst>
                </a:gridCol>
              </a:tblGrid>
              <a:tr h="397123">
                <a:tc>
                  <a:txBody>
                    <a:bodyPr/>
                    <a:lstStyle/>
                    <a:p>
                      <a:pPr marL="76835">
                        <a:lnSpc>
                          <a:spcPct val="100000"/>
                        </a:lnSpc>
                      </a:pPr>
                      <a:r>
                        <a:rPr lang="zh-TW" altLang="en-US" sz="1600" spc="-5" dirty="0">
                          <a:latin typeface="標楷體" pitchFamily="65" charset="-120"/>
                          <a:ea typeface="標楷體" pitchFamily="65" charset="-120"/>
                          <a:cs typeface="細明體_HKSCS"/>
                        </a:rPr>
                        <a:t>主</a:t>
                      </a:r>
                      <a:r>
                        <a:rPr sz="1600" dirty="0">
                          <a:latin typeface="標楷體" pitchFamily="65" charset="-120"/>
                          <a:ea typeface="標楷體" pitchFamily="65" charset="-120"/>
                          <a:cs typeface="細明體_HKSCS"/>
                        </a:rPr>
                        <a:t>要</a:t>
                      </a:r>
                    </a:p>
                  </a:txBody>
                  <a:tcPr marL="0" marR="0" marT="0" marB="0">
                    <a:lnL w="28574">
                      <a:solidFill>
                        <a:srgbClr val="000000"/>
                      </a:solidFill>
                      <a:prstDash val="solid"/>
                    </a:lnL>
                    <a:lnR w="12699">
                      <a:solidFill>
                        <a:srgbClr val="000000"/>
                      </a:solidFill>
                      <a:prstDash val="solid"/>
                    </a:lnR>
                    <a:lnT w="28574">
                      <a:solidFill>
                        <a:srgbClr val="000000"/>
                      </a:solidFill>
                      <a:prstDash val="solid"/>
                    </a:lnT>
                  </a:tcPr>
                </a:tc>
                <a:tc rowSpan="6">
                  <a:txBody>
                    <a:bodyPr/>
                    <a:lstStyle/>
                    <a:p>
                      <a:r>
                        <a:rPr lang="zh-TW" altLang="en-US" sz="1600" b="0" i="0" u="none" strike="noStrike" baseline="0" dirty="0">
                          <a:solidFill>
                            <a:schemeClr val="tx1"/>
                          </a:solidFill>
                          <a:latin typeface="標楷體" pitchFamily="65" charset="-120"/>
                          <a:ea typeface="標楷體" pitchFamily="65" charset="-120"/>
                          <a:cs typeface="+mn-cs"/>
                        </a:rPr>
                        <a:t>一、防治性騷</a:t>
                      </a:r>
                    </a:p>
                    <a:p>
                      <a:r>
                        <a:rPr lang="zh-TW" altLang="en-US" sz="1600" b="0" i="0" u="none" strike="noStrike" baseline="0" dirty="0">
                          <a:solidFill>
                            <a:schemeClr val="tx1"/>
                          </a:solidFill>
                          <a:latin typeface="標楷體" pitchFamily="65" charset="-120"/>
                          <a:ea typeface="標楷體" pitchFamily="65" charset="-120"/>
                          <a:cs typeface="+mn-cs"/>
                        </a:rPr>
                        <a:t>擾行為之發</a:t>
                      </a:r>
                    </a:p>
                    <a:p>
                      <a:r>
                        <a:rPr lang="zh-TW" altLang="en-US" sz="1600" b="0" i="0" u="none" strike="noStrike" baseline="0" dirty="0">
                          <a:solidFill>
                            <a:schemeClr val="tx1"/>
                          </a:solidFill>
                          <a:latin typeface="標楷體" pitchFamily="65" charset="-120"/>
                          <a:ea typeface="標楷體" pitchFamily="65" charset="-120"/>
                          <a:cs typeface="+mn-cs"/>
                        </a:rPr>
                        <a:t>生。</a:t>
                      </a:r>
                    </a:p>
                    <a:p>
                      <a:r>
                        <a:rPr lang="zh-TW" altLang="en-US" sz="1600" b="0" i="0" u="none" strike="noStrike" baseline="0" dirty="0">
                          <a:solidFill>
                            <a:schemeClr val="tx1"/>
                          </a:solidFill>
                          <a:latin typeface="標楷體" pitchFamily="65" charset="-120"/>
                          <a:ea typeface="標楷體" pitchFamily="65" charset="-120"/>
                          <a:cs typeface="+mn-cs"/>
                        </a:rPr>
                        <a:t>二、知悉性騷</a:t>
                      </a:r>
                    </a:p>
                    <a:p>
                      <a:r>
                        <a:rPr lang="zh-TW" altLang="en-US" sz="1600" b="0" i="0" u="none" strike="noStrike" baseline="0" dirty="0">
                          <a:solidFill>
                            <a:schemeClr val="tx1"/>
                          </a:solidFill>
                          <a:latin typeface="標楷體" pitchFamily="65" charset="-120"/>
                          <a:ea typeface="標楷體" pitchFamily="65" charset="-120"/>
                          <a:cs typeface="+mn-cs"/>
                        </a:rPr>
                        <a:t>擾之情形時，</a:t>
                      </a:r>
                    </a:p>
                    <a:p>
                      <a:r>
                        <a:rPr lang="zh-TW" altLang="en-US" sz="1600" b="0" i="0" u="none" strike="noStrike" baseline="0" dirty="0">
                          <a:solidFill>
                            <a:schemeClr val="tx1"/>
                          </a:solidFill>
                          <a:latin typeface="標楷體" pitchFamily="65" charset="-120"/>
                          <a:ea typeface="標楷體" pitchFamily="65" charset="-120"/>
                          <a:cs typeface="+mn-cs"/>
                        </a:rPr>
                        <a:t>主管應採取立</a:t>
                      </a:r>
                    </a:p>
                    <a:p>
                      <a:r>
                        <a:rPr lang="zh-TW" altLang="en-US" sz="1600" b="0" i="0" u="none" strike="noStrike" baseline="0" dirty="0">
                          <a:solidFill>
                            <a:schemeClr val="tx1"/>
                          </a:solidFill>
                          <a:latin typeface="標楷體" pitchFamily="65" charset="-120"/>
                          <a:ea typeface="標楷體" pitchFamily="65" charset="-120"/>
                          <a:cs typeface="+mn-cs"/>
                        </a:rPr>
                        <a:t>即有效之糾正</a:t>
                      </a:r>
                    </a:p>
                    <a:p>
                      <a:r>
                        <a:rPr lang="zh-TW" altLang="en-US" sz="1600" b="0" i="0" u="none" strike="noStrike" baseline="0" dirty="0">
                          <a:solidFill>
                            <a:schemeClr val="tx1"/>
                          </a:solidFill>
                          <a:latin typeface="標楷體" pitchFamily="65" charset="-120"/>
                          <a:ea typeface="標楷體" pitchFamily="65" charset="-120"/>
                          <a:cs typeface="+mn-cs"/>
                        </a:rPr>
                        <a:t>與補救措施。</a:t>
                      </a:r>
                    </a:p>
                    <a:p>
                      <a:r>
                        <a:rPr lang="zh-TW" altLang="en-US" sz="1600" b="0" i="0" u="none" strike="noStrike" baseline="0" dirty="0">
                          <a:solidFill>
                            <a:schemeClr val="tx1"/>
                          </a:solidFill>
                          <a:latin typeface="標楷體" pitchFamily="65" charset="-120"/>
                          <a:ea typeface="標楷體" pitchFamily="65" charset="-120"/>
                          <a:cs typeface="+mn-cs"/>
                        </a:rPr>
                        <a:t>三、雇用</a:t>
                      </a:r>
                      <a:r>
                        <a:rPr lang="en-US" altLang="zh-TW" sz="1600" b="0" i="0" u="none" strike="noStrike" baseline="0" dirty="0">
                          <a:solidFill>
                            <a:schemeClr val="tx1"/>
                          </a:solidFill>
                          <a:latin typeface="標楷體" pitchFamily="65" charset="-120"/>
                          <a:ea typeface="標楷體" pitchFamily="65" charset="-120"/>
                          <a:cs typeface="+mn-cs"/>
                        </a:rPr>
                        <a:t>30</a:t>
                      </a:r>
                      <a:r>
                        <a:rPr lang="zh-TW" altLang="en-US" sz="1600" b="0" i="0" u="none" strike="noStrike" baseline="0" dirty="0">
                          <a:solidFill>
                            <a:schemeClr val="tx1"/>
                          </a:solidFill>
                          <a:latin typeface="標楷體" pitchFamily="65" charset="-120"/>
                          <a:ea typeface="標楷體" pitchFamily="65" charset="-120"/>
                          <a:cs typeface="+mn-cs"/>
                        </a:rPr>
                        <a:t>人</a:t>
                      </a:r>
                    </a:p>
                    <a:p>
                      <a:r>
                        <a:rPr lang="zh-TW" altLang="en-US" sz="1600" b="0" i="0" u="none" strike="noStrike" baseline="0" dirty="0">
                          <a:solidFill>
                            <a:schemeClr val="tx1"/>
                          </a:solidFill>
                          <a:latin typeface="標楷體" pitchFamily="65" charset="-120"/>
                          <a:ea typeface="標楷體" pitchFamily="65" charset="-120"/>
                          <a:cs typeface="+mn-cs"/>
                        </a:rPr>
                        <a:t>以上之雇主，</a:t>
                      </a:r>
                    </a:p>
                    <a:p>
                      <a:r>
                        <a:rPr lang="zh-TW" altLang="en-US" sz="1600" b="0" i="0" u="none" strike="noStrike" baseline="0" dirty="0">
                          <a:solidFill>
                            <a:schemeClr val="tx1"/>
                          </a:solidFill>
                          <a:latin typeface="標楷體" pitchFamily="65" charset="-120"/>
                          <a:ea typeface="標楷體" pitchFamily="65" charset="-120"/>
                          <a:cs typeface="+mn-cs"/>
                        </a:rPr>
                        <a:t>應特別訂定</a:t>
                      </a:r>
                      <a:r>
                        <a:rPr lang="zh-TW" altLang="en-US" sz="1600" b="0" i="0" u="none" strike="noStrike" baseline="0" dirty="0">
                          <a:solidFill>
                            <a:srgbClr val="00B050"/>
                          </a:solidFill>
                          <a:latin typeface="標楷體" pitchFamily="65" charset="-120"/>
                          <a:ea typeface="標楷體" pitchFamily="65" charset="-120"/>
                          <a:cs typeface="+mn-cs"/>
                        </a:rPr>
                        <a:t>性</a:t>
                      </a:r>
                    </a:p>
                    <a:p>
                      <a:r>
                        <a:rPr lang="zh-TW" altLang="en-US" sz="1600" b="0" i="0" u="none" strike="noStrike" baseline="0" dirty="0">
                          <a:solidFill>
                            <a:srgbClr val="00B050"/>
                          </a:solidFill>
                          <a:latin typeface="標楷體" pitchFamily="65" charset="-120"/>
                          <a:ea typeface="標楷體" pitchFamily="65" charset="-120"/>
                          <a:cs typeface="+mn-cs"/>
                        </a:rPr>
                        <a:t>騷擾防治措</a:t>
                      </a:r>
                    </a:p>
                    <a:p>
                      <a:r>
                        <a:rPr lang="zh-TW" altLang="en-US" sz="1600" b="0" i="0" u="none" strike="noStrike" baseline="0" dirty="0">
                          <a:solidFill>
                            <a:srgbClr val="00B050"/>
                          </a:solidFill>
                          <a:latin typeface="標楷體" pitchFamily="65" charset="-120"/>
                          <a:ea typeface="標楷體" pitchFamily="65" charset="-120"/>
                          <a:cs typeface="+mn-cs"/>
                        </a:rPr>
                        <a:t>施、申訴及懲</a:t>
                      </a:r>
                    </a:p>
                    <a:p>
                      <a:r>
                        <a:rPr lang="zh-TW" altLang="en-US" sz="1600" b="0" i="0" u="none" strike="noStrike" baseline="0" dirty="0">
                          <a:solidFill>
                            <a:srgbClr val="00B050"/>
                          </a:solidFill>
                          <a:latin typeface="標楷體" pitchFamily="65" charset="-120"/>
                          <a:ea typeface="標楷體" pitchFamily="65" charset="-120"/>
                          <a:cs typeface="+mn-cs"/>
                        </a:rPr>
                        <a:t>戒辦法</a:t>
                      </a:r>
                      <a:r>
                        <a:rPr lang="zh-TW" altLang="en-US" sz="1600" b="0" i="0" u="none" strike="noStrike" baseline="0" dirty="0">
                          <a:solidFill>
                            <a:schemeClr val="tx1"/>
                          </a:solidFill>
                          <a:latin typeface="標楷體" pitchFamily="65" charset="-120"/>
                          <a:ea typeface="標楷體" pitchFamily="65" charset="-120"/>
                          <a:cs typeface="+mn-cs"/>
                        </a:rPr>
                        <a:t>，並在</a:t>
                      </a:r>
                    </a:p>
                    <a:p>
                      <a:r>
                        <a:rPr lang="zh-TW" altLang="en-US" sz="1600" b="0" i="0" u="none" strike="noStrike" baseline="0" dirty="0">
                          <a:solidFill>
                            <a:schemeClr val="tx1"/>
                          </a:solidFill>
                          <a:latin typeface="標楷體" pitchFamily="65" charset="-120"/>
                          <a:ea typeface="標楷體" pitchFamily="65" charset="-120"/>
                          <a:cs typeface="+mn-cs"/>
                        </a:rPr>
                        <a:t>公共場所公開</a:t>
                      </a:r>
                    </a:p>
                    <a:p>
                      <a:r>
                        <a:rPr lang="zh-TW" altLang="en-US" sz="1600" b="0" i="0" u="none" strike="noStrike" baseline="0" dirty="0">
                          <a:solidFill>
                            <a:schemeClr val="tx1"/>
                          </a:solidFill>
                          <a:latin typeface="標楷體" pitchFamily="65" charset="-120"/>
                          <a:ea typeface="標楷體" pitchFamily="65" charset="-120"/>
                          <a:cs typeface="+mn-cs"/>
                        </a:rPr>
                        <a:t>揭示。</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tc rowSpan="6">
                  <a:txBody>
                    <a:bodyPr/>
                    <a:lstStyle/>
                    <a:p>
                      <a:r>
                        <a:rPr lang="zh-TW" altLang="en-US" sz="1600" b="0" i="0" u="none" strike="noStrike" baseline="0" dirty="0">
                          <a:solidFill>
                            <a:schemeClr val="tx1"/>
                          </a:solidFill>
                          <a:latin typeface="標楷體" pitchFamily="65" charset="-120"/>
                          <a:ea typeface="標楷體" pitchFamily="65" charset="-120"/>
                          <a:cs typeface="+mn-cs"/>
                        </a:rPr>
                        <a:t>一、設置性別平等</a:t>
                      </a:r>
                    </a:p>
                    <a:p>
                      <a:r>
                        <a:rPr lang="zh-TW" altLang="en-US" sz="1600" b="0" i="0" u="none" strike="noStrike" baseline="0" dirty="0">
                          <a:solidFill>
                            <a:schemeClr val="tx1"/>
                          </a:solidFill>
                          <a:latin typeface="標楷體" pitchFamily="65" charset="-120"/>
                          <a:ea typeface="標楷體" pitchFamily="65" charset="-120"/>
                          <a:cs typeface="+mn-cs"/>
                        </a:rPr>
                        <a:t>教育委員會。</a:t>
                      </a:r>
                    </a:p>
                    <a:p>
                      <a:r>
                        <a:rPr lang="zh-TW" altLang="en-US" sz="1600" b="0" i="0" u="none" strike="noStrike" baseline="0" dirty="0">
                          <a:solidFill>
                            <a:schemeClr val="tx1"/>
                          </a:solidFill>
                          <a:latin typeface="標楷體" pitchFamily="65" charset="-120"/>
                          <a:ea typeface="標楷體" pitchFamily="65" charset="-120"/>
                          <a:cs typeface="+mn-cs"/>
                        </a:rPr>
                        <a:t>二、依校園性侵害</a:t>
                      </a:r>
                    </a:p>
                    <a:p>
                      <a:r>
                        <a:rPr lang="zh-TW" altLang="en-US" sz="1600" b="0" i="0" u="none" strike="noStrike" baseline="0" dirty="0">
                          <a:solidFill>
                            <a:schemeClr val="tx1"/>
                          </a:solidFill>
                          <a:latin typeface="標楷體" pitchFamily="65" charset="-120"/>
                          <a:ea typeface="標楷體" pitchFamily="65" charset="-120"/>
                          <a:cs typeface="+mn-cs"/>
                        </a:rPr>
                        <a:t>或性騷擾防治準則</a:t>
                      </a:r>
                    </a:p>
                    <a:p>
                      <a:r>
                        <a:rPr lang="zh-TW" altLang="en-US" sz="1600" b="0" i="0" u="none" strike="noStrike" baseline="0" dirty="0">
                          <a:solidFill>
                            <a:schemeClr val="tx1"/>
                          </a:solidFill>
                          <a:latin typeface="標楷體" pitchFamily="65" charset="-120"/>
                          <a:ea typeface="標楷體" pitchFamily="65" charset="-120"/>
                          <a:cs typeface="+mn-cs"/>
                        </a:rPr>
                        <a:t>訂定防治規定，並</a:t>
                      </a:r>
                    </a:p>
                    <a:p>
                      <a:r>
                        <a:rPr lang="zh-TW" altLang="en-US" sz="1600" b="0" i="0" u="none" strike="noStrike" baseline="0" dirty="0">
                          <a:solidFill>
                            <a:schemeClr val="tx1"/>
                          </a:solidFill>
                          <a:latin typeface="標楷體" pitchFamily="65" charset="-120"/>
                          <a:ea typeface="標楷體" pitchFamily="65" charset="-120"/>
                          <a:cs typeface="+mn-cs"/>
                        </a:rPr>
                        <a:t>公告週知。</a:t>
                      </a:r>
                    </a:p>
                    <a:p>
                      <a:r>
                        <a:rPr lang="zh-TW" altLang="en-US" sz="1600" b="0" i="0" u="none" strike="noStrike" baseline="0" dirty="0">
                          <a:solidFill>
                            <a:schemeClr val="tx1"/>
                          </a:solidFill>
                          <a:latin typeface="標楷體" pitchFamily="65" charset="-120"/>
                          <a:ea typeface="標楷體" pitchFamily="65" charset="-120"/>
                          <a:cs typeface="+mn-cs"/>
                        </a:rPr>
                        <a:t>三、積極推動校園</a:t>
                      </a:r>
                    </a:p>
                    <a:p>
                      <a:r>
                        <a:rPr lang="zh-TW" altLang="en-US" sz="1600" b="0" i="0" u="none" strike="noStrike" baseline="0" dirty="0">
                          <a:solidFill>
                            <a:schemeClr val="tx1"/>
                          </a:solidFill>
                          <a:latin typeface="標楷體" pitchFamily="65" charset="-120"/>
                          <a:ea typeface="標楷體" pitchFamily="65" charset="-120"/>
                          <a:cs typeface="+mn-cs"/>
                        </a:rPr>
                        <a:t>性侵害及性騷擾防</a:t>
                      </a:r>
                    </a:p>
                    <a:p>
                      <a:r>
                        <a:rPr lang="zh-TW" altLang="en-US" sz="1600" b="0" i="0" u="none" strike="noStrike" baseline="0" dirty="0">
                          <a:solidFill>
                            <a:schemeClr val="tx1"/>
                          </a:solidFill>
                          <a:latin typeface="標楷體" pitchFamily="65" charset="-120"/>
                          <a:ea typeface="標楷體" pitchFamily="65" charset="-120"/>
                          <a:cs typeface="+mn-cs"/>
                        </a:rPr>
                        <a:t>治教育以提升教職</a:t>
                      </a:r>
                    </a:p>
                    <a:p>
                      <a:r>
                        <a:rPr lang="zh-TW" altLang="en-US" sz="1600" b="0" i="0" u="none" strike="noStrike" baseline="0" dirty="0">
                          <a:solidFill>
                            <a:schemeClr val="tx1"/>
                          </a:solidFill>
                          <a:latin typeface="標楷體" pitchFamily="65" charset="-120"/>
                          <a:ea typeface="標楷體" pitchFamily="65" charset="-120"/>
                          <a:cs typeface="+mn-cs"/>
                        </a:rPr>
                        <a:t>員工生尊重他人與</a:t>
                      </a:r>
                    </a:p>
                    <a:p>
                      <a:r>
                        <a:rPr lang="zh-TW" altLang="en-US" sz="1600" b="0" i="0" u="none" strike="noStrike" baseline="0" dirty="0">
                          <a:solidFill>
                            <a:schemeClr val="tx1"/>
                          </a:solidFill>
                          <a:latin typeface="標楷體" pitchFamily="65" charset="-120"/>
                          <a:ea typeface="標楷體" pitchFamily="65" charset="-120"/>
                          <a:cs typeface="+mn-cs"/>
                        </a:rPr>
                        <a:t>自己性或身體自主</a:t>
                      </a:r>
                    </a:p>
                    <a:p>
                      <a:r>
                        <a:rPr lang="zh-TW" altLang="en-US" sz="1600" b="0" i="0" u="none" strike="noStrike" baseline="0" dirty="0">
                          <a:solidFill>
                            <a:schemeClr val="tx1"/>
                          </a:solidFill>
                          <a:latin typeface="標楷體" pitchFamily="65" charset="-120"/>
                          <a:ea typeface="標楷體" pitchFamily="65" charset="-120"/>
                          <a:cs typeface="+mn-cs"/>
                        </a:rPr>
                        <a:t>之知能。</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tc rowSpan="6">
                  <a:txBody>
                    <a:bodyPr/>
                    <a:lstStyle/>
                    <a:p>
                      <a:r>
                        <a:rPr lang="zh-TW" altLang="en-US" sz="1600" b="0" i="0" u="none" strike="noStrike" baseline="0" dirty="0">
                          <a:solidFill>
                            <a:schemeClr val="tx1"/>
                          </a:solidFill>
                          <a:latin typeface="標楷體" pitchFamily="65" charset="-120"/>
                          <a:ea typeface="標楷體" pitchFamily="65" charset="-120"/>
                          <a:cs typeface="+mn-cs"/>
                        </a:rPr>
                        <a:t>一、防治性騷擾行為之發生，採取</a:t>
                      </a:r>
                    </a:p>
                    <a:p>
                      <a:r>
                        <a:rPr lang="zh-TW" altLang="en-US" sz="1600" b="0" i="0" u="none" strike="noStrike" baseline="0" dirty="0">
                          <a:solidFill>
                            <a:schemeClr val="tx1"/>
                          </a:solidFill>
                          <a:latin typeface="標楷體" pitchFamily="65" charset="-120"/>
                          <a:ea typeface="標楷體" pitchFamily="65" charset="-120"/>
                          <a:cs typeface="+mn-cs"/>
                        </a:rPr>
                        <a:t>適當之預防、糾正、懲處及其他措</a:t>
                      </a:r>
                    </a:p>
                    <a:p>
                      <a:r>
                        <a:rPr lang="zh-TW" altLang="en-US" sz="1600" b="0" i="0" u="none" strike="noStrike" baseline="0" dirty="0">
                          <a:solidFill>
                            <a:schemeClr val="tx1"/>
                          </a:solidFill>
                          <a:latin typeface="標楷體" pitchFamily="65" charset="-120"/>
                          <a:ea typeface="標楷體" pitchFamily="65" charset="-120"/>
                          <a:cs typeface="+mn-cs"/>
                        </a:rPr>
                        <a:t>施，並確實維護當事人之隱私。</a:t>
                      </a:r>
                    </a:p>
                    <a:p>
                      <a:r>
                        <a:rPr lang="zh-TW" altLang="en-US" sz="1600" b="0" i="0" u="none" strike="noStrike" baseline="0" dirty="0">
                          <a:solidFill>
                            <a:schemeClr val="tx1"/>
                          </a:solidFill>
                          <a:latin typeface="標楷體" pitchFamily="65" charset="-120"/>
                          <a:ea typeface="標楷體" pitchFamily="65" charset="-120"/>
                          <a:cs typeface="+mn-cs"/>
                        </a:rPr>
                        <a:t>二、每年定期舉辦或鼓勵所屬人員</a:t>
                      </a:r>
                    </a:p>
                    <a:p>
                      <a:r>
                        <a:rPr lang="zh-TW" altLang="en-US" sz="1600" b="0" i="0" u="none" strike="noStrike" baseline="0" dirty="0">
                          <a:solidFill>
                            <a:schemeClr val="tx1"/>
                          </a:solidFill>
                          <a:latin typeface="標楷體" pitchFamily="65" charset="-120"/>
                          <a:ea typeface="標楷體" pitchFamily="65" charset="-120"/>
                          <a:cs typeface="+mn-cs"/>
                        </a:rPr>
                        <a:t>參與性騷擾防治相關教育訓練，並</a:t>
                      </a:r>
                    </a:p>
                    <a:p>
                      <a:r>
                        <a:rPr lang="zh-TW" altLang="en-US" sz="1600" b="0" i="0" u="none" strike="noStrike" baseline="0" dirty="0">
                          <a:solidFill>
                            <a:schemeClr val="tx1"/>
                          </a:solidFill>
                          <a:latin typeface="標楷體" pitchFamily="65" charset="-120"/>
                          <a:ea typeface="標楷體" pitchFamily="65" charset="-120"/>
                          <a:cs typeface="+mn-cs"/>
                        </a:rPr>
                        <a:t>予以公差登記及經費補助。</a:t>
                      </a:r>
                    </a:p>
                    <a:p>
                      <a:r>
                        <a:rPr lang="zh-TW" altLang="en-US" sz="1600" b="0" i="0" u="none" strike="noStrike" baseline="0" dirty="0">
                          <a:solidFill>
                            <a:schemeClr val="tx1"/>
                          </a:solidFill>
                          <a:latin typeface="標楷體" pitchFamily="65" charset="-120"/>
                          <a:ea typeface="標楷體" pitchFamily="65" charset="-120"/>
                          <a:cs typeface="+mn-cs"/>
                        </a:rPr>
                        <a:t>三、知悉有性騷擾之情形時，應採</a:t>
                      </a:r>
                    </a:p>
                    <a:p>
                      <a:r>
                        <a:rPr lang="zh-TW" altLang="en-US" sz="1600" b="0" i="0" u="none" strike="noStrike" baseline="0" dirty="0">
                          <a:solidFill>
                            <a:schemeClr val="tx1"/>
                          </a:solidFill>
                          <a:latin typeface="標楷體" pitchFamily="65" charset="-120"/>
                          <a:ea typeface="標楷體" pitchFamily="65" charset="-120"/>
                          <a:cs typeface="+mn-cs"/>
                        </a:rPr>
                        <a:t>取立即之糾正及補救措施。</a:t>
                      </a:r>
                    </a:p>
                    <a:p>
                      <a:r>
                        <a:rPr lang="zh-TW" altLang="en-US" sz="1600" b="0" i="0" u="none" strike="noStrike" baseline="0" dirty="0">
                          <a:solidFill>
                            <a:schemeClr val="tx1"/>
                          </a:solidFill>
                          <a:latin typeface="標楷體" pitchFamily="65" charset="-120"/>
                          <a:ea typeface="標楷體" pitchFamily="65" charset="-120"/>
                          <a:cs typeface="+mn-cs"/>
                        </a:rPr>
                        <a:t>四、定期舉辦或鼓勵所屬人員參與</a:t>
                      </a:r>
                    </a:p>
                    <a:p>
                      <a:r>
                        <a:rPr lang="zh-TW" altLang="en-US" sz="1600" b="0" i="0" u="none" strike="noStrike" baseline="0" dirty="0">
                          <a:solidFill>
                            <a:schemeClr val="tx1"/>
                          </a:solidFill>
                          <a:latin typeface="標楷體" pitchFamily="65" charset="-120"/>
                          <a:ea typeface="標楷體" pitchFamily="65" charset="-120"/>
                          <a:cs typeface="+mn-cs"/>
                        </a:rPr>
                        <a:t>防治性騷擾之相關教育訓練。</a:t>
                      </a:r>
                    </a:p>
                    <a:p>
                      <a:r>
                        <a:rPr lang="zh-TW" altLang="en-US" sz="1600" b="0" i="0" u="none" strike="noStrike" baseline="0" dirty="0">
                          <a:solidFill>
                            <a:schemeClr val="tx1"/>
                          </a:solidFill>
                          <a:latin typeface="標楷體" pitchFamily="65" charset="-120"/>
                          <a:ea typeface="標楷體" pitchFamily="65" charset="-120"/>
                          <a:cs typeface="+mn-cs"/>
                        </a:rPr>
                        <a:t>五、組織成員、受僱人或受服務人</a:t>
                      </a:r>
                    </a:p>
                    <a:p>
                      <a:r>
                        <a:rPr lang="zh-TW" altLang="en-US" sz="1600" b="0" i="0" u="none" strike="noStrike" baseline="0" dirty="0">
                          <a:solidFill>
                            <a:schemeClr val="tx1"/>
                          </a:solidFill>
                          <a:latin typeface="標楷體" pitchFamily="65" charset="-120"/>
                          <a:ea typeface="標楷體" pitchFamily="65" charset="-120"/>
                          <a:cs typeface="+mn-cs"/>
                        </a:rPr>
                        <a:t>員人數達十人以上者，應設立受理</a:t>
                      </a:r>
                    </a:p>
                    <a:p>
                      <a:r>
                        <a:rPr lang="zh-TW" altLang="en-US" sz="1600" b="0" i="0" u="none" strike="noStrike" baseline="0" dirty="0">
                          <a:solidFill>
                            <a:schemeClr val="tx1"/>
                          </a:solidFill>
                          <a:latin typeface="標楷體" pitchFamily="65" charset="-120"/>
                          <a:ea typeface="標楷體" pitchFamily="65" charset="-120"/>
                          <a:cs typeface="+mn-cs"/>
                        </a:rPr>
                        <a:t>性騷擾申訴之專線電話、傳真、專</a:t>
                      </a:r>
                    </a:p>
                    <a:p>
                      <a:r>
                        <a:rPr lang="zh-TW" altLang="en-US" sz="1600" b="0" i="0" u="none" strike="noStrike" baseline="0" dirty="0">
                          <a:solidFill>
                            <a:schemeClr val="tx1"/>
                          </a:solidFill>
                          <a:latin typeface="標楷體" pitchFamily="65" charset="-120"/>
                          <a:ea typeface="標楷體" pitchFamily="65" charset="-120"/>
                          <a:cs typeface="+mn-cs"/>
                        </a:rPr>
                        <a:t>用信箱或電子信箱，並規定處理程</a:t>
                      </a:r>
                    </a:p>
                    <a:p>
                      <a:r>
                        <a:rPr lang="zh-TW" altLang="en-US" sz="1600" b="0" i="0" u="none" strike="noStrike" baseline="0" dirty="0">
                          <a:solidFill>
                            <a:schemeClr val="tx1"/>
                          </a:solidFill>
                          <a:latin typeface="標楷體" pitchFamily="65" charset="-120"/>
                          <a:ea typeface="標楷體" pitchFamily="65" charset="-120"/>
                          <a:cs typeface="+mn-cs"/>
                        </a:rPr>
                        <a:t>序及專責處理人員或單位。</a:t>
                      </a:r>
                    </a:p>
                    <a:p>
                      <a:r>
                        <a:rPr lang="zh-TW" altLang="en-US" sz="1600" b="0" i="0" u="none" strike="noStrike" baseline="0" dirty="0">
                          <a:solidFill>
                            <a:schemeClr val="tx1"/>
                          </a:solidFill>
                          <a:latin typeface="標楷體" pitchFamily="65" charset="-120"/>
                          <a:ea typeface="標楷體" pitchFamily="65" charset="-120"/>
                          <a:cs typeface="+mn-cs"/>
                        </a:rPr>
                        <a:t>六、組織成員、受僱人或受服務人</a:t>
                      </a:r>
                    </a:p>
                    <a:p>
                      <a:r>
                        <a:rPr lang="zh-TW" altLang="en-US" sz="1600" b="0" i="0" u="none" strike="noStrike" baseline="0" dirty="0">
                          <a:solidFill>
                            <a:schemeClr val="tx1"/>
                          </a:solidFill>
                          <a:latin typeface="標楷體" pitchFamily="65" charset="-120"/>
                          <a:ea typeface="標楷體" pitchFamily="65" charset="-120"/>
                          <a:cs typeface="+mn-cs"/>
                        </a:rPr>
                        <a:t>員人數達</a:t>
                      </a:r>
                      <a:r>
                        <a:rPr lang="en-US" altLang="zh-TW" sz="1600" b="0" i="0" u="none" strike="noStrike" baseline="0" dirty="0">
                          <a:solidFill>
                            <a:schemeClr val="tx1"/>
                          </a:solidFill>
                          <a:latin typeface="標楷體" pitchFamily="65" charset="-120"/>
                          <a:ea typeface="標楷體" pitchFamily="65" charset="-120"/>
                          <a:cs typeface="+mn-cs"/>
                        </a:rPr>
                        <a:t>30</a:t>
                      </a:r>
                      <a:r>
                        <a:rPr lang="zh-TW" altLang="en-US" sz="1600" b="0" i="0" u="none" strike="noStrike" baseline="0" dirty="0">
                          <a:solidFill>
                            <a:schemeClr val="tx1"/>
                          </a:solidFill>
                          <a:latin typeface="標楷體" pitchFamily="65" charset="-120"/>
                          <a:ea typeface="標楷體" pitchFamily="65" charset="-120"/>
                          <a:cs typeface="+mn-cs"/>
                        </a:rPr>
                        <a:t>人以上者，應訂定並公</a:t>
                      </a:r>
                    </a:p>
                    <a:p>
                      <a:r>
                        <a:rPr lang="zh-TW" altLang="en-US" sz="1600" b="0" i="0" u="none" strike="noStrike" baseline="0" dirty="0">
                          <a:solidFill>
                            <a:schemeClr val="tx1"/>
                          </a:solidFill>
                          <a:latin typeface="標楷體" pitchFamily="65" charset="-120"/>
                          <a:ea typeface="標楷體" pitchFamily="65" charset="-120"/>
                          <a:cs typeface="+mn-cs"/>
                        </a:rPr>
                        <a:t>開揭是性騷擾防治措施。</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5094">
                <a:tc>
                  <a:txBody>
                    <a:bodyPr/>
                    <a:lstStyle/>
                    <a:p>
                      <a:pPr marL="76835">
                        <a:lnSpc>
                          <a:spcPct val="100000"/>
                        </a:lnSpc>
                      </a:pPr>
                      <a:r>
                        <a:rPr sz="1600" spc="-5" dirty="0">
                          <a:latin typeface="標楷體" pitchFamily="65" charset="-120"/>
                          <a:ea typeface="標楷體" pitchFamily="65" charset="-120"/>
                          <a:cs typeface="細明體_HKSCS"/>
                        </a:rPr>
                        <a:t>規</a:t>
                      </a:r>
                      <a:r>
                        <a:rPr sz="1600" dirty="0">
                          <a:latin typeface="標楷體" pitchFamily="65" charset="-120"/>
                          <a:ea typeface="標楷體" pitchFamily="65" charset="-120"/>
                          <a:cs typeface="細明體_HKSCS"/>
                        </a:rPr>
                        <a:t>範</a:t>
                      </a:r>
                    </a:p>
                  </a:txBody>
                  <a:tcPr marL="0" marR="0" marT="0" marB="0">
                    <a:lnL w="28574">
                      <a:solidFill>
                        <a:srgbClr val="000000"/>
                      </a:solidFill>
                      <a:prstDash val="solid"/>
                    </a:lnL>
                    <a:lnR w="12699">
                      <a:solidFill>
                        <a:srgbClr val="000000"/>
                      </a:solidFill>
                      <a:prstDash val="solid"/>
                    </a:lnR>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1"/>
                  </a:ext>
                </a:extLst>
              </a:tr>
              <a:tr h="358504">
                <a:tc>
                  <a:txBody>
                    <a:bodyPr/>
                    <a:lstStyle/>
                    <a:p>
                      <a:pPr marL="76835">
                        <a:lnSpc>
                          <a:spcPct val="100000"/>
                        </a:lnSpc>
                      </a:pPr>
                      <a:r>
                        <a:rPr sz="1600" spc="-5" dirty="0">
                          <a:latin typeface="標楷體" pitchFamily="65" charset="-120"/>
                          <a:ea typeface="標楷體" pitchFamily="65" charset="-120"/>
                          <a:cs typeface="細明體_HKSCS"/>
                        </a:rPr>
                        <a:t>對</a:t>
                      </a:r>
                      <a:r>
                        <a:rPr sz="1600" dirty="0">
                          <a:latin typeface="標楷體" pitchFamily="65" charset="-120"/>
                          <a:ea typeface="標楷體" pitchFamily="65" charset="-120"/>
                          <a:cs typeface="細明體_HKSCS"/>
                        </a:rPr>
                        <a:t>象</a:t>
                      </a:r>
                    </a:p>
                  </a:txBody>
                  <a:tcPr marL="0" marR="0" marT="0" marB="0">
                    <a:lnL w="28574">
                      <a:solidFill>
                        <a:srgbClr val="000000"/>
                      </a:solidFill>
                      <a:prstDash val="solid"/>
                    </a:lnL>
                    <a:lnR w="12699">
                      <a:solidFill>
                        <a:srgbClr val="000000"/>
                      </a:solidFill>
                      <a:prstDash val="solid"/>
                    </a:lnR>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1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2"/>
                  </a:ext>
                </a:extLst>
              </a:tr>
              <a:tr h="325995">
                <a:tc>
                  <a:txBody>
                    <a:bodyPr/>
                    <a:lstStyle/>
                    <a:p>
                      <a:pPr marL="76835">
                        <a:lnSpc>
                          <a:spcPct val="100000"/>
                        </a:lnSpc>
                      </a:pPr>
                      <a:r>
                        <a:rPr sz="1600" spc="-5" dirty="0">
                          <a:latin typeface="標楷體" pitchFamily="65" charset="-120"/>
                          <a:ea typeface="標楷體" pitchFamily="65" charset="-120"/>
                          <a:cs typeface="細明體_HKSCS"/>
                        </a:rPr>
                        <a:t>之</a:t>
                      </a:r>
                      <a:r>
                        <a:rPr sz="1600" dirty="0">
                          <a:latin typeface="標楷體" pitchFamily="65" charset="-120"/>
                          <a:ea typeface="標楷體" pitchFamily="65" charset="-120"/>
                          <a:cs typeface="細明體_HKSCS"/>
                        </a:rPr>
                        <a:t>防</a:t>
                      </a:r>
                    </a:p>
                  </a:txBody>
                  <a:tcPr marL="0" marR="0" marT="0" marB="0">
                    <a:lnL w="28574">
                      <a:solidFill>
                        <a:srgbClr val="000000"/>
                      </a:solidFill>
                      <a:prstDash val="solid"/>
                    </a:lnL>
                    <a:lnR w="12699">
                      <a:solidFill>
                        <a:srgbClr val="000000"/>
                      </a:solidFill>
                      <a:prstDash val="solid"/>
                    </a:lnR>
                  </a:tcPr>
                </a:tc>
                <a:tc vMerge="1">
                  <a:txBody>
                    <a:bodyPr/>
                    <a:lstStyle/>
                    <a:p>
                      <a:pPr marL="8509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3"/>
                  </a:ext>
                </a:extLst>
              </a:tr>
              <a:tr h="325094">
                <a:tc>
                  <a:txBody>
                    <a:bodyPr/>
                    <a:lstStyle/>
                    <a:p>
                      <a:pPr marL="76835">
                        <a:lnSpc>
                          <a:spcPct val="100000"/>
                        </a:lnSpc>
                      </a:pPr>
                      <a:r>
                        <a:rPr sz="1600" spc="-5" dirty="0">
                          <a:latin typeface="標楷體" pitchFamily="65" charset="-120"/>
                          <a:ea typeface="標楷體" pitchFamily="65" charset="-120"/>
                          <a:cs typeface="細明體_HKSCS"/>
                        </a:rPr>
                        <a:t>治</a:t>
                      </a:r>
                      <a:r>
                        <a:rPr sz="1600" dirty="0">
                          <a:latin typeface="標楷體" pitchFamily="65" charset="-120"/>
                          <a:ea typeface="標楷體" pitchFamily="65" charset="-120"/>
                          <a:cs typeface="細明體_HKSCS"/>
                        </a:rPr>
                        <a:t>義</a:t>
                      </a:r>
                    </a:p>
                  </a:txBody>
                  <a:tcPr marL="0" marR="0" marT="0" marB="0">
                    <a:lnL w="28574">
                      <a:solidFill>
                        <a:srgbClr val="000000"/>
                      </a:solidFill>
                      <a:prstDash val="solid"/>
                    </a:lnL>
                    <a:lnR w="12699">
                      <a:solidFill>
                        <a:srgbClr val="000000"/>
                      </a:solidFill>
                      <a:prstDash val="solid"/>
                    </a:lnR>
                  </a:tcPr>
                </a:tc>
                <a:tc vMerge="1">
                  <a:txBody>
                    <a:bodyPr/>
                    <a:lstStyle/>
                    <a:p>
                      <a:pPr marL="8509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4"/>
                  </a:ext>
                </a:extLst>
              </a:tr>
              <a:tr h="4244135">
                <a:tc>
                  <a:txBody>
                    <a:bodyPr/>
                    <a:lstStyle/>
                    <a:p>
                      <a:pPr marL="76835">
                        <a:lnSpc>
                          <a:spcPct val="100000"/>
                        </a:lnSpc>
                      </a:pPr>
                      <a:r>
                        <a:rPr sz="1600" dirty="0">
                          <a:latin typeface="標楷體" pitchFamily="65" charset="-120"/>
                          <a:ea typeface="標楷體" pitchFamily="65" charset="-120"/>
                          <a:cs typeface="細明體_HKSCS"/>
                        </a:rPr>
                        <a:t>務</a:t>
                      </a:r>
                    </a:p>
                  </a:txBody>
                  <a:tcPr marL="0" marR="0" marT="0" marB="0">
                    <a:lnL w="28574">
                      <a:solidFill>
                        <a:srgbClr val="000000"/>
                      </a:solidFill>
                      <a:prstDash val="solid"/>
                    </a:lnL>
                    <a:lnR w="12699">
                      <a:solidFill>
                        <a:srgbClr val="000000"/>
                      </a:solidFill>
                      <a:prstDash val="solid"/>
                    </a:lnR>
                    <a:lnB w="28574">
                      <a:solidFill>
                        <a:srgbClr val="000000"/>
                      </a:solidFill>
                      <a:prstDash val="solid"/>
                    </a:lnB>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5"/>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95288" y="260350"/>
          <a:ext cx="8280921" cy="6336702"/>
        </p:xfrm>
        <a:graphic>
          <a:graphicData uri="http://schemas.openxmlformats.org/drawingml/2006/table">
            <a:tbl>
              <a:tblPr firstRow="1" bandRow="1">
                <a:tableStyleId>{2D5ABB26-0587-4C30-8999-92F81FD0307C}</a:tableStyleId>
              </a:tblPr>
              <a:tblGrid>
                <a:gridCol w="952303">
                  <a:extLst>
                    <a:ext uri="{9D8B030D-6E8A-4147-A177-3AD203B41FA5}">
                      <a16:colId xmlns:a16="http://schemas.microsoft.com/office/drawing/2014/main" val="20000"/>
                    </a:ext>
                  </a:extLst>
                </a:gridCol>
                <a:gridCol w="1665386">
                  <a:extLst>
                    <a:ext uri="{9D8B030D-6E8A-4147-A177-3AD203B41FA5}">
                      <a16:colId xmlns:a16="http://schemas.microsoft.com/office/drawing/2014/main" val="20001"/>
                    </a:ext>
                  </a:extLst>
                </a:gridCol>
                <a:gridCol w="2309458">
                  <a:extLst>
                    <a:ext uri="{9D8B030D-6E8A-4147-A177-3AD203B41FA5}">
                      <a16:colId xmlns:a16="http://schemas.microsoft.com/office/drawing/2014/main" val="20002"/>
                    </a:ext>
                  </a:extLst>
                </a:gridCol>
                <a:gridCol w="3353774">
                  <a:extLst>
                    <a:ext uri="{9D8B030D-6E8A-4147-A177-3AD203B41FA5}">
                      <a16:colId xmlns:a16="http://schemas.microsoft.com/office/drawing/2014/main" val="20003"/>
                    </a:ext>
                  </a:extLst>
                </a:gridCol>
              </a:tblGrid>
              <a:tr h="329374">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a:t>
                      </a:r>
                      <a:r>
                        <a:rPr sz="1600" dirty="0" err="1">
                          <a:latin typeface="標楷體" pitchFamily="65" charset="-120"/>
                          <a:ea typeface="標楷體" pitchFamily="65" charset="-120"/>
                          <a:cs typeface="細明體_HKSCS"/>
                        </a:rPr>
                        <a:t>對</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T w="28574">
                      <a:solidFill>
                        <a:srgbClr val="000000"/>
                      </a:solidFill>
                      <a:prstDash val="solid"/>
                    </a:lnT>
                  </a:tcPr>
                </a:tc>
                <a:tc rowSpan="3">
                  <a:txBody>
                    <a:bodyPr/>
                    <a:lstStyle/>
                    <a:p>
                      <a:pPr marL="84455">
                        <a:lnSpc>
                          <a:spcPct val="100000"/>
                        </a:lnSpc>
                      </a:pPr>
                      <a:r>
                        <a:rPr sz="1600" spc="-5" dirty="0" err="1">
                          <a:latin typeface="標楷體" pitchFamily="65" charset="-120"/>
                          <a:ea typeface="標楷體" pitchFamily="65" charset="-120"/>
                          <a:cs typeface="細明體_HKSCS"/>
                        </a:rPr>
                        <a:t>被害人之</a:t>
                      </a:r>
                      <a:r>
                        <a:rPr lang="zh-TW" altLang="en-US" sz="1600" spc="-5" dirty="0">
                          <a:latin typeface="標楷體" pitchFamily="65" charset="-120"/>
                          <a:ea typeface="標楷體" pitchFamily="65" charset="-120"/>
                          <a:cs typeface="細明體_HKSCS"/>
                        </a:rPr>
                        <a:t>雇主</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sz="1600" spc="-5" dirty="0" err="1">
                          <a:latin typeface="標楷體" pitchFamily="65" charset="-120"/>
                          <a:ea typeface="標楷體" pitchFamily="65" charset="-120"/>
                          <a:cs typeface="細明體_HKSCS"/>
                        </a:rPr>
                        <a:t>行為人於行為發</a:t>
                      </a:r>
                      <a:r>
                        <a:rPr lang="zh-TW" altLang="en-US" sz="1600" spc="-5" dirty="0">
                          <a:latin typeface="標楷體" pitchFamily="65" charset="-120"/>
                          <a:ea typeface="標楷體" pitchFamily="65" charset="-120"/>
                          <a:cs typeface="細明體_HKSCS"/>
                        </a:rPr>
                        <a:t>生</a:t>
                      </a:r>
                      <a:r>
                        <a:rPr sz="1600" dirty="0">
                          <a:latin typeface="標楷體" pitchFamily="65" charset="-120"/>
                          <a:ea typeface="標楷體" pitchFamily="65" charset="-120"/>
                          <a:cs typeface="細明體_HKSCS"/>
                        </a:rPr>
                        <a:t>時</a:t>
                      </a:r>
                    </a:p>
                  </a:txBody>
                  <a:tcPr marL="0" marR="0" marT="0" marB="0">
                    <a:lnL w="12699">
                      <a:solidFill>
                        <a:srgbClr val="000000"/>
                      </a:solidFill>
                      <a:prstDash val="solid"/>
                    </a:lnL>
                    <a:lnR w="12699">
                      <a:solidFill>
                        <a:srgbClr val="000000"/>
                      </a:solidFill>
                      <a:prstDash val="solid"/>
                    </a:lnR>
                    <a:lnT w="28574">
                      <a:solidFill>
                        <a:srgbClr val="000000"/>
                      </a:solidFill>
                      <a:prstDash val="solid"/>
                    </a:lnT>
                  </a:tcPr>
                </a:tc>
                <a:tc>
                  <a:txBody>
                    <a:bodyPr/>
                    <a:lstStyle/>
                    <a:p>
                      <a:pPr marL="8445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訴時</a:t>
                      </a:r>
                      <a:r>
                        <a:rPr lang="zh-TW" altLang="en-US" sz="1600" spc="-5" dirty="0">
                          <a:latin typeface="標楷體" pitchFamily="65" charset="-120"/>
                          <a:ea typeface="標楷體" pitchFamily="65" charset="-120"/>
                          <a:cs typeface="細明體_HKSCS"/>
                        </a:rPr>
                        <a:t>加</a:t>
                      </a:r>
                      <a:r>
                        <a:rPr sz="1600" spc="-5" dirty="0" err="1">
                          <a:latin typeface="標楷體" pitchFamily="65" charset="-120"/>
                          <a:ea typeface="標楷體" pitchFamily="65" charset="-120"/>
                          <a:cs typeface="細明體_HKSCS"/>
                        </a:rPr>
                        <a:t>害人所屬機關、</a:t>
                      </a:r>
                      <a:r>
                        <a:rPr sz="1600" dirty="0" err="1">
                          <a:latin typeface="標楷體" pitchFamily="65" charset="-120"/>
                          <a:ea typeface="標楷體" pitchFamily="65" charset="-120"/>
                          <a:cs typeface="細明體_HKSCS"/>
                        </a:rPr>
                        <a:t>部</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lnT w="28574">
                      <a:solidFill>
                        <a:srgbClr val="000000"/>
                      </a:solidFill>
                      <a:prstDash val="solid"/>
                    </a:lnT>
                  </a:tcPr>
                </a:tc>
                <a:extLst>
                  <a:ext uri="{0D108BD9-81ED-4DB2-BD59-A6C34878D82A}">
                    <a16:rowId xmlns:a16="http://schemas.microsoft.com/office/drawing/2014/main" val="10000"/>
                  </a:ext>
                </a:extLst>
              </a:tr>
              <a:tr h="273120">
                <a:tc rowSpan="2">
                  <a:txBody>
                    <a:bodyPr/>
                    <a:lstStyle/>
                    <a:p>
                      <a:pPr marL="78105">
                        <a:lnSpc>
                          <a:spcPct val="100000"/>
                        </a:lnSpc>
                      </a:pPr>
                      <a:r>
                        <a:rPr sz="1600" spc="-5" dirty="0">
                          <a:latin typeface="標楷體" pitchFamily="65" charset="-120"/>
                          <a:ea typeface="標楷體" pitchFamily="65" charset="-120"/>
                          <a:cs typeface="細明體_HKSCS"/>
                        </a:rPr>
                        <a:t>象</a:t>
                      </a:r>
                      <a:r>
                        <a:rPr sz="1600" dirty="0">
                          <a:latin typeface="標楷體" pitchFamily="65" charset="-120"/>
                          <a:ea typeface="標楷體" pitchFamily="65" charset="-120"/>
                          <a:cs typeface="Arial"/>
                        </a:rPr>
                        <a:t>(</a:t>
                      </a:r>
                      <a:r>
                        <a:rPr sz="1600" spc="-5" dirty="0">
                          <a:latin typeface="標楷體" pitchFamily="65" charset="-120"/>
                          <a:ea typeface="標楷體" pitchFamily="65" charset="-120"/>
                          <a:cs typeface="細明體_HKSCS"/>
                        </a:rPr>
                        <a:t>管轄</a:t>
                      </a:r>
                      <a:r>
                        <a:rPr sz="1600" dirty="0">
                          <a:latin typeface="標楷體" pitchFamily="65" charset="-120"/>
                          <a:ea typeface="標楷體" pitchFamily="65" charset="-120"/>
                          <a:cs typeface="Arial"/>
                        </a:rPr>
                        <a:t>)</a:t>
                      </a: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sz="1600" spc="-5" dirty="0">
                          <a:latin typeface="標楷體" pitchFamily="65" charset="-120"/>
                          <a:ea typeface="標楷體" pitchFamily="65" charset="-120"/>
                          <a:cs typeface="細明體_HKSCS"/>
                        </a:rPr>
                        <a:t>所屬學校、學校所</a:t>
                      </a:r>
                      <a:r>
                        <a:rPr sz="1600" dirty="0">
                          <a:latin typeface="標楷體" pitchFamily="65" charset="-120"/>
                          <a:ea typeface="標楷體" pitchFamily="65" charset="-120"/>
                          <a:cs typeface="細明體_HKSCS"/>
                        </a:rPr>
                        <a:t>屬</a:t>
                      </a:r>
                    </a:p>
                  </a:txBody>
                  <a:tcPr marL="0" marR="0" marT="0" marB="0">
                    <a:lnL w="12699">
                      <a:solidFill>
                        <a:srgbClr val="000000"/>
                      </a:solidFill>
                      <a:prstDash val="solid"/>
                    </a:lnL>
                    <a:lnR w="12699">
                      <a:solidFill>
                        <a:srgbClr val="000000"/>
                      </a:solidFill>
                      <a:prstDash val="solid"/>
                    </a:lnR>
                  </a:tcPr>
                </a:tc>
                <a:tc>
                  <a:txBody>
                    <a:bodyPr/>
                    <a:lstStyle/>
                    <a:p>
                      <a:pPr marL="84455">
                        <a:lnSpc>
                          <a:spcPct val="100000"/>
                        </a:lnSpc>
                      </a:pPr>
                      <a:r>
                        <a:rPr sz="1600" spc="-5" dirty="0" err="1">
                          <a:latin typeface="標楷體" pitchFamily="65" charset="-120"/>
                          <a:ea typeface="標楷體" pitchFamily="65" charset="-120"/>
                          <a:cs typeface="細明體_HKSCS"/>
                        </a:rPr>
                        <a:t>隊、學校、機構</a:t>
                      </a:r>
                      <a:r>
                        <a:rPr sz="1600" spc="-5" dirty="0">
                          <a:latin typeface="標楷體" pitchFamily="65" charset="-120"/>
                          <a:ea typeface="標楷體" pitchFamily="65" charset="-120"/>
                          <a:cs typeface="細明體_HKSCS"/>
                        </a:rPr>
                        <a:t>、</a:t>
                      </a:r>
                      <a:r>
                        <a:rPr lang="zh-TW" altLang="en-US" sz="1600" spc="-5" dirty="0">
                          <a:latin typeface="標楷體" pitchFamily="65" charset="-120"/>
                          <a:ea typeface="標楷體" pitchFamily="65" charset="-120"/>
                          <a:cs typeface="細明體_HKSCS"/>
                        </a:rPr>
                        <a:t>僱用</a:t>
                      </a:r>
                      <a:r>
                        <a:rPr sz="1600" spc="-5" dirty="0" err="1">
                          <a:latin typeface="標楷體" pitchFamily="65" charset="-120"/>
                          <a:ea typeface="標楷體" pitchFamily="65" charset="-120"/>
                          <a:cs typeface="細明體_HKSCS"/>
                        </a:rPr>
                        <a:t>人或</a:t>
                      </a:r>
                      <a:r>
                        <a:rPr sz="1600" dirty="0" err="1">
                          <a:latin typeface="標楷體" pitchFamily="65" charset="-120"/>
                          <a:ea typeface="標楷體" pitchFamily="65" charset="-120"/>
                          <a:cs typeface="細明體_HKSCS"/>
                        </a:rPr>
                        <a:t>直</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1"/>
                  </a:ext>
                </a:extLst>
              </a:tr>
              <a:tr h="535133">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lang="zh-TW" altLang="en-US" sz="1600" spc="-5" dirty="0">
                          <a:latin typeface="標楷體" pitchFamily="65" charset="-120"/>
                          <a:ea typeface="標楷體" pitchFamily="65" charset="-120"/>
                          <a:cs typeface="細明體_HKSCS"/>
                        </a:rPr>
                        <a:t>主</a:t>
                      </a:r>
                      <a:r>
                        <a:rPr sz="1600" spc="-5" dirty="0" err="1">
                          <a:latin typeface="標楷體" pitchFamily="65" charset="-120"/>
                          <a:ea typeface="標楷體" pitchFamily="65" charset="-120"/>
                          <a:cs typeface="細明體_HKSCS"/>
                        </a:rPr>
                        <a:t>管機</a:t>
                      </a:r>
                      <a:r>
                        <a:rPr sz="1600" dirty="0" err="1">
                          <a:latin typeface="標楷體" pitchFamily="65" charset="-120"/>
                          <a:ea typeface="標楷體" pitchFamily="65" charset="-120"/>
                          <a:cs typeface="細明體_HKSCS"/>
                        </a:rPr>
                        <a:t>關</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a:latin typeface="標楷體" pitchFamily="65" charset="-120"/>
                          <a:ea typeface="標楷體" pitchFamily="65" charset="-120"/>
                          <a:cs typeface="細明體_HKSCS"/>
                        </a:rPr>
                        <a:t>轄</a:t>
                      </a:r>
                      <a:r>
                        <a:rPr lang="zh-TW" altLang="en-US" sz="1600" spc="-5" dirty="0">
                          <a:latin typeface="標楷體" pitchFamily="65" charset="-120"/>
                          <a:ea typeface="標楷體" pitchFamily="65" charset="-120"/>
                          <a:cs typeface="細明體_HKSCS"/>
                        </a:rPr>
                        <a:t>市</a:t>
                      </a:r>
                      <a:r>
                        <a:rPr sz="1600" spc="-5" dirty="0">
                          <a:latin typeface="標楷體" pitchFamily="65" charset="-120"/>
                          <a:ea typeface="標楷體" pitchFamily="65" charset="-120"/>
                          <a:cs typeface="細明體_HKSCS"/>
                        </a:rPr>
                        <a:t>、縣</a:t>
                      </a:r>
                      <a:r>
                        <a:rPr sz="1600" dirty="0">
                          <a:latin typeface="標楷體" pitchFamily="65" charset="-120"/>
                          <a:ea typeface="標楷體" pitchFamily="65" charset="-120"/>
                          <a:cs typeface="Arial"/>
                        </a:rPr>
                        <a:t>(</a:t>
                      </a:r>
                      <a:r>
                        <a:rPr lang="zh-TW" altLang="en-US" sz="1600" spc="-5" dirty="0">
                          <a:latin typeface="標楷體" pitchFamily="65" charset="-120"/>
                          <a:ea typeface="標楷體" pitchFamily="65" charset="-120"/>
                          <a:cs typeface="細明體_HKSCS"/>
                        </a:rPr>
                        <a:t>市</a:t>
                      </a:r>
                      <a:r>
                        <a:rPr sz="1600" dirty="0">
                          <a:latin typeface="標楷體" pitchFamily="65" charset="-120"/>
                          <a:ea typeface="標楷體" pitchFamily="65" charset="-120"/>
                          <a:cs typeface="Arial"/>
                        </a:rPr>
                        <a:t>)</a:t>
                      </a:r>
                      <a:r>
                        <a:rPr lang="zh-TW" altLang="en-US" sz="1600" spc="-5" dirty="0">
                          <a:latin typeface="標楷體" pitchFamily="65" charset="-120"/>
                          <a:ea typeface="標楷體" pitchFamily="65" charset="-120"/>
                          <a:cs typeface="Arial"/>
                        </a:rPr>
                        <a:t>主</a:t>
                      </a:r>
                      <a:r>
                        <a:rPr sz="1600" spc="-5" dirty="0" err="1">
                          <a:latin typeface="標楷體" pitchFamily="65" charset="-120"/>
                          <a:ea typeface="標楷體" pitchFamily="65" charset="-120"/>
                          <a:cs typeface="細明體_HKSCS"/>
                        </a:rPr>
                        <a:t>管機</a:t>
                      </a:r>
                      <a:r>
                        <a:rPr sz="1600" dirty="0" err="1">
                          <a:latin typeface="標楷體" pitchFamily="65" charset="-120"/>
                          <a:ea typeface="標楷體" pitchFamily="65" charset="-120"/>
                          <a:cs typeface="細明體_HKSCS"/>
                        </a:rPr>
                        <a:t>關</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lnB w="12699">
                      <a:solidFill>
                        <a:srgbClr val="000000"/>
                      </a:solidFill>
                      <a:prstDash val="solid"/>
                    </a:lnB>
                  </a:tcPr>
                </a:tc>
                <a:extLst>
                  <a:ext uri="{0D108BD9-81ED-4DB2-BD59-A6C34878D82A}">
                    <a16:rowId xmlns:a16="http://schemas.microsoft.com/office/drawing/2014/main" val="10002"/>
                  </a:ext>
                </a:extLst>
              </a:tr>
              <a:tr h="330877">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a:t>
                      </a:r>
                      <a:r>
                        <a:rPr sz="1600" dirty="0" err="1">
                          <a:latin typeface="標楷體" pitchFamily="65" charset="-120"/>
                          <a:ea typeface="標楷體" pitchFamily="65" charset="-120"/>
                          <a:cs typeface="細明體_HKSCS"/>
                        </a:rPr>
                        <a:t>程</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T w="12699">
                      <a:solidFill>
                        <a:srgbClr val="000000"/>
                      </a:solidFill>
                      <a:prstDash val="solid"/>
                    </a:lnT>
                  </a:tcPr>
                </a:tc>
                <a:tc>
                  <a:txBody>
                    <a:bodyPr/>
                    <a:lstStyle/>
                    <a:p>
                      <a:pPr marL="84455">
                        <a:lnSpc>
                          <a:spcPct val="100000"/>
                        </a:lnSpc>
                      </a:pPr>
                      <a:r>
                        <a:rPr sz="1600" spc="-5" dirty="0" err="1">
                          <a:latin typeface="標楷體" pitchFamily="65" charset="-120"/>
                          <a:ea typeface="標楷體" pitchFamily="65" charset="-120"/>
                          <a:cs typeface="細明體_HKSCS"/>
                        </a:rPr>
                        <a:t>被害人得</a:t>
                      </a:r>
                      <a:r>
                        <a:rPr lang="zh-TW" altLang="en-US" sz="1600" spc="-5" dirty="0">
                          <a:latin typeface="標楷體" pitchFamily="65" charset="-120"/>
                          <a:ea typeface="標楷體" pitchFamily="65" charset="-120"/>
                          <a:cs typeface="細明體_HKSCS"/>
                        </a:rPr>
                        <a:t>以</a:t>
                      </a:r>
                      <a:r>
                        <a:rPr sz="1600" dirty="0">
                          <a:latin typeface="標楷體" pitchFamily="65" charset="-120"/>
                          <a:ea typeface="標楷體" pitchFamily="65" charset="-120"/>
                          <a:cs typeface="細明體_HKSCS"/>
                        </a:rPr>
                        <a:t>言</a:t>
                      </a:r>
                    </a:p>
                  </a:txBody>
                  <a:tcPr marL="0" marR="0" marT="0" marB="0">
                    <a:lnL w="12699">
                      <a:solidFill>
                        <a:srgbClr val="000000"/>
                      </a:solidFill>
                      <a:prstDash val="solid"/>
                    </a:lnL>
                    <a:lnR w="12699">
                      <a:solidFill>
                        <a:srgbClr val="000000"/>
                      </a:solidFill>
                      <a:prstDash val="solid"/>
                    </a:lnR>
                    <a:lnT w="12699">
                      <a:solidFill>
                        <a:srgbClr val="000000"/>
                      </a:solidFill>
                      <a:prstDash val="solid"/>
                    </a:lnT>
                  </a:tcPr>
                </a:tc>
                <a:tc rowSpan="4">
                  <a:txBody>
                    <a:bodyPr/>
                    <a:lstStyle/>
                    <a:p>
                      <a:r>
                        <a:rPr lang="zh-TW" altLang="en-US" sz="1600" b="0" i="0" u="none" strike="noStrike" baseline="0" dirty="0">
                          <a:solidFill>
                            <a:schemeClr val="tx1"/>
                          </a:solidFill>
                          <a:latin typeface="標楷體" pitchFamily="65" charset="-120"/>
                          <a:ea typeface="標楷體" pitchFamily="65" charset="-120"/>
                          <a:cs typeface="+mn-cs"/>
                        </a:rPr>
                        <a:t>一、校園性騷擾事件</a:t>
                      </a:r>
                    </a:p>
                    <a:p>
                      <a:r>
                        <a:rPr lang="zh-TW" altLang="en-US" sz="1600" b="0" i="0" u="none" strike="noStrike" baseline="0" dirty="0">
                          <a:solidFill>
                            <a:schemeClr val="tx1"/>
                          </a:solidFill>
                          <a:latin typeface="標楷體" pitchFamily="65" charset="-120"/>
                          <a:ea typeface="標楷體" pitchFamily="65" charset="-120"/>
                          <a:cs typeface="+mn-cs"/>
                        </a:rPr>
                        <a:t>被害人或其法定代理</a:t>
                      </a:r>
                    </a:p>
                    <a:p>
                      <a:r>
                        <a:rPr lang="zh-TW" altLang="en-US" sz="1600" b="0" i="0" u="none" strike="noStrike" baseline="0" dirty="0">
                          <a:solidFill>
                            <a:schemeClr val="tx1"/>
                          </a:solidFill>
                          <a:latin typeface="標楷體" pitchFamily="65" charset="-120"/>
                          <a:ea typeface="標楷體" pitchFamily="65" charset="-120"/>
                          <a:cs typeface="+mn-cs"/>
                        </a:rPr>
                        <a:t>人、檢舉人得以書面</a:t>
                      </a:r>
                    </a:p>
                    <a:p>
                      <a:r>
                        <a:rPr lang="zh-TW" altLang="en-US" sz="1600" b="0" i="0" u="none" strike="noStrike" baseline="0" dirty="0">
                          <a:solidFill>
                            <a:schemeClr val="tx1"/>
                          </a:solidFill>
                          <a:latin typeface="標楷體" pitchFamily="65" charset="-120"/>
                          <a:ea typeface="標楷體" pitchFamily="65" charset="-120"/>
                          <a:cs typeface="+mn-cs"/>
                        </a:rPr>
                        <a:t>向行為人於行為發生</a:t>
                      </a:r>
                    </a:p>
                    <a:p>
                      <a:r>
                        <a:rPr lang="zh-TW" altLang="en-US" sz="1600" b="0" i="0" u="none" strike="noStrike" baseline="0" dirty="0">
                          <a:solidFill>
                            <a:schemeClr val="tx1"/>
                          </a:solidFill>
                          <a:latin typeface="標楷體" pitchFamily="65" charset="-120"/>
                          <a:ea typeface="標楷體" pitchFamily="65" charset="-120"/>
                          <a:cs typeface="+mn-cs"/>
                        </a:rPr>
                        <a:t>時所屬學校申請調</a:t>
                      </a:r>
                    </a:p>
                    <a:p>
                      <a:r>
                        <a:rPr lang="zh-TW" altLang="en-US" sz="1600" b="0" i="0" u="none" strike="noStrike" baseline="0" dirty="0">
                          <a:solidFill>
                            <a:schemeClr val="tx1"/>
                          </a:solidFill>
                          <a:latin typeface="標楷體" pitchFamily="65" charset="-120"/>
                          <a:ea typeface="標楷體" pitchFamily="65" charset="-120"/>
                          <a:cs typeface="+mn-cs"/>
                        </a:rPr>
                        <a:t>查；學校首長為加害</a:t>
                      </a:r>
                    </a:p>
                    <a:p>
                      <a:r>
                        <a:rPr lang="zh-TW" altLang="en-US" sz="1600" b="0" i="0" u="none" strike="noStrike" baseline="0" dirty="0">
                          <a:solidFill>
                            <a:schemeClr val="tx1"/>
                          </a:solidFill>
                          <a:latin typeface="標楷體" pitchFamily="65" charset="-120"/>
                          <a:ea typeface="標楷體" pitchFamily="65" charset="-120"/>
                          <a:cs typeface="+mn-cs"/>
                        </a:rPr>
                        <a:t>人時，應向學校所屬</a:t>
                      </a:r>
                    </a:p>
                    <a:p>
                      <a:r>
                        <a:rPr lang="zh-TW" altLang="en-US" sz="1600" b="0" i="0" u="none" strike="noStrike" baseline="0" dirty="0">
                          <a:solidFill>
                            <a:schemeClr val="tx1"/>
                          </a:solidFill>
                          <a:latin typeface="標楷體" pitchFamily="65" charset="-120"/>
                          <a:ea typeface="標楷體" pitchFamily="65" charset="-120"/>
                          <a:cs typeface="+mn-cs"/>
                        </a:rPr>
                        <a:t>主管機關申請調查；</a:t>
                      </a:r>
                    </a:p>
                    <a:p>
                      <a:r>
                        <a:rPr lang="zh-TW" altLang="en-US" sz="1600" b="0" i="0" u="none" strike="noStrike" baseline="0" dirty="0">
                          <a:solidFill>
                            <a:schemeClr val="tx1"/>
                          </a:solidFill>
                          <a:latin typeface="標楷體" pitchFamily="65" charset="-120"/>
                          <a:ea typeface="標楷體" pitchFamily="65" charset="-120"/>
                          <a:cs typeface="+mn-cs"/>
                        </a:rPr>
                        <a:t>申請調查亦得以言詞</a:t>
                      </a:r>
                    </a:p>
                    <a:p>
                      <a:r>
                        <a:rPr lang="zh-TW" altLang="en-US" sz="1600" b="0" i="0" u="none" strike="noStrike" baseline="0" dirty="0">
                          <a:solidFill>
                            <a:schemeClr val="tx1"/>
                          </a:solidFill>
                          <a:latin typeface="標楷體" pitchFamily="65" charset="-120"/>
                          <a:ea typeface="標楷體" pitchFamily="65" charset="-120"/>
                          <a:cs typeface="+mn-cs"/>
                        </a:rPr>
                        <a:t>為之。</a:t>
                      </a:r>
                    </a:p>
                    <a:p>
                      <a:r>
                        <a:rPr lang="zh-TW" altLang="en-US" sz="1600" b="0" i="0" u="none" strike="noStrike" baseline="0" dirty="0">
                          <a:solidFill>
                            <a:schemeClr val="tx1"/>
                          </a:solidFill>
                          <a:latin typeface="標楷體" pitchFamily="65" charset="-120"/>
                          <a:ea typeface="標楷體" pitchFamily="65" charset="-120"/>
                          <a:cs typeface="+mn-cs"/>
                        </a:rPr>
                        <a:t>二、任何人知悉校園</a:t>
                      </a:r>
                    </a:p>
                    <a:p>
                      <a:r>
                        <a:rPr lang="zh-TW" altLang="en-US" sz="1600" b="0" i="0" u="none" strike="noStrike" baseline="0" dirty="0">
                          <a:solidFill>
                            <a:schemeClr val="tx1"/>
                          </a:solidFill>
                          <a:latin typeface="標楷體" pitchFamily="65" charset="-120"/>
                          <a:ea typeface="標楷體" pitchFamily="65" charset="-120"/>
                          <a:cs typeface="+mn-cs"/>
                        </a:rPr>
                        <a:t>性騷擾事件時，得依</a:t>
                      </a:r>
                    </a:p>
                    <a:p>
                      <a:r>
                        <a:rPr lang="zh-TW" altLang="en-US" sz="1600" b="0" i="0" u="none" strike="noStrike" baseline="0" dirty="0">
                          <a:solidFill>
                            <a:schemeClr val="tx1"/>
                          </a:solidFill>
                          <a:latin typeface="標楷體" pitchFamily="65" charset="-120"/>
                          <a:ea typeface="標楷體" pitchFamily="65" charset="-120"/>
                          <a:cs typeface="+mn-cs"/>
                        </a:rPr>
                        <a:t>其規定程序向學校或</a:t>
                      </a:r>
                    </a:p>
                    <a:p>
                      <a:r>
                        <a:rPr lang="zh-TW" altLang="en-US" sz="1600" b="0" i="0" u="none" strike="noStrike" baseline="0" dirty="0">
                          <a:solidFill>
                            <a:schemeClr val="tx1"/>
                          </a:solidFill>
                          <a:latin typeface="標楷體" pitchFamily="65" charset="-120"/>
                          <a:ea typeface="標楷體" pitchFamily="65" charset="-120"/>
                          <a:cs typeface="+mn-cs"/>
                        </a:rPr>
                        <a:t>主管機關檢舉之。</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12699">
                      <a:solidFill>
                        <a:srgbClr val="000000"/>
                      </a:solidFill>
                      <a:prstDash val="solid"/>
                    </a:lnT>
                    <a:lnB w="12699" cap="flat" cmpd="sng" algn="ctr">
                      <a:solidFill>
                        <a:srgbClr val="000000"/>
                      </a:solidFill>
                      <a:prstDash val="solid"/>
                      <a:round/>
                      <a:headEnd type="none" w="med" len="med"/>
                      <a:tailEnd type="none" w="med" len="med"/>
                    </a:lnB>
                  </a:tcPr>
                </a:tc>
                <a:tc rowSpan="4">
                  <a:txBody>
                    <a:bodyPr/>
                    <a:lstStyle/>
                    <a:p>
                      <a:r>
                        <a:rPr lang="zh-TW" altLang="en-US" sz="1600" b="0" i="0" u="none" strike="noStrike" baseline="0" dirty="0">
                          <a:solidFill>
                            <a:schemeClr val="tx1"/>
                          </a:solidFill>
                          <a:latin typeface="標楷體" pitchFamily="65" charset="-120"/>
                          <a:ea typeface="標楷體" pitchFamily="65" charset="-120"/>
                          <a:cs typeface="+mn-cs"/>
                        </a:rPr>
                        <a:t>一、性騷擾事件被害人除可依</a:t>
                      </a:r>
                    </a:p>
                    <a:p>
                      <a:r>
                        <a:rPr lang="zh-TW" altLang="en-US" sz="1600" b="0" i="0" u="none" strike="noStrike" baseline="0" dirty="0">
                          <a:solidFill>
                            <a:schemeClr val="tx1"/>
                          </a:solidFill>
                          <a:latin typeface="標楷體" pitchFamily="65" charset="-120"/>
                          <a:ea typeface="標楷體" pitchFamily="65" charset="-120"/>
                          <a:cs typeface="+mn-cs"/>
                        </a:rPr>
                        <a:t>相關法律請求協助外，並得於</a:t>
                      </a:r>
                    </a:p>
                    <a:p>
                      <a:r>
                        <a:rPr lang="zh-TW" altLang="en-US" sz="1600" b="0" i="0" u="none" strike="noStrike" baseline="0" dirty="0">
                          <a:solidFill>
                            <a:schemeClr val="tx1"/>
                          </a:solidFill>
                          <a:latin typeface="標楷體" pitchFamily="65" charset="-120"/>
                          <a:ea typeface="標楷體" pitchFamily="65" charset="-120"/>
                          <a:cs typeface="+mn-cs"/>
                        </a:rPr>
                        <a:t>事件發生後一年內，向申訴時</a:t>
                      </a:r>
                    </a:p>
                    <a:p>
                      <a:r>
                        <a:rPr lang="zh-TW" altLang="en-US" sz="1600" b="0" i="0" u="none" strike="noStrike" baseline="0" dirty="0">
                          <a:solidFill>
                            <a:schemeClr val="tx1"/>
                          </a:solidFill>
                          <a:latin typeface="標楷體" pitchFamily="65" charset="-120"/>
                          <a:ea typeface="標楷體" pitchFamily="65" charset="-120"/>
                          <a:cs typeface="+mn-cs"/>
                        </a:rPr>
                        <a:t>加害人所屬機關、部隊、學</a:t>
                      </a:r>
                    </a:p>
                    <a:p>
                      <a:r>
                        <a:rPr lang="zh-TW" altLang="en-US" sz="1600" b="0" i="0" u="none" strike="noStrike" baseline="0" dirty="0">
                          <a:solidFill>
                            <a:schemeClr val="tx1"/>
                          </a:solidFill>
                          <a:latin typeface="標楷體" pitchFamily="65" charset="-120"/>
                          <a:ea typeface="標楷體" pitchFamily="65" charset="-120"/>
                          <a:cs typeface="+mn-cs"/>
                        </a:rPr>
                        <a:t>校、機構、僱用人或直轄市、</a:t>
                      </a:r>
                    </a:p>
                    <a:p>
                      <a:r>
                        <a:rPr lang="zh-TW" altLang="en-US" sz="1600" b="0" i="0" u="none" strike="noStrike" baseline="0" dirty="0">
                          <a:solidFill>
                            <a:schemeClr val="tx1"/>
                          </a:solidFill>
                          <a:latin typeface="標楷體" pitchFamily="65" charset="-120"/>
                          <a:ea typeface="標楷體" pitchFamily="65" charset="-120"/>
                          <a:cs typeface="+mn-cs"/>
                        </a:rPr>
                        <a:t>縣</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市</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主管機關</a:t>
                      </a:r>
                    </a:p>
                    <a:p>
                      <a:r>
                        <a:rPr lang="zh-TW" altLang="en-US" sz="1600" b="0" i="0" u="none" strike="noStrike" baseline="0" dirty="0">
                          <a:solidFill>
                            <a:schemeClr val="tx1"/>
                          </a:solidFill>
                          <a:latin typeface="標楷體" pitchFamily="65" charset="-120"/>
                          <a:ea typeface="標楷體" pitchFamily="65" charset="-120"/>
                          <a:cs typeface="+mn-cs"/>
                        </a:rPr>
                        <a:t>提出申訴。</a:t>
                      </a:r>
                    </a:p>
                    <a:p>
                      <a:r>
                        <a:rPr lang="zh-TW" altLang="en-US" sz="1600" b="0" i="0" u="none" strike="noStrike" baseline="0" dirty="0">
                          <a:solidFill>
                            <a:schemeClr val="tx1"/>
                          </a:solidFill>
                          <a:latin typeface="標楷體" pitchFamily="65" charset="-120"/>
                          <a:ea typeface="標楷體" pitchFamily="65" charset="-120"/>
                          <a:cs typeface="+mn-cs"/>
                        </a:rPr>
                        <a:t>二、加害人機關首長、部隊主</a:t>
                      </a:r>
                    </a:p>
                    <a:p>
                      <a:r>
                        <a:rPr lang="zh-TW" altLang="en-US" sz="1600" b="0" i="0" u="none" strike="noStrike" baseline="0" dirty="0">
                          <a:solidFill>
                            <a:schemeClr val="tx1"/>
                          </a:solidFill>
                          <a:latin typeface="標楷體" pitchFamily="65" charset="-120"/>
                          <a:ea typeface="標楷體" pitchFamily="65" charset="-120"/>
                          <a:cs typeface="+mn-cs"/>
                        </a:rPr>
                        <a:t>管</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官</a:t>
                      </a:r>
                      <a:r>
                        <a:rPr lang="en-US" altLang="zh-TW" sz="1600" b="0" i="0" u="none" strike="noStrike" baseline="0" dirty="0">
                          <a:solidFill>
                            <a:schemeClr val="tx1"/>
                          </a:solidFill>
                          <a:latin typeface="標楷體" pitchFamily="65" charset="-120"/>
                          <a:ea typeface="標楷體" pitchFamily="65" charset="-120"/>
                          <a:cs typeface="+mn-cs"/>
                        </a:rPr>
                        <a:t>) </a:t>
                      </a:r>
                      <a:r>
                        <a:rPr lang="zh-TW" altLang="en-US" sz="1600" b="0" i="0" u="none" strike="noStrike" baseline="0" dirty="0">
                          <a:solidFill>
                            <a:schemeClr val="tx1"/>
                          </a:solidFill>
                          <a:latin typeface="標楷體" pitchFamily="65" charset="-120"/>
                          <a:ea typeface="標楷體" pitchFamily="65" charset="-120"/>
                          <a:cs typeface="+mn-cs"/>
                        </a:rPr>
                        <a:t>、學校校長、機構之最</a:t>
                      </a:r>
                    </a:p>
                    <a:p>
                      <a:r>
                        <a:rPr lang="zh-TW" altLang="en-US" sz="1600" b="0" i="0" u="none" strike="noStrike" baseline="0" dirty="0">
                          <a:solidFill>
                            <a:schemeClr val="tx1"/>
                          </a:solidFill>
                          <a:latin typeface="標楷體" pitchFamily="65" charset="-120"/>
                          <a:ea typeface="標楷體" pitchFamily="65" charset="-120"/>
                          <a:cs typeface="+mn-cs"/>
                        </a:rPr>
                        <a:t>高負責人、僱用人時，應向該</a:t>
                      </a:r>
                    </a:p>
                    <a:p>
                      <a:r>
                        <a:rPr lang="zh-TW" altLang="en-US" sz="1600" b="0" i="0" u="none" strike="noStrike" baseline="0" dirty="0">
                          <a:solidFill>
                            <a:schemeClr val="tx1"/>
                          </a:solidFill>
                          <a:latin typeface="標楷體" pitchFamily="65" charset="-120"/>
                          <a:ea typeface="標楷體" pitchFamily="65" charset="-120"/>
                          <a:cs typeface="+mn-cs"/>
                        </a:rPr>
                        <a:t>機關、部隊、學校、機構或僱</a:t>
                      </a:r>
                    </a:p>
                    <a:p>
                      <a:r>
                        <a:rPr lang="zh-TW" altLang="en-US" sz="1600" b="0" i="0" u="none" strike="noStrike" baseline="0" dirty="0">
                          <a:solidFill>
                            <a:schemeClr val="tx1"/>
                          </a:solidFill>
                          <a:latin typeface="標楷體" pitchFamily="65" charset="-120"/>
                          <a:ea typeface="標楷體" pitchFamily="65" charset="-120"/>
                          <a:cs typeface="+mn-cs"/>
                        </a:rPr>
                        <a:t>用人所在地之直轄市、縣</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市</a:t>
                      </a:r>
                      <a:r>
                        <a:rPr lang="en-US" altLang="zh-TW" sz="1600" b="0" i="0" u="none" strike="noStrike" baseline="0" dirty="0">
                          <a:solidFill>
                            <a:schemeClr val="tx1"/>
                          </a:solidFill>
                          <a:latin typeface="標楷體" pitchFamily="65" charset="-120"/>
                          <a:ea typeface="標楷體" pitchFamily="65" charset="-120"/>
                          <a:cs typeface="+mn-cs"/>
                        </a:rPr>
                        <a:t>)</a:t>
                      </a:r>
                      <a:r>
                        <a:rPr lang="zh-TW" altLang="en-US" sz="1600" b="0" i="0" u="none" strike="noStrike" baseline="0" dirty="0">
                          <a:solidFill>
                            <a:schemeClr val="tx1"/>
                          </a:solidFill>
                          <a:latin typeface="標楷體" pitchFamily="65" charset="-120"/>
                          <a:ea typeface="標楷體" pitchFamily="65" charset="-120"/>
                          <a:cs typeface="+mn-cs"/>
                        </a:rPr>
                        <a:t>主</a:t>
                      </a:r>
                    </a:p>
                    <a:p>
                      <a:r>
                        <a:rPr lang="zh-TW" altLang="en-US" sz="1600" b="0" i="0" u="none" strike="noStrike" baseline="0" dirty="0">
                          <a:solidFill>
                            <a:schemeClr val="tx1"/>
                          </a:solidFill>
                          <a:latin typeface="標楷體" pitchFamily="65" charset="-120"/>
                          <a:ea typeface="標楷體" pitchFamily="65" charset="-120"/>
                          <a:cs typeface="+mn-cs"/>
                        </a:rPr>
                        <a:t>管機關</a:t>
                      </a:r>
                    </a:p>
                    <a:p>
                      <a:r>
                        <a:rPr lang="zh-TW" altLang="en-US" sz="1600" b="0" i="0" u="none" strike="noStrike" baseline="0" dirty="0">
                          <a:solidFill>
                            <a:schemeClr val="tx1"/>
                          </a:solidFill>
                          <a:latin typeface="標楷體" pitchFamily="65" charset="-120"/>
                          <a:ea typeface="標楷體" pitchFamily="65" charset="-120"/>
                          <a:cs typeface="+mn-cs"/>
                        </a:rPr>
                        <a:t>提出申訴。</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cap="flat" cmpd="sng" algn="ctr">
                      <a:solidFill>
                        <a:srgbClr val="000000"/>
                      </a:solidFill>
                      <a:prstDash val="solid"/>
                      <a:round/>
                      <a:headEnd type="none" w="med" len="med"/>
                      <a:tailEnd type="none" w="med" len="med"/>
                    </a:lnR>
                    <a:lnT w="12699">
                      <a:solidFill>
                        <a:srgbClr val="000000"/>
                      </a:solidFill>
                      <a:prstDash val="solid"/>
                    </a:lnT>
                    <a:lnB w="1269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0864">
                <a:tc rowSpan="3">
                  <a:txBody>
                    <a:bodyPr/>
                    <a:lstStyle/>
                    <a:p>
                      <a:pPr marL="78105">
                        <a:lnSpc>
                          <a:spcPct val="100000"/>
                        </a:lnSpc>
                      </a:pPr>
                      <a:r>
                        <a:rPr sz="1600" dirty="0">
                          <a:latin typeface="標楷體" pitchFamily="65" charset="-120"/>
                          <a:ea typeface="標楷體" pitchFamily="65" charset="-120"/>
                          <a:cs typeface="細明體_HKSCS"/>
                        </a:rPr>
                        <a:t>式</a:t>
                      </a:r>
                      <a:endParaRPr sz="160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err="1">
                          <a:latin typeface="標楷體" pitchFamily="65" charset="-120"/>
                          <a:ea typeface="標楷體" pitchFamily="65" charset="-120"/>
                          <a:cs typeface="細明體_HKSCS"/>
                        </a:rPr>
                        <a:t>詞或書面</a:t>
                      </a:r>
                      <a:r>
                        <a:rPr lang="zh-TW" altLang="en-US" sz="1600" spc="-5" dirty="0">
                          <a:latin typeface="標楷體" pitchFamily="65" charset="-120"/>
                          <a:ea typeface="標楷體" pitchFamily="65" charset="-120"/>
                          <a:cs typeface="細明體_HKSCS"/>
                        </a:rPr>
                        <a:t>向</a:t>
                      </a:r>
                      <a:r>
                        <a:rPr sz="1600" dirty="0">
                          <a:latin typeface="標楷體" pitchFamily="65" charset="-120"/>
                          <a:ea typeface="標楷體" pitchFamily="65" charset="-120"/>
                          <a:cs typeface="細明體_HKSCS"/>
                        </a:rPr>
                        <a:t>雇</a:t>
                      </a: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4"/>
                  </a:ext>
                </a:extLst>
              </a:tr>
              <a:tr h="270864">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lang="zh-TW" altLang="en-US" sz="1600" spc="-5" dirty="0">
                          <a:latin typeface="標楷體" pitchFamily="65" charset="-120"/>
                          <a:ea typeface="標楷體" pitchFamily="65" charset="-120"/>
                          <a:cs typeface="細明體_HKSCS"/>
                        </a:rPr>
                        <a:t>主提出</a:t>
                      </a:r>
                      <a:r>
                        <a:rPr sz="1600" spc="-5" dirty="0" err="1">
                          <a:latin typeface="標楷體" pitchFamily="65" charset="-120"/>
                          <a:ea typeface="標楷體" pitchFamily="65" charset="-120"/>
                          <a:cs typeface="細明體_HKSCS"/>
                        </a:rPr>
                        <a:t>性騷</a:t>
                      </a:r>
                      <a:r>
                        <a:rPr sz="1600" dirty="0" err="1">
                          <a:latin typeface="標楷體" pitchFamily="65" charset="-120"/>
                          <a:ea typeface="標楷體" pitchFamily="65" charset="-120"/>
                          <a:cs typeface="細明體_HKSCS"/>
                        </a:rPr>
                        <a:t>擾</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dirty="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5"/>
                  </a:ext>
                </a:extLst>
              </a:tr>
              <a:tr h="3503345">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a:latin typeface="標楷體" pitchFamily="65" charset="-120"/>
                          <a:ea typeface="標楷體" pitchFamily="65" charset="-120"/>
                          <a:cs typeface="細明體_HKSCS"/>
                        </a:rPr>
                        <a:t>事</a:t>
                      </a:r>
                      <a:r>
                        <a:rPr lang="zh-TW" altLang="en-US" sz="1600" spc="-5" dirty="0">
                          <a:latin typeface="標楷體" pitchFamily="65" charset="-120"/>
                          <a:ea typeface="標楷體" pitchFamily="65" charset="-120"/>
                          <a:cs typeface="細明體_HKSCS"/>
                        </a:rPr>
                        <a:t>件申</a:t>
                      </a:r>
                      <a:r>
                        <a:rPr sz="1600" dirty="0">
                          <a:latin typeface="標楷體" pitchFamily="65" charset="-120"/>
                          <a:ea typeface="標楷體" pitchFamily="65" charset="-120"/>
                          <a:cs typeface="細明體_HKSCS"/>
                        </a:rPr>
                        <a:t>訴</a:t>
                      </a:r>
                    </a:p>
                  </a:txBody>
                  <a:tcPr marL="0" marR="0" marT="0" marB="0">
                    <a:lnL w="12699">
                      <a:solidFill>
                        <a:srgbClr val="000000"/>
                      </a:solidFill>
                      <a:prstDash val="solid"/>
                    </a:lnL>
                    <a:lnR w="12699">
                      <a:solidFill>
                        <a:srgbClr val="000000"/>
                      </a:solidFill>
                      <a:prstDash val="solid"/>
                    </a:lnR>
                    <a:lnB w="12699">
                      <a:solidFill>
                        <a:srgbClr val="000000"/>
                      </a:solidFill>
                      <a:prstDash val="solid"/>
                    </a:lnB>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6"/>
                  </a:ext>
                </a:extLst>
              </a:tr>
              <a:tr h="332382">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a:latin typeface="標楷體" pitchFamily="65" charset="-120"/>
                          <a:ea typeface="標楷體" pitchFamily="65" charset="-120"/>
                          <a:cs typeface="細明體_HKSCS"/>
                        </a:rPr>
                        <a:t>訴</a:t>
                      </a:r>
                      <a:r>
                        <a:rPr sz="1600" dirty="0" err="1">
                          <a:latin typeface="標楷體" pitchFamily="65" charset="-120"/>
                          <a:ea typeface="標楷體" pitchFamily="65" charset="-120"/>
                          <a:cs typeface="細明體_HKSCS"/>
                        </a:rPr>
                        <a:t>時</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tcPr>
                </a:tc>
                <a:tc>
                  <a:txBody>
                    <a:bodyPr/>
                    <a:lstStyle/>
                    <a:p>
                      <a:pPr marL="84455">
                        <a:lnSpc>
                          <a:spcPct val="100000"/>
                        </a:lnSpc>
                      </a:pPr>
                      <a:r>
                        <a:rPr sz="1600" spc="-5" dirty="0">
                          <a:latin typeface="標楷體" pitchFamily="65" charset="-120"/>
                          <a:ea typeface="標楷體" pitchFamily="65" charset="-120"/>
                          <a:cs typeface="細明體_HKSCS"/>
                        </a:rPr>
                        <a:t>事</a:t>
                      </a:r>
                      <a:r>
                        <a:rPr lang="zh-TW" altLang="en-US" sz="1600" spc="-5" dirty="0">
                          <a:latin typeface="標楷體" pitchFamily="65" charset="-120"/>
                          <a:ea typeface="標楷體" pitchFamily="65" charset="-120"/>
                          <a:cs typeface="細明體_HKSCS"/>
                        </a:rPr>
                        <a:t>件</a:t>
                      </a:r>
                      <a:r>
                        <a:rPr sz="1600" spc="-5" dirty="0">
                          <a:latin typeface="標楷體" pitchFamily="65" charset="-120"/>
                          <a:ea typeface="標楷體" pitchFamily="65" charset="-120"/>
                          <a:cs typeface="細明體_HKSCS"/>
                        </a:rPr>
                        <a:t>發</a:t>
                      </a:r>
                      <a:r>
                        <a:rPr lang="zh-TW" altLang="en-US" sz="1600" spc="-5" dirty="0">
                          <a:latin typeface="標楷體" pitchFamily="65" charset="-120"/>
                          <a:ea typeface="標楷體" pitchFamily="65" charset="-120"/>
                          <a:cs typeface="細明體_HKSCS"/>
                        </a:rPr>
                        <a:t>生</a:t>
                      </a:r>
                      <a:r>
                        <a:rPr sz="1600" spc="-5" dirty="0">
                          <a:latin typeface="標楷體" pitchFamily="65" charset="-120"/>
                          <a:ea typeface="標楷體" pitchFamily="65" charset="-120"/>
                          <a:cs typeface="細明體_HKSCS"/>
                        </a:rPr>
                        <a:t>後</a:t>
                      </a:r>
                      <a:r>
                        <a:rPr sz="1600" spc="-10" dirty="0">
                          <a:latin typeface="標楷體" pitchFamily="65" charset="-120"/>
                          <a:ea typeface="標楷體" pitchFamily="65" charset="-120"/>
                          <a:cs typeface="Arial"/>
                        </a:rPr>
                        <a:t>1</a:t>
                      </a:r>
                      <a:r>
                        <a:rPr sz="1600" dirty="0">
                          <a:latin typeface="標楷體" pitchFamily="65" charset="-120"/>
                          <a:ea typeface="標楷體" pitchFamily="65" charset="-120"/>
                          <a:cs typeface="Arial"/>
                        </a:rPr>
                        <a:t>0</a:t>
                      </a:r>
                    </a:p>
                  </a:txBody>
                  <a:tcPr marL="0" marR="0" marT="0" marB="0">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tcPr>
                </a:tc>
                <a:tc rowSpan="2">
                  <a:txBody>
                    <a:bodyPr/>
                    <a:lstStyle/>
                    <a:p>
                      <a:pPr marL="86360">
                        <a:lnSpc>
                          <a:spcPct val="100000"/>
                        </a:lnSpc>
                      </a:pPr>
                      <a:r>
                        <a:rPr sz="1600" spc="-5" dirty="0">
                          <a:latin typeface="標楷體" pitchFamily="65" charset="-120"/>
                          <a:ea typeface="標楷體" pitchFamily="65" charset="-120"/>
                          <a:cs typeface="細明體_HKSCS"/>
                        </a:rPr>
                        <a:t>無時效限</a:t>
                      </a:r>
                      <a:r>
                        <a:rPr sz="1600" dirty="0">
                          <a:latin typeface="標楷體" pitchFamily="65" charset="-120"/>
                          <a:ea typeface="標楷體" pitchFamily="65" charset="-120"/>
                          <a:cs typeface="細明體_HKSCS"/>
                        </a:rPr>
                        <a:t>制</a:t>
                      </a:r>
                    </a:p>
                  </a:txBody>
                  <a:tcPr marL="0" marR="0" marT="0" marB="0">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a:solidFill>
                        <a:srgbClr val="000000"/>
                      </a:solidFill>
                      <a:prstDash val="solid"/>
                    </a:lnB>
                  </a:tcPr>
                </a:tc>
                <a:tc rowSpan="2">
                  <a:txBody>
                    <a:bodyPr/>
                    <a:lstStyle/>
                    <a:p>
                      <a:pPr marL="85090">
                        <a:lnSpc>
                          <a:spcPct val="100000"/>
                        </a:lnSpc>
                      </a:pPr>
                      <a:r>
                        <a:rPr sz="1600" spc="-5" dirty="0">
                          <a:latin typeface="標楷體" pitchFamily="65" charset="-120"/>
                          <a:ea typeface="標楷體" pitchFamily="65" charset="-120"/>
                          <a:cs typeface="細明體_HKSCS"/>
                        </a:rPr>
                        <a:t>事</a:t>
                      </a:r>
                      <a:r>
                        <a:rPr lang="zh-TW" altLang="en-US" sz="1600" spc="-5" dirty="0">
                          <a:latin typeface="標楷體" pitchFamily="65" charset="-120"/>
                          <a:ea typeface="標楷體" pitchFamily="65" charset="-120"/>
                          <a:cs typeface="細明體_HKSCS"/>
                        </a:rPr>
                        <a:t>件</a:t>
                      </a:r>
                      <a:r>
                        <a:rPr sz="1600" spc="-5" dirty="0">
                          <a:latin typeface="標楷體" pitchFamily="65" charset="-120"/>
                          <a:ea typeface="標楷體" pitchFamily="65" charset="-120"/>
                          <a:cs typeface="細明體_HKSCS"/>
                        </a:rPr>
                        <a:t>發</a:t>
                      </a:r>
                      <a:r>
                        <a:rPr lang="zh-TW" altLang="en-US" sz="1600" spc="-5" dirty="0">
                          <a:latin typeface="標楷體" pitchFamily="65" charset="-120"/>
                          <a:ea typeface="標楷體" pitchFamily="65" charset="-120"/>
                          <a:cs typeface="細明體_HKSCS"/>
                        </a:rPr>
                        <a:t>生</a:t>
                      </a:r>
                      <a:r>
                        <a:rPr sz="1600" spc="-5" dirty="0">
                          <a:latin typeface="標楷體" pitchFamily="65" charset="-120"/>
                          <a:ea typeface="標楷體" pitchFamily="65" charset="-120"/>
                          <a:cs typeface="細明體_HKSCS"/>
                        </a:rPr>
                        <a:t>後</a:t>
                      </a:r>
                      <a:r>
                        <a:rPr sz="1600" spc="-10" dirty="0">
                          <a:latin typeface="標楷體" pitchFamily="65" charset="-120"/>
                          <a:ea typeface="標楷體" pitchFamily="65" charset="-120"/>
                          <a:cs typeface="Arial"/>
                        </a:rPr>
                        <a:t>1</a:t>
                      </a:r>
                      <a:r>
                        <a:rPr sz="1600" spc="-5" dirty="0">
                          <a:latin typeface="標楷體" pitchFamily="65" charset="-120"/>
                          <a:ea typeface="標楷體" pitchFamily="65" charset="-120"/>
                          <a:cs typeface="細明體_HKSCS"/>
                        </a:rPr>
                        <a:t>年</a:t>
                      </a:r>
                      <a:r>
                        <a:rPr sz="1600" dirty="0">
                          <a:latin typeface="標楷體" pitchFamily="65" charset="-120"/>
                          <a:ea typeface="標楷體" pitchFamily="65" charset="-120"/>
                          <a:cs typeface="細明體_HKSCS"/>
                        </a:rPr>
                        <a:t>內</a:t>
                      </a:r>
                    </a:p>
                  </a:txBody>
                  <a:tcPr marL="0" marR="0" marT="0" marB="0">
                    <a:lnL w="12699" cap="flat" cmpd="sng" algn="ctr">
                      <a:solidFill>
                        <a:srgbClr val="000000"/>
                      </a:solidFill>
                      <a:prstDash val="solid"/>
                      <a:round/>
                      <a:headEnd type="none" w="med" len="med"/>
                      <a:tailEnd type="none" w="med" len="med"/>
                    </a:lnL>
                    <a:lnR w="28574">
                      <a:solidFill>
                        <a:srgbClr val="000000"/>
                      </a:solidFill>
                      <a:prstDash val="solid"/>
                    </a:lnR>
                    <a:lnT w="12699" cap="flat" cmpd="sng" algn="ctr">
                      <a:solidFill>
                        <a:srgbClr val="000000"/>
                      </a:solidFill>
                      <a:prstDash val="solid"/>
                      <a:round/>
                      <a:headEnd type="none" w="med" len="med"/>
                      <a:tailEnd type="none" w="med" len="med"/>
                    </a:lnT>
                    <a:lnB w="28574">
                      <a:solidFill>
                        <a:srgbClr val="000000"/>
                      </a:solidFill>
                      <a:prstDash val="solid"/>
                    </a:lnB>
                  </a:tcPr>
                </a:tc>
                <a:extLst>
                  <a:ext uri="{0D108BD9-81ED-4DB2-BD59-A6C34878D82A}">
                    <a16:rowId xmlns:a16="http://schemas.microsoft.com/office/drawing/2014/main" val="10007"/>
                  </a:ext>
                </a:extLst>
              </a:tr>
              <a:tr h="490743">
                <a:tc>
                  <a:txBody>
                    <a:bodyPr/>
                    <a:lstStyle/>
                    <a:p>
                      <a:pPr marL="78105">
                        <a:lnSpc>
                          <a:spcPct val="100000"/>
                        </a:lnSpc>
                      </a:pPr>
                      <a:r>
                        <a:rPr sz="1600" dirty="0">
                          <a:latin typeface="標楷體" pitchFamily="65" charset="-120"/>
                          <a:ea typeface="標楷體" pitchFamily="65" charset="-120"/>
                          <a:cs typeface="細明體_HKSCS"/>
                        </a:rPr>
                        <a:t>效</a:t>
                      </a:r>
                      <a:endParaRPr sz="160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B w="28574">
                      <a:solidFill>
                        <a:srgbClr val="000000"/>
                      </a:solidFill>
                      <a:prstDash val="solid"/>
                    </a:lnB>
                  </a:tcPr>
                </a:tc>
                <a:tc>
                  <a:txBody>
                    <a:bodyPr/>
                    <a:lstStyle/>
                    <a:p>
                      <a:pPr marL="84455">
                        <a:lnSpc>
                          <a:spcPct val="100000"/>
                        </a:lnSpc>
                      </a:pPr>
                      <a:r>
                        <a:rPr sz="1600" spc="-5" dirty="0">
                          <a:latin typeface="標楷體" pitchFamily="65" charset="-120"/>
                          <a:ea typeface="標楷體" pitchFamily="65" charset="-120"/>
                          <a:cs typeface="細明體_HKSCS"/>
                        </a:rPr>
                        <a:t>年</a:t>
                      </a:r>
                      <a:r>
                        <a:rPr sz="1600" dirty="0">
                          <a:latin typeface="標楷體" pitchFamily="65" charset="-120"/>
                          <a:ea typeface="標楷體" pitchFamily="65" charset="-120"/>
                          <a:cs typeface="細明體_HKSCS"/>
                        </a:rPr>
                        <a:t>內</a:t>
                      </a:r>
                    </a:p>
                  </a:txBody>
                  <a:tcPr marL="0" marR="0" marT="0" marB="0">
                    <a:lnL w="12699">
                      <a:solidFill>
                        <a:srgbClr val="000000"/>
                      </a:solidFill>
                      <a:prstDash val="solid"/>
                    </a:lnL>
                    <a:lnR w="12699">
                      <a:solidFill>
                        <a:srgbClr val="000000"/>
                      </a:solidFill>
                      <a:prstDash val="solid"/>
                    </a:lnR>
                    <a:lnB w="28574">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12699">
                      <a:solidFill>
                        <a:srgbClr val="000000"/>
                      </a:solidFill>
                      <a:prstDash val="solid"/>
                    </a:lnT>
                    <a:lnB w="28574">
                      <a:solidFill>
                        <a:srgbClr val="000000"/>
                      </a:solidFill>
                      <a:prstDash val="solid"/>
                    </a:lnB>
                  </a:tcPr>
                </a:tc>
                <a:tc vMerge="1">
                  <a:txBody>
                    <a:bodyPr/>
                    <a:lstStyle/>
                    <a:p>
                      <a:endParaRPr/>
                    </a:p>
                  </a:txBody>
                  <a:tcPr marL="0" marR="0" marT="0" marB="0">
                    <a:lnL w="12699">
                      <a:solidFill>
                        <a:srgbClr val="000000"/>
                      </a:solidFill>
                      <a:prstDash val="solid"/>
                    </a:lnL>
                    <a:lnR w="28574">
                      <a:solidFill>
                        <a:srgbClr val="000000"/>
                      </a:solidFill>
                      <a:prstDash val="solid"/>
                    </a:lnR>
                    <a:lnT w="12699">
                      <a:solidFill>
                        <a:srgbClr val="000000"/>
                      </a:solidFill>
                      <a:prstDash val="solid"/>
                    </a:lnT>
                    <a:lnB w="28574">
                      <a:solidFill>
                        <a:srgbClr val="000000"/>
                      </a:solidFill>
                      <a:prstDash val="soli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051720" y="548680"/>
            <a:ext cx="4864584" cy="1143000"/>
          </a:xfrm>
        </p:spPr>
        <p:txBody>
          <a:bodyPr>
            <a:normAutofit fontScale="90000"/>
          </a:bodyPr>
          <a:lstStyle/>
          <a:p>
            <a:r>
              <a:rPr lang="zh-TW" altLang="en-US" sz="3600" dirty="0">
                <a:latin typeface="標楷體" pitchFamily="65" charset="-120"/>
                <a:ea typeface="標楷體" pitchFamily="65" charset="-120"/>
              </a:rPr>
              <a:t>性騷三法適用的注意事項</a:t>
            </a:r>
          </a:p>
        </p:txBody>
      </p:sp>
      <p:sp>
        <p:nvSpPr>
          <p:cNvPr id="3" name="內容版面配置區 2"/>
          <p:cNvSpPr>
            <a:spLocks noGrp="1"/>
          </p:cNvSpPr>
          <p:nvPr>
            <p:ph idx="1"/>
          </p:nvPr>
        </p:nvSpPr>
        <p:spPr>
          <a:xfrm>
            <a:off x="1187624" y="1772816"/>
            <a:ext cx="7272808" cy="4248472"/>
          </a:xfrm>
        </p:spPr>
        <p:txBody>
          <a:bodyPr/>
          <a:lstStyle/>
          <a:p>
            <a:pPr marL="82296" indent="0">
              <a:buNone/>
            </a:pPr>
            <a:r>
              <a:rPr lang="zh-TW" altLang="en-US" sz="2000" dirty="0">
                <a:latin typeface="標楷體" pitchFamily="65" charset="-120"/>
                <a:ea typeface="標楷體" pitchFamily="65" charset="-120"/>
              </a:rPr>
              <a:t>一、先判斷是否是性騷擾行為（形式審查）</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該行為是否與性或性別有關？</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該行為是否令人覺得被冒犯或不舒服？</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3.</a:t>
            </a:r>
            <a:r>
              <a:rPr lang="zh-TW" altLang="en-US" sz="2000" dirty="0">
                <a:latin typeface="標楷體" pitchFamily="65" charset="-120"/>
                <a:ea typeface="標楷體" pitchFamily="65" charset="-120"/>
              </a:rPr>
              <a:t>該行為非屬性侵害的範疇（什麼是性侵害？）</a:t>
            </a:r>
            <a:endParaRPr lang="en-US" altLang="zh-TW" sz="2000" dirty="0">
              <a:latin typeface="標楷體" pitchFamily="65" charset="-120"/>
              <a:ea typeface="標楷體" pitchFamily="65" charset="-120"/>
            </a:endParaRPr>
          </a:p>
          <a:p>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二、再判斷應適用哪部性騷擾法律</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solidFill>
                  <a:srgbClr val="00B050"/>
                </a:solidFill>
                <a:latin typeface="標楷體" pitchFamily="65" charset="-120"/>
                <a:ea typeface="標楷體" pitchFamily="65" charset="-120"/>
              </a:rPr>
              <a:t>校園</a:t>
            </a:r>
            <a:r>
              <a:rPr lang="zh-TW" altLang="en-US" sz="2000" dirty="0">
                <a:latin typeface="標楷體" pitchFamily="65" charset="-120"/>
                <a:ea typeface="標楷體" pitchFamily="65" charset="-120"/>
              </a:rPr>
              <a:t>性騷擾：性別平等教育法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solidFill>
                  <a:srgbClr val="00B050"/>
                </a:solidFill>
                <a:latin typeface="標楷體" pitchFamily="65" charset="-120"/>
                <a:ea typeface="標楷體" pitchFamily="65" charset="-120"/>
              </a:rPr>
              <a:t>職場</a:t>
            </a:r>
            <a:r>
              <a:rPr lang="zh-TW" altLang="en-US" sz="2000" dirty="0">
                <a:latin typeface="標楷體" pitchFamily="65" charset="-120"/>
                <a:ea typeface="標楷體" pitchFamily="65" charset="-120"/>
              </a:rPr>
              <a:t>性騷擾：性別平等工作法</a:t>
            </a:r>
          </a:p>
          <a:p>
            <a:pPr marL="82296" indent="0">
              <a:buNone/>
            </a:pPr>
            <a:r>
              <a:rPr lang="zh-TW" altLang="en-US" sz="2000" dirty="0">
                <a:latin typeface="標楷體" pitchFamily="65" charset="-120"/>
                <a:ea typeface="標楷體" pitchFamily="65" charset="-120"/>
              </a:rPr>
              <a:t>    </a:t>
            </a:r>
            <a:r>
              <a:rPr lang="en-US" altLang="zh-TW" sz="2000" u="sng" dirty="0">
                <a:latin typeface="標楷體" pitchFamily="65" charset="-120"/>
                <a:ea typeface="標楷體" pitchFamily="65" charset="-120"/>
              </a:rPr>
              <a:t>3.</a:t>
            </a:r>
            <a:r>
              <a:rPr lang="zh-TW" altLang="en-US" sz="2000" u="sng" dirty="0">
                <a:solidFill>
                  <a:srgbClr val="00B050"/>
                </a:solidFill>
                <a:latin typeface="標楷體" pitchFamily="65" charset="-120"/>
                <a:ea typeface="標楷體" pitchFamily="65" charset="-120"/>
              </a:rPr>
              <a:t>其他</a:t>
            </a:r>
            <a:r>
              <a:rPr lang="zh-TW" altLang="en-US" sz="2000" u="sng" dirty="0">
                <a:latin typeface="標楷體" pitchFamily="65" charset="-120"/>
                <a:ea typeface="標楷體" pitchFamily="65" charset="-120"/>
              </a:rPr>
              <a:t>性騷擾：性騷擾防治法</a:t>
            </a:r>
          </a:p>
          <a:p>
            <a:endParaRPr lang="zh-TW" altLang="en-US"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260648"/>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1643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95736" y="260648"/>
            <a:ext cx="4720568" cy="1143000"/>
          </a:xfrm>
        </p:spPr>
        <p:txBody>
          <a:bodyPr>
            <a:normAutofit fontScale="90000"/>
          </a:bodyPr>
          <a:lstStyle/>
          <a:p>
            <a:r>
              <a:rPr lang="zh-TW" altLang="en-US" sz="3600" dirty="0">
                <a:latin typeface="標楷體" pitchFamily="65" charset="-120"/>
                <a:ea typeface="標楷體" pitchFamily="65" charset="-120"/>
              </a:rPr>
              <a:t>性騷三法適用的注意事項</a:t>
            </a:r>
          </a:p>
        </p:txBody>
      </p:sp>
      <p:sp>
        <p:nvSpPr>
          <p:cNvPr id="3" name="內容版面配置區 2"/>
          <p:cNvSpPr>
            <a:spLocks noGrp="1"/>
          </p:cNvSpPr>
          <p:nvPr>
            <p:ph idx="1"/>
          </p:nvPr>
        </p:nvSpPr>
        <p:spPr>
          <a:xfrm>
            <a:off x="1259632" y="1268760"/>
            <a:ext cx="7498080" cy="5184576"/>
          </a:xfrm>
        </p:spPr>
        <p:txBody>
          <a:bodyPr>
            <a:noAutofit/>
          </a:bodyPr>
          <a:lstStyle/>
          <a:p>
            <a:pPr marL="82296" indent="0">
              <a:buNone/>
            </a:pPr>
            <a:r>
              <a:rPr lang="zh-TW" altLang="en-US" sz="2000" b="1" dirty="0">
                <a:latin typeface="標楷體" pitchFamily="65" charset="-120"/>
                <a:ea typeface="標楷體" pitchFamily="65" charset="-120"/>
              </a:rPr>
              <a:t>（一）性別平等教育法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規範對象：校園性騷擾行為。</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要件：性騷擾事件之ㄧ方為學校校長、教師、職員、工友</a:t>
            </a:r>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      或學生，他方為學生者。</a:t>
            </a:r>
          </a:p>
          <a:p>
            <a:endParaRPr lang="zh-TW" altLang="en-US" sz="2000" dirty="0">
              <a:latin typeface="標楷體" pitchFamily="65" charset="-120"/>
              <a:ea typeface="標楷體" pitchFamily="65" charset="-120"/>
            </a:endParaRPr>
          </a:p>
          <a:p>
            <a:pPr marL="82296" indent="0">
              <a:buNone/>
            </a:pPr>
            <a:r>
              <a:rPr lang="zh-TW" altLang="en-US" sz="2000" b="1" dirty="0">
                <a:latin typeface="標楷體" pitchFamily="65" charset="-120"/>
                <a:ea typeface="標楷體" pitchFamily="65" charset="-120"/>
              </a:rPr>
              <a:t>（二）性別平等工作法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規範對象：職場性騷擾行為。</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要件：雇主對受僱者或求職者性騷擾。</a:t>
            </a:r>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            受僱者在執行職務時被任何人性騷擾。</a:t>
            </a:r>
            <a:endParaRPr lang="en-US" altLang="zh-TW" sz="2000" dirty="0">
              <a:latin typeface="標楷體" pitchFamily="65" charset="-120"/>
              <a:ea typeface="標楷體" pitchFamily="65" charset="-120"/>
            </a:endParaRPr>
          </a:p>
          <a:p>
            <a:pPr marL="82296" indent="0">
              <a:buNone/>
            </a:pPr>
            <a:endParaRPr lang="en-US" altLang="zh-TW" sz="2000" dirty="0">
              <a:latin typeface="標楷體" pitchFamily="65" charset="-120"/>
              <a:ea typeface="標楷體" pitchFamily="65" charset="-120"/>
            </a:endParaRPr>
          </a:p>
          <a:p>
            <a:pPr marL="82296" indent="0">
              <a:buNone/>
            </a:pPr>
            <a:r>
              <a:rPr lang="zh-TW" altLang="en-US" sz="2000" b="1" dirty="0">
                <a:latin typeface="標楷體" pitchFamily="65" charset="-120"/>
                <a:ea typeface="標楷體" pitchFamily="65" charset="-120"/>
              </a:rPr>
              <a:t>（三）性騷擾防治法</a:t>
            </a:r>
          </a:p>
          <a:p>
            <a:pPr marL="82296" indent="0">
              <a:buNone/>
            </a:pPr>
            <a:r>
              <a:rPr lang="zh-TW" altLang="en-US" sz="2000" dirty="0">
                <a:latin typeface="標楷體" pitchFamily="65" charset="-120"/>
                <a:ea typeface="標楷體" pitchFamily="65" charset="-120"/>
              </a:rPr>
              <a:t>      校園性騷擾及職場性騷擾以外的其他性騷擾行為，均屬性</a:t>
            </a:r>
            <a:endParaRPr lang="en-US" altLang="zh-TW" sz="2000" dirty="0">
              <a:latin typeface="標楷體" pitchFamily="65" charset="-120"/>
              <a:ea typeface="標楷體" pitchFamily="65" charset="-120"/>
            </a:endParaRPr>
          </a:p>
          <a:p>
            <a:pPr marL="82296" indent="0">
              <a:buNone/>
            </a:pPr>
            <a:r>
              <a:rPr lang="zh-TW" altLang="en-US" sz="2000" dirty="0">
                <a:latin typeface="標楷體" pitchFamily="65" charset="-120"/>
                <a:ea typeface="標楷體" pitchFamily="65" charset="-120"/>
              </a:rPr>
              <a:t>      騷擾防治法的規範範圍。</a:t>
            </a:r>
            <a:endParaRPr lang="en-US" altLang="zh-TW" sz="2000" dirty="0">
              <a:latin typeface="標楷體" pitchFamily="65" charset="-120"/>
              <a:ea typeface="標楷體" pitchFamily="65" charset="-120"/>
            </a:endParaRPr>
          </a:p>
          <a:p>
            <a:pPr marL="82296" indent="0">
              <a:buNone/>
            </a:pPr>
            <a:endParaRPr lang="zh-TW" altLang="en-US" sz="2000" dirty="0"/>
          </a:p>
          <a:p>
            <a:pPr marL="82296" indent="0">
              <a:buNone/>
            </a:pPr>
            <a:endParaRPr lang="zh-TW" altLang="en-US" sz="2000" dirty="0"/>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188640"/>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8212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宣導建議大綱</a:t>
            </a:r>
          </a:p>
        </p:txBody>
      </p:sp>
      <p:sp>
        <p:nvSpPr>
          <p:cNvPr id="3" name="內容版面配置區 2"/>
          <p:cNvSpPr>
            <a:spLocks noGrp="1"/>
          </p:cNvSpPr>
          <p:nvPr>
            <p:ph idx="1"/>
          </p:nvPr>
        </p:nvSpPr>
        <p:spPr/>
        <p:txBody>
          <a:bodyPr/>
          <a:lstStyle/>
          <a:p>
            <a:r>
              <a:rPr lang="zh-TW" altLang="en-US" dirty="0">
                <a:latin typeface="標楷體" pitchFamily="65" charset="-120"/>
                <a:ea typeface="標楷體" pitchFamily="65" charset="-120"/>
              </a:rPr>
              <a:t>性騷擾定義</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常見的性騷擾行為</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性騷三法的區辨</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性騷擾權益保障</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性騷擾的法律責任</a:t>
            </a:r>
            <a:endParaRPr lang="en-US" altLang="zh-TW" dirty="0">
              <a:latin typeface="標楷體" pitchFamily="65" charset="-120"/>
              <a:ea typeface="標楷體" pitchFamily="65" charset="-120"/>
            </a:endParaRPr>
          </a:p>
          <a:p>
            <a:r>
              <a:rPr lang="zh-TW" altLang="en-US" dirty="0">
                <a:latin typeface="標楷體" pitchFamily="65" charset="-120"/>
                <a:ea typeface="標楷體" pitchFamily="65" charset="-120"/>
              </a:rPr>
              <a:t>性騷擾的防治資源</a:t>
            </a:r>
            <a:endParaRPr lang="en-US" altLang="zh-TW" dirty="0">
              <a:latin typeface="標楷體" pitchFamily="65" charset="-120"/>
              <a:ea typeface="標楷體" pitchFamily="65" charset="-120"/>
            </a:endParaRPr>
          </a:p>
          <a:p>
            <a:endParaRPr lang="en-US" altLang="zh-TW" dirty="0"/>
          </a:p>
          <a:p>
            <a:endParaRPr lang="en-US" altLang="zh-TW" dirty="0"/>
          </a:p>
          <a:p>
            <a:endParaRPr lang="en-US" altLang="zh-TW" dirty="0"/>
          </a:p>
          <a:p>
            <a:endParaRPr lang="zh-TW"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259632" y="2852936"/>
            <a:ext cx="7056784" cy="964704"/>
          </a:xfrm>
        </p:spPr>
        <p:txBody>
          <a:bodyPr>
            <a:normAutofit fontScale="62500" lnSpcReduction="20000"/>
          </a:bodyPr>
          <a:lstStyle/>
          <a:p>
            <a:pPr>
              <a:buNone/>
            </a:pPr>
            <a:r>
              <a:rPr lang="zh-TW" altLang="en-US" sz="10600" dirty="0">
                <a:latin typeface="標楷體" pitchFamily="65" charset="-120"/>
                <a:ea typeface="標楷體" pitchFamily="65" charset="-120"/>
              </a:rPr>
              <a:t>性騷擾權益保障</a:t>
            </a:r>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23728" y="188640"/>
            <a:ext cx="4864584" cy="1143000"/>
          </a:xfrm>
        </p:spPr>
        <p:txBody>
          <a:bodyPr>
            <a:normAutofit/>
          </a:bodyPr>
          <a:lstStyle/>
          <a:p>
            <a:r>
              <a:rPr lang="zh-TW" altLang="en-US" sz="3200" dirty="0">
                <a:latin typeface="標楷體" pitchFamily="65" charset="-120"/>
                <a:ea typeface="標楷體" pitchFamily="65" charset="-120"/>
              </a:rPr>
              <a:t>保障自已的權益</a:t>
            </a:r>
          </a:p>
        </p:txBody>
      </p:sp>
      <p:pic>
        <p:nvPicPr>
          <p:cNvPr id="1026" name="Picture 2" descr="D:\Desktop\保障自己的權益1.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124744"/>
            <a:ext cx="6552728" cy="480771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188640"/>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文字方塊 4"/>
          <p:cNvSpPr txBox="1"/>
          <p:nvPr/>
        </p:nvSpPr>
        <p:spPr>
          <a:xfrm>
            <a:off x="1619672" y="5949280"/>
            <a:ext cx="6048672" cy="707886"/>
          </a:xfrm>
          <a:prstGeom prst="rect">
            <a:avLst/>
          </a:prstGeom>
          <a:noFill/>
        </p:spPr>
        <p:txBody>
          <a:bodyPr wrap="square" rtlCol="0">
            <a:spAutoFit/>
          </a:bodyPr>
          <a:lstStyle/>
          <a:p>
            <a:r>
              <a:rPr lang="zh-TW" altLang="en-US" sz="2000" dirty="0">
                <a:latin typeface="+mj-ea"/>
                <a:ea typeface="+mj-ea"/>
              </a:rPr>
              <a:t>■必須在事發當日起</a:t>
            </a:r>
            <a:r>
              <a:rPr lang="en-US" altLang="zh-TW" sz="2000" dirty="0">
                <a:latin typeface="+mj-ea"/>
                <a:ea typeface="+mj-ea"/>
              </a:rPr>
              <a:t>30</a:t>
            </a:r>
            <a:r>
              <a:rPr lang="zh-TW" altLang="en-US" sz="2000" dirty="0">
                <a:latin typeface="+mj-ea"/>
                <a:ea typeface="+mj-ea"/>
              </a:rPr>
              <a:t>日內主動採取救濟途徑，警方 </a:t>
            </a:r>
            <a:endParaRPr lang="en-US" altLang="zh-TW" sz="2000" dirty="0">
              <a:latin typeface="+mj-ea"/>
              <a:ea typeface="+mj-ea"/>
            </a:endParaRPr>
          </a:p>
          <a:p>
            <a:r>
              <a:rPr lang="zh-TW" altLang="en-US" sz="2000" dirty="0">
                <a:latin typeface="+mj-ea"/>
                <a:ea typeface="+mj-ea"/>
              </a:rPr>
              <a:t>    才能及時調閱錄影監視器，以保全最重要證據。</a:t>
            </a:r>
          </a:p>
        </p:txBody>
      </p:sp>
    </p:spTree>
    <p:extLst>
      <p:ext uri="{BB962C8B-B14F-4D97-AF65-F5344CB8AC3E}">
        <p14:creationId xmlns:p14="http://schemas.microsoft.com/office/powerpoint/2010/main" val="827923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899592" y="0"/>
            <a:ext cx="7772400" cy="1143000"/>
          </a:xfrm>
        </p:spPr>
        <p:txBody>
          <a:bodyPr/>
          <a:lstStyle/>
          <a:p>
            <a:r>
              <a:rPr lang="zh-TW" altLang="en-US" dirty="0">
                <a:latin typeface="標楷體" pitchFamily="65" charset="-120"/>
                <a:ea typeface="標楷體" pitchFamily="65" charset="-120"/>
              </a:rPr>
              <a:t>校園性騷擾申訴管道</a:t>
            </a:r>
          </a:p>
        </p:txBody>
      </p:sp>
      <p:graphicFrame>
        <p:nvGraphicFramePr>
          <p:cNvPr id="6" name="資料庫圖表 5"/>
          <p:cNvGraphicFramePr/>
          <p:nvPr/>
        </p:nvGraphicFramePr>
        <p:xfrm>
          <a:off x="1403648" y="1268760"/>
          <a:ext cx="684076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457200" y="836712"/>
            <a:ext cx="8229600" cy="5289451"/>
          </a:xfrm>
        </p:spPr>
        <p:txBody>
          <a:bodyPr/>
          <a:lstStyle/>
          <a:p>
            <a:pPr marL="809625" indent="-809625" eaLnBrk="1" hangingPunct="1">
              <a:buFont typeface="Wingdings" pitchFamily="2" charset="2"/>
              <a:buNone/>
            </a:pPr>
            <a:r>
              <a:rPr lang="zh-TW" altLang="en-US" dirty="0">
                <a:latin typeface="標楷體" pitchFamily="65" charset="-120"/>
                <a:ea typeface="標楷體" pitchFamily="65" charset="-120"/>
              </a:rPr>
              <a:t>校園性騷擾</a:t>
            </a:r>
            <a:endParaRPr lang="en-US" altLang="zh-TW" dirty="0">
              <a:latin typeface="標楷體" pitchFamily="65" charset="-120"/>
              <a:ea typeface="標楷體" pitchFamily="65" charset="-120"/>
            </a:endParaRPr>
          </a:p>
          <a:p>
            <a:pPr marL="1209675" lvl="1" indent="-809625"/>
            <a:r>
              <a:rPr lang="zh-TW" altLang="en-US" sz="3200" dirty="0">
                <a:latin typeface="標楷體" pitchFamily="65" charset="-120"/>
                <a:ea typeface="標楷體" pitchFamily="65" charset="-120"/>
              </a:rPr>
              <a:t>向學校學生事務處或學校人員提出申訴。</a:t>
            </a:r>
            <a:endParaRPr lang="en-US" altLang="zh-TW" sz="3200" dirty="0">
              <a:latin typeface="標楷體" pitchFamily="65" charset="-120"/>
              <a:ea typeface="標楷體" pitchFamily="65" charset="-120"/>
            </a:endParaRPr>
          </a:p>
          <a:p>
            <a:pPr marL="1209675" lvl="1" indent="-809625"/>
            <a:r>
              <a:rPr lang="zh-TW" altLang="en-US" sz="3200" dirty="0">
                <a:latin typeface="標楷體" pitchFamily="65" charset="-120"/>
                <a:ea typeface="標楷體" pitchFamily="65" charset="-120"/>
              </a:rPr>
              <a:t>接到申訴後會交由性別平等教育委員會進行調查與處理。</a:t>
            </a:r>
            <a:endParaRPr lang="en-US" altLang="zh-TW" sz="3200" dirty="0">
              <a:latin typeface="標楷體" pitchFamily="65" charset="-120"/>
              <a:ea typeface="標楷體" pitchFamily="65" charset="-120"/>
            </a:endParaRPr>
          </a:p>
          <a:p>
            <a:pPr marL="1209675" lvl="1" indent="-809625"/>
            <a:r>
              <a:rPr lang="zh-TW" altLang="en-US" sz="3200" dirty="0">
                <a:latin typeface="標楷體" pitchFamily="65" charset="-120"/>
                <a:ea typeface="標楷體" pitchFamily="65" charset="-120"/>
              </a:rPr>
              <a:t> 若加害者並非本校學生或老師，學校亦會協助通知並移轉加害者所屬學校進行處理。</a:t>
            </a:r>
          </a:p>
          <a:p>
            <a:pPr marL="809625" indent="-809625" eaLnBrk="1" hangingPunct="1">
              <a:buFont typeface="Wingdings" pitchFamily="2" charset="2"/>
              <a:buNone/>
            </a:pP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實習單位的指導老師，視為本校老師。</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職場性騷擾申訴管道</a:t>
            </a:r>
            <a:endParaRPr lang="zh-TW" altLang="en-US" dirty="0"/>
          </a:p>
        </p:txBody>
      </p:sp>
      <p:graphicFrame>
        <p:nvGraphicFramePr>
          <p:cNvPr id="5" name="資料庫圖表 4"/>
          <p:cNvGraphicFramePr/>
          <p:nvPr>
            <p:extLst>
              <p:ext uri="{D42A27DB-BD31-4B8C-83A1-F6EECF244321}">
                <p14:modId xmlns:p14="http://schemas.microsoft.com/office/powerpoint/2010/main" val="1016743243"/>
              </p:ext>
            </p:extLst>
          </p:nvPr>
        </p:nvGraphicFramePr>
        <p:xfrm>
          <a:off x="1331640" y="1268760"/>
          <a:ext cx="712879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539553" y="620688"/>
            <a:ext cx="8071048" cy="5903937"/>
          </a:xfrm>
        </p:spPr>
        <p:txBody>
          <a:bodyPr/>
          <a:lstStyle/>
          <a:p>
            <a:pPr marL="896938" indent="-896938" eaLnBrk="1" hangingPunct="1">
              <a:lnSpc>
                <a:spcPct val="80000"/>
              </a:lnSpc>
              <a:buFont typeface="Wingdings" pitchFamily="2" charset="2"/>
              <a:buNone/>
            </a:pPr>
            <a:r>
              <a:rPr lang="zh-TW" altLang="en-US" dirty="0">
                <a:latin typeface="標楷體" pitchFamily="65" charset="-120"/>
                <a:ea typeface="標楷體" pitchFamily="65" charset="-120"/>
              </a:rPr>
              <a:t>職場性騷擾</a:t>
            </a:r>
          </a:p>
          <a:p>
            <a:pPr marL="896938" indent="-896938" eaLnBrk="1" hangingPunct="1">
              <a:lnSpc>
                <a:spcPct val="80000"/>
              </a:lnSpc>
              <a:buFont typeface="Wingdings" pitchFamily="2" charset="2"/>
              <a:buNone/>
            </a:pPr>
            <a:r>
              <a:rPr lang="zh-TW" altLang="en-US" dirty="0">
                <a:latin typeface="標楷體" pitchFamily="65" charset="-120"/>
                <a:ea typeface="標楷體" pitchFamily="65" charset="-120"/>
              </a:rPr>
              <a:t>  ◎</a:t>
            </a:r>
            <a:r>
              <a:rPr lang="zh-TW" altLang="en-US" dirty="0">
                <a:solidFill>
                  <a:srgbClr val="00B050"/>
                </a:solidFill>
                <a:latin typeface="標楷體" pitchFamily="65" charset="-120"/>
                <a:ea typeface="標楷體" pitchFamily="65" charset="-120"/>
              </a:rPr>
              <a:t>可向雇主請求協助及調查</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性別工作平等法第</a:t>
            </a:r>
            <a:r>
              <a:rPr lang="en-US" altLang="zh-TW" sz="2800" dirty="0">
                <a:latin typeface="標楷體" pitchFamily="65" charset="-120"/>
                <a:ea typeface="標楷體" pitchFamily="65" charset="-120"/>
              </a:rPr>
              <a:t>13</a:t>
            </a:r>
            <a:r>
              <a:rPr lang="zh-TW" altLang="en-US" sz="2800" dirty="0">
                <a:latin typeface="標楷體" pitchFamily="65" charset="-120"/>
                <a:ea typeface="標楷體" pitchFamily="65" charset="-120"/>
              </a:rPr>
              <a:t>條 </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雇主應防治性騷擾行為之發生。其僱用受僱者三十人以上者，應訂定性騷擾防治措施、申訴及懲戒辦法，並在工作場所公開揭示。</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雇主於知悉前條性騷擾之情形時，應採取立即有效之糾正及補救措施。</a:t>
            </a:r>
          </a:p>
          <a:p>
            <a:pPr marL="896938" indent="-896938" eaLnBrk="1" hangingPunct="1">
              <a:lnSpc>
                <a:spcPct val="80000"/>
              </a:lnSpc>
              <a:buFont typeface="Wingdings" pitchFamily="2" charset="2"/>
              <a:buNone/>
            </a:pPr>
            <a:r>
              <a:rPr lang="zh-TW" altLang="en-US" sz="2800" dirty="0">
                <a:latin typeface="標楷體" pitchFamily="65" charset="-120"/>
                <a:ea typeface="標楷體" pitchFamily="65" charset="-120"/>
              </a:rPr>
              <a:t>     第一項性騷擾防治措施、申訴及懲戒辦法之相關準則，由中央主管機關定之。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539552" y="836712"/>
            <a:ext cx="7661275" cy="4876800"/>
          </a:xfrm>
        </p:spPr>
        <p:txBody>
          <a:bodyPr/>
          <a:lstStyle/>
          <a:p>
            <a:pPr marL="809625" indent="-809625" eaLnBrk="1" hangingPunct="1">
              <a:lnSpc>
                <a:spcPct val="80000"/>
              </a:lnSpc>
              <a:buFont typeface="Wingdings" pitchFamily="2" charset="2"/>
              <a:buNone/>
            </a:pPr>
            <a:r>
              <a:rPr lang="en-US" altLang="zh-TW" dirty="0">
                <a:latin typeface="標楷體" pitchFamily="65" charset="-120"/>
                <a:ea typeface="標楷體" pitchFamily="65" charset="-120"/>
              </a:rPr>
              <a:t>  ◎</a:t>
            </a:r>
            <a:r>
              <a:rPr lang="zh-TW" altLang="en-US" dirty="0">
                <a:solidFill>
                  <a:srgbClr val="00B050"/>
                </a:solidFill>
                <a:latin typeface="標楷體" pitchFamily="65" charset="-120"/>
                <a:ea typeface="標楷體" pitchFamily="65" charset="-120"/>
              </a:rPr>
              <a:t>雇主若不處理，可向直轄縣市政府勞工局（處）提出申訴</a:t>
            </a:r>
            <a:r>
              <a:rPr lang="zh-TW" altLang="en-US" dirty="0">
                <a:latin typeface="標楷體" pitchFamily="65" charset="-120"/>
                <a:ea typeface="標楷體" pitchFamily="65" charset="-120"/>
              </a:rPr>
              <a:t>。</a:t>
            </a:r>
          </a:p>
          <a:p>
            <a:pPr marL="809625" indent="-809625" eaLnBrk="1" hangingPunct="1">
              <a:lnSpc>
                <a:spcPct val="80000"/>
              </a:lnSpc>
              <a:buFont typeface="Wingdings" pitchFamily="2" charset="2"/>
              <a:buNone/>
            </a:pPr>
            <a:r>
              <a:rPr lang="zh-TW" altLang="en-US" sz="2800" dirty="0">
                <a:latin typeface="標楷體" pitchFamily="65" charset="-120"/>
                <a:ea typeface="標楷體" pitchFamily="65" charset="-120"/>
              </a:rPr>
              <a:t>     性別工作平等法第</a:t>
            </a:r>
            <a:r>
              <a:rPr lang="en-US" altLang="zh-TW" sz="2800" dirty="0">
                <a:latin typeface="標楷體" pitchFamily="65" charset="-120"/>
                <a:ea typeface="標楷體" pitchFamily="65" charset="-120"/>
              </a:rPr>
              <a:t>34</a:t>
            </a:r>
            <a:r>
              <a:rPr lang="zh-TW" altLang="en-US" sz="2800" dirty="0">
                <a:latin typeface="標楷體" pitchFamily="65" charset="-120"/>
                <a:ea typeface="標楷體" pitchFamily="65" charset="-120"/>
              </a:rPr>
              <a:t>條    </a:t>
            </a:r>
          </a:p>
          <a:p>
            <a:pPr marL="809625" indent="-809625" eaLnBrk="1" hangingPunct="1">
              <a:lnSpc>
                <a:spcPct val="80000"/>
              </a:lnSpc>
              <a:buFont typeface="Wingdings" pitchFamily="2" charset="2"/>
              <a:buNone/>
            </a:pPr>
            <a:r>
              <a:rPr lang="zh-TW" altLang="en-US" sz="2800" dirty="0">
                <a:latin typeface="標楷體" pitchFamily="65" charset="-120"/>
                <a:ea typeface="標楷體" pitchFamily="65" charset="-120"/>
              </a:rPr>
              <a:t>     受僱者或求職者發現雇主違反第七條至第十一條、第十三條、第二十一條或第三十六條規定時，向地方主管機關申訴後，雇主、受僱者或求職者對於地方主管機關所為之處分有異議時，得於十日內向中央主管機關性別工作平等會申請審議或逕行提起訴願。雇主、受僱者或求職者對於中央主管機關性別工作平等會所為之處分有異議時，得依訴願及行政訴訟程序，提起訴願及進行行政訴訟。</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r>
              <a:rPr lang="zh-TW" altLang="en-US" dirty="0">
                <a:latin typeface="標楷體" pitchFamily="65" charset="-120"/>
                <a:ea typeface="標楷體" pitchFamily="65" charset="-120"/>
              </a:rPr>
              <a:t>一般性騷擾申訴管道</a:t>
            </a:r>
            <a:endParaRPr lang="zh-TW" altLang="en-US" dirty="0"/>
          </a:p>
        </p:txBody>
      </p:sp>
      <p:graphicFrame>
        <p:nvGraphicFramePr>
          <p:cNvPr id="5" name="資料庫圖表 4"/>
          <p:cNvGraphicFramePr/>
          <p:nvPr/>
        </p:nvGraphicFramePr>
        <p:xfrm>
          <a:off x="1763688" y="1268760"/>
          <a:ext cx="655272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1560" y="620688"/>
            <a:ext cx="7272808" cy="4524315"/>
          </a:xfrm>
          <a:prstGeom prst="rect">
            <a:avLst/>
          </a:prstGeom>
        </p:spPr>
        <p:txBody>
          <a:bodyPr wrap="square">
            <a:spAutoFit/>
          </a:bodyPr>
          <a:lstStyle/>
          <a:p>
            <a:pPr marL="633413" indent="-633413"/>
            <a:r>
              <a:rPr lang="zh-TW" altLang="en-US" sz="3600" dirty="0">
                <a:solidFill>
                  <a:srgbClr val="00B050"/>
                </a:solidFill>
                <a:ea typeface="標楷體" pitchFamily="65" charset="-120"/>
              </a:rPr>
              <a:t>一般性騷擾</a:t>
            </a:r>
          </a:p>
          <a:p>
            <a:pPr marL="633413" indent="-633413"/>
            <a:r>
              <a:rPr lang="zh-TW" altLang="en-US" sz="3600" dirty="0">
                <a:latin typeface="標楷體" pitchFamily="65" charset="-120"/>
                <a:ea typeface="標楷體" pitchFamily="65" charset="-120"/>
              </a:rPr>
              <a:t>  ◎若認識並知悉加害人所屬，可直接向加害人所屬單位、機關、學校、機構或僱用人提出申訴。</a:t>
            </a:r>
          </a:p>
          <a:p>
            <a:pPr marL="633413" indent="-633413"/>
            <a:r>
              <a:rPr lang="zh-TW" altLang="en-US" sz="3600" dirty="0">
                <a:latin typeface="標楷體" pitchFamily="65" charset="-120"/>
                <a:ea typeface="標楷體" pitchFamily="65" charset="-120"/>
              </a:rPr>
              <a:t>  ◎若加害人不明或不知悉其所屬，可向事發地警察機關報案，警察機關</a:t>
            </a:r>
            <a:r>
              <a:rPr lang="en-US" altLang="zh-TW" sz="3600" dirty="0">
                <a:latin typeface="標楷體" pitchFamily="65" charset="-120"/>
                <a:ea typeface="標楷體" pitchFamily="65" charset="-120"/>
              </a:rPr>
              <a:t>7</a:t>
            </a:r>
            <a:r>
              <a:rPr lang="zh-TW" altLang="en-US" sz="3600" dirty="0">
                <a:latin typeface="標楷體" pitchFamily="65" charset="-120"/>
                <a:ea typeface="標楷體" pitchFamily="65" charset="-120"/>
              </a:rPr>
              <a:t>日內必須查明，若無法查明，第</a:t>
            </a:r>
            <a:r>
              <a:rPr lang="en-US" altLang="zh-TW" sz="3600" dirty="0">
                <a:latin typeface="標楷體" pitchFamily="65" charset="-120"/>
                <a:ea typeface="標楷體" pitchFamily="65" charset="-120"/>
              </a:rPr>
              <a:t>8</a:t>
            </a:r>
            <a:r>
              <a:rPr lang="zh-TW" altLang="en-US" sz="3600" dirty="0">
                <a:latin typeface="標楷體" pitchFamily="65" charset="-120"/>
                <a:ea typeface="標楷體" pitchFamily="65" charset="-120"/>
              </a:rPr>
              <a:t>日起應逕行調查</a:t>
            </a:r>
            <a:endParaRPr lang="zh-TW" altLang="en-US"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Desktop\法律救濟.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81845" y="620688"/>
            <a:ext cx="8162155" cy="6237312"/>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461" y="3129408"/>
            <a:ext cx="2957513"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6595" y="4149080"/>
            <a:ext cx="2487613" cy="168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1"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57984" y="2106606"/>
            <a:ext cx="2809875"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2" name="Picture 1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05338" y="3287363"/>
            <a:ext cx="2305050"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29600" y="86726"/>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825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61"/>
                                        </p:tgtEl>
                                        <p:attrNameLst>
                                          <p:attrName>style.visibility</p:attrName>
                                        </p:attrNameLst>
                                      </p:cBhvr>
                                      <p:to>
                                        <p:strVal val="visible"/>
                                      </p:to>
                                    </p:set>
                                    <p:animEffect transition="in" filter="fade">
                                      <p:cBhvr>
                                        <p:cTn id="7" dur="500"/>
                                        <p:tgtEl>
                                          <p:spTgt spid="20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62"/>
                                        </p:tgtEl>
                                        <p:attrNameLst>
                                          <p:attrName>style.visibility</p:attrName>
                                        </p:attrNameLst>
                                      </p:cBhvr>
                                      <p:to>
                                        <p:strVal val="visible"/>
                                      </p:to>
                                    </p:set>
                                    <p:animEffect transition="in" filter="fade">
                                      <p:cBhvr>
                                        <p:cTn id="12" dur="500"/>
                                        <p:tgtEl>
                                          <p:spTgt spid="206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7"/>
                                        </p:tgtEl>
                                        <p:attrNameLst>
                                          <p:attrName>style.visibility</p:attrName>
                                        </p:attrNameLst>
                                      </p:cBhvr>
                                      <p:to>
                                        <p:strVal val="visible"/>
                                      </p:to>
                                    </p:set>
                                    <p:animEffect transition="in" filter="fade">
                                      <p:cBhvr>
                                        <p:cTn id="17" dur="500"/>
                                        <p:tgtEl>
                                          <p:spTgt spid="20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60"/>
                                        </p:tgtEl>
                                        <p:attrNameLst>
                                          <p:attrName>style.visibility</p:attrName>
                                        </p:attrNameLst>
                                      </p:cBhvr>
                                      <p:to>
                                        <p:strVal val="visible"/>
                                      </p:to>
                                    </p:set>
                                    <p:animEffect transition="in" filter="fade">
                                      <p:cBhvr>
                                        <p:cTn id="22" dur="500"/>
                                        <p:tgtEl>
                                          <p:spTgt spid="2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763688" y="2924944"/>
            <a:ext cx="5410944" cy="1972816"/>
          </a:xfrm>
        </p:spPr>
        <p:txBody>
          <a:bodyPr>
            <a:normAutofit/>
          </a:bodyPr>
          <a:lstStyle/>
          <a:p>
            <a:pPr>
              <a:buNone/>
            </a:pPr>
            <a:r>
              <a:rPr lang="zh-TW" altLang="en-US" sz="6600" dirty="0">
                <a:latin typeface="標楷體" pitchFamily="65" charset="-120"/>
                <a:ea typeface="標楷體" pitchFamily="65" charset="-120"/>
              </a:rPr>
              <a:t>性騷擾定義</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284984"/>
            <a:ext cx="8229600" cy="1143000"/>
          </a:xfrm>
        </p:spPr>
        <p:txBody>
          <a:bodyPr>
            <a:noAutofit/>
          </a:bodyPr>
          <a:lstStyle/>
          <a:p>
            <a:r>
              <a:rPr lang="zh-TW" altLang="en-US" sz="6000" dirty="0">
                <a:latin typeface="標楷體" pitchFamily="65" charset="-120"/>
                <a:ea typeface="標楷體" pitchFamily="65" charset="-120"/>
              </a:rPr>
              <a:t>性騷擾的法律責任</a:t>
            </a:r>
            <a:br>
              <a:rPr lang="en-US" altLang="zh-TW" sz="6000" dirty="0">
                <a:latin typeface="標楷體" pitchFamily="65" charset="-120"/>
                <a:ea typeface="標楷體" pitchFamily="65" charset="-120"/>
              </a:rPr>
            </a:br>
            <a:endParaRPr lang="zh-TW" altLang="en-US" sz="60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zh-TW" altLang="en-US" dirty="0">
                <a:ea typeface="標楷體" pitchFamily="65" charset="-120"/>
              </a:rPr>
              <a:t>性騷擾的法律責任</a:t>
            </a:r>
            <a:endParaRPr lang="zh-TW" altLang="zh-TW" dirty="0"/>
          </a:p>
        </p:txBody>
      </p:sp>
      <p:sp>
        <p:nvSpPr>
          <p:cNvPr id="30723" name="Rectangle 3"/>
          <p:cNvSpPr>
            <a:spLocks noGrp="1" noChangeArrowheads="1"/>
          </p:cNvSpPr>
          <p:nvPr>
            <p:ph type="body" idx="1"/>
          </p:nvPr>
        </p:nvSpPr>
        <p:spPr>
          <a:xfrm>
            <a:off x="611560" y="1412776"/>
            <a:ext cx="7999412" cy="5255865"/>
          </a:xfrm>
        </p:spPr>
        <p:txBody>
          <a:bodyPr>
            <a:normAutofit/>
          </a:bodyPr>
          <a:lstStyle/>
          <a:p>
            <a:pPr marL="633413" indent="-633413">
              <a:lnSpc>
                <a:spcPct val="80000"/>
              </a:lnSpc>
              <a:spcAft>
                <a:spcPts val="1200"/>
              </a:spcAft>
              <a:buNone/>
            </a:pPr>
            <a:r>
              <a:rPr lang="zh-TW" altLang="en-US" b="1" u="sng" dirty="0">
                <a:latin typeface="標楷體" pitchFamily="65" charset="-120"/>
                <a:ea typeface="標楷體" pitchFamily="65" charset="-120"/>
              </a:rPr>
              <a:t>行政責任</a:t>
            </a:r>
            <a:endParaRPr lang="en-US" altLang="zh-TW" b="1" u="sng" dirty="0">
              <a:latin typeface="標楷體" pitchFamily="65" charset="-120"/>
              <a:ea typeface="標楷體" pitchFamily="65" charset="-120"/>
            </a:endParaRPr>
          </a:p>
          <a:p>
            <a:pPr marL="633413" indent="-633413" eaLnBrk="1" hangingPunct="1">
              <a:lnSpc>
                <a:spcPct val="80000"/>
              </a:lnSpc>
              <a:buFont typeface="Wingdings" pitchFamily="2" charset="2"/>
              <a:buNone/>
            </a:pPr>
            <a:r>
              <a:rPr lang="zh-TW" altLang="en-US" sz="2800" b="1" dirty="0">
                <a:latin typeface="標楷體" pitchFamily="65" charset="-120"/>
                <a:ea typeface="標楷體" pitchFamily="65" charset="-120"/>
              </a:rPr>
              <a:t>一、</a:t>
            </a:r>
            <a:r>
              <a:rPr lang="zh-TW" altLang="en-US" sz="2800" b="1" dirty="0">
                <a:solidFill>
                  <a:srgbClr val="00B050"/>
                </a:solidFill>
                <a:latin typeface="標楷體" pitchFamily="65" charset="-120"/>
                <a:ea typeface="標楷體" pitchFamily="65" charset="-120"/>
              </a:rPr>
              <a:t>校園性騷擾</a:t>
            </a:r>
          </a:p>
          <a:p>
            <a:pPr marL="633413" indent="-648000" eaLnBrk="1" hangingPunct="1">
              <a:lnSpc>
                <a:spcPct val="80000"/>
              </a:lnSpc>
              <a:buFont typeface="Wingdings" pitchFamily="2" charset="2"/>
              <a:buNone/>
            </a:pPr>
            <a:r>
              <a:rPr lang="zh-TW" altLang="en-US" sz="2400" dirty="0">
                <a:latin typeface="標楷體" pitchFamily="65" charset="-120"/>
                <a:ea typeface="標楷體" pitchFamily="65" charset="-120"/>
              </a:rPr>
              <a:t>    校園性侵害或性騷擾事件經學校或主管機關調查屬實，應依相關法律或法規規定自行或將加害人移送其他權責機關懲處。</a:t>
            </a:r>
            <a:endParaRPr lang="en-US" altLang="zh-TW" sz="2400" dirty="0">
              <a:latin typeface="標楷體" pitchFamily="65" charset="-120"/>
              <a:ea typeface="標楷體" pitchFamily="65" charset="-120"/>
            </a:endParaRPr>
          </a:p>
          <a:p>
            <a:pPr marL="633413" indent="-648000" eaLnBrk="1" hangingPunct="1">
              <a:lnSpc>
                <a:spcPct val="80000"/>
              </a:lnSpc>
              <a:spcBef>
                <a:spcPts val="600"/>
              </a:spcBef>
              <a:buFont typeface="Wingdings" pitchFamily="2" charset="2"/>
              <a:buNone/>
            </a:pPr>
            <a:r>
              <a:rPr lang="zh-TW" altLang="en-US" sz="2400" dirty="0">
                <a:latin typeface="標楷體" pitchFamily="65" charset="-120"/>
                <a:ea typeface="標楷體" pitchFamily="65" charset="-120"/>
              </a:rPr>
              <a:t>    學校、主管機關或其他權責機關為性騷擾事件之懲處</a:t>
            </a:r>
            <a:br>
              <a:rPr lang="zh-TW" altLang="en-US" sz="2400" dirty="0">
                <a:latin typeface="標楷體" pitchFamily="65" charset="-120"/>
                <a:ea typeface="標楷體" pitchFamily="65" charset="-120"/>
              </a:rPr>
            </a:br>
            <a:r>
              <a:rPr lang="zh-TW" altLang="en-US" sz="2400" dirty="0">
                <a:latin typeface="標楷體" pitchFamily="65" charset="-120"/>
                <a:ea typeface="標楷體" pitchFamily="65" charset="-120"/>
              </a:rPr>
              <a:t>  時，並得命加害人為下列一款或數款之處置：</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一、經被害人或其法定代理人之同意，向被害人道</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歉。</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二、接受八小時之性別平等教育相關課程。</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三、接受心理輔導。</a:t>
            </a:r>
          </a:p>
          <a:p>
            <a:pPr marL="633413" indent="-648000"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四、其他符合教育目的之措施。</a:t>
            </a:r>
          </a:p>
          <a:p>
            <a:pPr marL="633413" indent="-648000" eaLnBrk="1" hangingPunct="1">
              <a:lnSpc>
                <a:spcPct val="80000"/>
              </a:lnSpc>
              <a:buFont typeface="Wingdings" pitchFamily="2" charset="2"/>
              <a:buNone/>
            </a:pPr>
            <a:r>
              <a:rPr lang="zh-TW" altLang="en-US" sz="2400" dirty="0">
                <a:latin typeface="標楷體" pitchFamily="65" charset="-120"/>
                <a:ea typeface="標楷體" pitchFamily="65" charset="-120"/>
              </a:rPr>
              <a:t>    第一項懲處涉及加害人身分之改變時，應給予其書面陳述意見之機會。</a:t>
            </a:r>
          </a:p>
          <a:p>
            <a:pPr marL="633413" indent="-633413" eaLnBrk="1" hangingPunct="1">
              <a:lnSpc>
                <a:spcPct val="80000"/>
              </a:lnSpc>
              <a:buFont typeface="Wingdings" pitchFamily="2" charset="2"/>
              <a:buNone/>
            </a:pPr>
            <a:endParaRPr lang="zh-TW" altLang="en-US" sz="2400" dirty="0">
              <a:latin typeface="標楷體" pitchFamily="65" charset="-120"/>
              <a:ea typeface="標楷體" pitchFamily="65" charset="-120"/>
            </a:endParaRPr>
          </a:p>
          <a:p>
            <a:pPr marL="633413" indent="-633413" eaLnBrk="1" hangingPunct="1">
              <a:lnSpc>
                <a:spcPct val="80000"/>
              </a:lnSpc>
              <a:buFont typeface="Wingdings" pitchFamily="2" charset="2"/>
              <a:buNone/>
            </a:pPr>
            <a:endParaRPr lang="en-US" altLang="zh-TW" sz="24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zh-TW" altLang="en-US" dirty="0">
                <a:ea typeface="標楷體" pitchFamily="65" charset="-120"/>
              </a:rPr>
              <a:t>性騷擾的法律責任</a:t>
            </a:r>
          </a:p>
        </p:txBody>
      </p:sp>
      <p:sp>
        <p:nvSpPr>
          <p:cNvPr id="29699" name="Rectangle 3"/>
          <p:cNvSpPr>
            <a:spLocks noGrp="1" noChangeArrowheads="1"/>
          </p:cNvSpPr>
          <p:nvPr>
            <p:ph type="body" idx="1"/>
          </p:nvPr>
        </p:nvSpPr>
        <p:spPr>
          <a:xfrm>
            <a:off x="467544" y="1700808"/>
            <a:ext cx="8459787" cy="4616450"/>
          </a:xfrm>
        </p:spPr>
        <p:txBody>
          <a:bodyPr>
            <a:noAutofit/>
          </a:bodyPr>
          <a:lstStyle/>
          <a:p>
            <a:pPr marL="544513" indent="-544513" eaLnBrk="1" hangingPunct="1">
              <a:lnSpc>
                <a:spcPct val="80000"/>
              </a:lnSpc>
              <a:buFont typeface="Wingdings" pitchFamily="2" charset="2"/>
              <a:buNone/>
            </a:pPr>
            <a:r>
              <a:rPr lang="zh-TW" altLang="en-US" sz="2800" b="1" dirty="0">
                <a:latin typeface="標楷體" pitchFamily="65" charset="-120"/>
                <a:ea typeface="標楷體" pitchFamily="65" charset="-120"/>
              </a:rPr>
              <a:t>二、</a:t>
            </a:r>
            <a:r>
              <a:rPr lang="zh-TW" altLang="en-US" sz="2800" b="1" dirty="0">
                <a:solidFill>
                  <a:srgbClr val="00B050"/>
                </a:solidFill>
                <a:latin typeface="標楷體" pitchFamily="65" charset="-120"/>
                <a:ea typeface="標楷體" pitchFamily="65" charset="-120"/>
              </a:rPr>
              <a:t>職場性騷擾</a:t>
            </a:r>
            <a:r>
              <a:rPr lang="zh-TW" altLang="zh-TW" sz="2800" b="1" dirty="0">
                <a:latin typeface="標楷體" pitchFamily="65" charset="-120"/>
                <a:ea typeface="標楷體" pitchFamily="65" charset="-120"/>
              </a:rPr>
              <a:t>：</a:t>
            </a:r>
            <a:endParaRPr lang="zh-TW" altLang="en-US" sz="2800" b="1"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依雇主內部懲處規定處理。</a:t>
            </a:r>
          </a:p>
          <a:p>
            <a:pPr marL="544513" indent="-544513" eaLnBrk="1" hangingPunct="1">
              <a:lnSpc>
                <a:spcPct val="80000"/>
              </a:lnSpc>
              <a:buFont typeface="Wingdings" pitchFamily="2" charset="2"/>
              <a:buNone/>
            </a:pPr>
            <a:endParaRPr lang="zh-TW" altLang="en-US"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800" b="1" dirty="0">
                <a:latin typeface="標楷體" pitchFamily="65" charset="-120"/>
                <a:ea typeface="標楷體" pitchFamily="65" charset="-120"/>
              </a:rPr>
              <a:t>三、</a:t>
            </a:r>
            <a:r>
              <a:rPr lang="zh-TW" altLang="en-US" sz="2800" b="1" dirty="0">
                <a:solidFill>
                  <a:srgbClr val="00B050"/>
                </a:solidFill>
                <a:latin typeface="標楷體" pitchFamily="65" charset="-120"/>
                <a:ea typeface="標楷體" pitchFamily="65" charset="-120"/>
              </a:rPr>
              <a:t>一般性騷擾</a:t>
            </a:r>
            <a:r>
              <a:rPr lang="zh-TW" altLang="en-US" sz="2800" b="1" dirty="0">
                <a:latin typeface="標楷體" pitchFamily="65" charset="-120"/>
                <a:ea typeface="標楷體" pitchFamily="65" charset="-120"/>
              </a:rPr>
              <a:t>：</a:t>
            </a: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依性騷擾防治法第 </a:t>
            </a:r>
            <a:r>
              <a:rPr lang="en-US" altLang="zh-TW" sz="2400" dirty="0">
                <a:latin typeface="標楷體" pitchFamily="65" charset="-120"/>
                <a:ea typeface="標楷體" pitchFamily="65" charset="-120"/>
              </a:rPr>
              <a:t>20 </a:t>
            </a:r>
            <a:r>
              <a:rPr lang="zh-TW" altLang="en-US" sz="2400" dirty="0">
                <a:latin typeface="標楷體" pitchFamily="65" charset="-120"/>
                <a:ea typeface="標楷體" pitchFamily="65" charset="-120"/>
              </a:rPr>
              <a:t>條：「對他人為性騷擾者，由直</a:t>
            </a:r>
            <a:endParaRPr lang="en-US" altLang="zh-TW"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轄  市、縣（市）主管機關處</a:t>
            </a:r>
            <a:r>
              <a:rPr lang="zh-TW" altLang="en-US" sz="2400" dirty="0">
                <a:solidFill>
                  <a:srgbClr val="FF0000"/>
                </a:solidFill>
                <a:latin typeface="標楷體" pitchFamily="65" charset="-120"/>
                <a:ea typeface="標楷體" pitchFamily="65" charset="-120"/>
              </a:rPr>
              <a:t>新臺幣一萬元以上十萬元</a:t>
            </a:r>
            <a:endParaRPr lang="en-US" altLang="zh-TW" sz="2400" dirty="0">
              <a:solidFill>
                <a:srgbClr val="FF0000"/>
              </a:solidFill>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以下罰鍰。</a:t>
            </a:r>
            <a:r>
              <a:rPr lang="zh-TW" altLang="en-US" sz="2400" dirty="0">
                <a:latin typeface="標楷體" pitchFamily="65" charset="-120"/>
                <a:ea typeface="標楷體" pitchFamily="65" charset="-120"/>
              </a:rPr>
              <a:t> 」</a:t>
            </a: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依性騷擾防治準則第</a:t>
            </a:r>
            <a:r>
              <a:rPr lang="en-US" altLang="zh-TW" sz="2400" dirty="0">
                <a:latin typeface="標楷體" pitchFamily="65" charset="-120"/>
                <a:ea typeface="標楷體" pitchFamily="65" charset="-120"/>
              </a:rPr>
              <a:t>22</a:t>
            </a:r>
            <a:r>
              <a:rPr lang="zh-TW" altLang="en-US" sz="2400" dirty="0">
                <a:latin typeface="標楷體" pitchFamily="65" charset="-120"/>
                <a:ea typeface="標楷體" pitchFamily="65" charset="-120"/>
              </a:rPr>
              <a:t>條：「性騷擾行為經調查屬實，</a:t>
            </a:r>
            <a:endParaRPr lang="en-US" altLang="zh-TW"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加害人所屬機關、部隊、學校、機構或僱用人，應視情</a:t>
            </a:r>
            <a:endParaRPr lang="en-US" altLang="zh-TW" sz="2400" dirty="0">
              <a:solidFill>
                <a:srgbClr val="FF0000"/>
              </a:solidFill>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節輕重，對加害人為適當之懲處，</a:t>
            </a:r>
            <a:r>
              <a:rPr lang="zh-TW" altLang="en-US" sz="2400" dirty="0">
                <a:latin typeface="標楷體" pitchFamily="65" charset="-120"/>
                <a:ea typeface="標楷體" pitchFamily="65" charset="-120"/>
              </a:rPr>
              <a:t>並予以追蹤、考核及</a:t>
            </a:r>
            <a:endParaRPr lang="en-US" altLang="zh-TW" sz="2400" dirty="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監督，避免再度性騷擾或報復情事發生。 」</a:t>
            </a:r>
          </a:p>
        </p:txBody>
      </p:sp>
      <p:sp>
        <p:nvSpPr>
          <p:cNvPr id="5" name="文字方塊 4"/>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zh-TW" altLang="en-US" dirty="0">
                <a:ea typeface="標楷體" pitchFamily="65" charset="-120"/>
              </a:rPr>
              <a:t>性騷擾的法律責任</a:t>
            </a:r>
            <a:endParaRPr lang="zh-TW" altLang="zh-TW" dirty="0"/>
          </a:p>
        </p:txBody>
      </p:sp>
      <p:sp>
        <p:nvSpPr>
          <p:cNvPr id="31747" name="Rectangle 3"/>
          <p:cNvSpPr>
            <a:spLocks noGrp="1" noChangeArrowheads="1"/>
          </p:cNvSpPr>
          <p:nvPr>
            <p:ph type="body" idx="1"/>
          </p:nvPr>
        </p:nvSpPr>
        <p:spPr>
          <a:xfrm>
            <a:off x="539552" y="1556792"/>
            <a:ext cx="8209284" cy="4824412"/>
          </a:xfrm>
        </p:spPr>
        <p:txBody>
          <a:bodyPr>
            <a:normAutofit/>
          </a:bodyPr>
          <a:lstStyle/>
          <a:p>
            <a:pPr marL="720725" indent="-720725" eaLnBrk="1" hangingPunct="1">
              <a:lnSpc>
                <a:spcPct val="90000"/>
              </a:lnSpc>
              <a:spcAft>
                <a:spcPts val="1200"/>
              </a:spcAft>
              <a:buFont typeface="Wingdings" pitchFamily="2" charset="2"/>
              <a:buNone/>
            </a:pPr>
            <a:r>
              <a:rPr lang="zh-TW" altLang="en-US" b="1" u="sng" dirty="0">
                <a:latin typeface="標楷體" pitchFamily="65" charset="-120"/>
                <a:ea typeface="標楷體" pitchFamily="65" charset="-120"/>
              </a:rPr>
              <a:t>民事責任</a:t>
            </a:r>
          </a:p>
          <a:p>
            <a:pPr>
              <a:lnSpc>
                <a:spcPct val="80000"/>
              </a:lnSpc>
              <a:buNone/>
            </a:pPr>
            <a:r>
              <a:rPr lang="zh-TW" altLang="en-US" sz="2800" b="1" dirty="0">
                <a:latin typeface="標楷體" pitchFamily="65" charset="-120"/>
                <a:ea typeface="標楷體" pitchFamily="65" charset="-120"/>
              </a:rPr>
              <a:t>一、</a:t>
            </a:r>
            <a:r>
              <a:rPr lang="zh-TW" altLang="en-US" sz="2800" b="1" dirty="0">
                <a:solidFill>
                  <a:srgbClr val="00B050"/>
                </a:solidFill>
                <a:latin typeface="標楷體" pitchFamily="65" charset="-120"/>
                <a:ea typeface="標楷體" pitchFamily="65" charset="-120"/>
              </a:rPr>
              <a:t>校園性騷擾</a:t>
            </a:r>
          </a:p>
          <a:p>
            <a:pPr>
              <a:lnSpc>
                <a:spcPct val="80000"/>
              </a:lnSpc>
              <a:buNone/>
            </a:pPr>
            <a:r>
              <a:rPr lang="zh-TW" altLang="en-US" sz="20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一</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民法第</a:t>
            </a:r>
            <a:r>
              <a:rPr lang="en-US" altLang="zh-TW" sz="2400" dirty="0">
                <a:latin typeface="標楷體" pitchFamily="65" charset="-120"/>
                <a:ea typeface="標楷體" pitchFamily="65" charset="-120"/>
              </a:rPr>
              <a:t>184</a:t>
            </a:r>
            <a:r>
              <a:rPr lang="zh-TW" altLang="en-US" sz="2400" dirty="0">
                <a:latin typeface="標楷體" pitchFamily="65" charset="-120"/>
                <a:ea typeface="標楷體" pitchFamily="65" charset="-120"/>
              </a:rPr>
              <a:t>條：</a:t>
            </a:r>
          </a:p>
          <a:p>
            <a:pPr>
              <a:lnSpc>
                <a:spcPct val="80000"/>
              </a:lnSpc>
              <a:buNone/>
            </a:pPr>
            <a:r>
              <a:rPr lang="zh-TW" altLang="en-US" sz="2400" dirty="0">
                <a:latin typeface="標楷體" pitchFamily="65" charset="-120"/>
                <a:ea typeface="標楷體" pitchFamily="65" charset="-120"/>
              </a:rPr>
              <a:t>     因故意或過失，不法侵害他人之權利者，負損害賠償</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責任。故意以背於善良風俗之方法，加損害於他人者</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亦同違反保護他人之法律，致生損害於他人者，負賠</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償責任。但能證明其行為無過失者，不在此限。</a:t>
            </a:r>
          </a:p>
          <a:p>
            <a:pPr>
              <a:lnSpc>
                <a:spcPct val="80000"/>
              </a:lnSpc>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二</a:t>
            </a:r>
            <a:r>
              <a:rPr lang="en-US" altLang="zh-TW" sz="2400" dirty="0">
                <a:latin typeface="標楷體" pitchFamily="65" charset="-120"/>
                <a:ea typeface="標楷體" pitchFamily="65" charset="-120"/>
              </a:rPr>
              <a:t>)</a:t>
            </a:r>
            <a:r>
              <a:rPr lang="zh-TW" altLang="en-US" sz="2400" dirty="0">
                <a:latin typeface="標楷體" pitchFamily="65" charset="-120"/>
                <a:ea typeface="標楷體" pitchFamily="65" charset="-120"/>
              </a:rPr>
              <a:t>民法第</a:t>
            </a:r>
            <a:r>
              <a:rPr lang="en-US" altLang="zh-TW" sz="2400" dirty="0">
                <a:latin typeface="標楷體" pitchFamily="65" charset="-120"/>
                <a:ea typeface="標楷體" pitchFamily="65" charset="-120"/>
              </a:rPr>
              <a:t>195</a:t>
            </a:r>
            <a:r>
              <a:rPr lang="zh-TW" altLang="en-US" sz="2400" dirty="0">
                <a:latin typeface="標楷體" pitchFamily="65" charset="-120"/>
                <a:ea typeface="標楷體" pitchFamily="65" charset="-120"/>
              </a:rPr>
              <a:t>條：</a:t>
            </a:r>
          </a:p>
          <a:p>
            <a:pPr>
              <a:lnSpc>
                <a:spcPct val="80000"/>
              </a:lnSpc>
              <a:buNone/>
            </a:pPr>
            <a:r>
              <a:rPr lang="zh-TW" altLang="en-US" sz="2400" dirty="0">
                <a:latin typeface="標楷體" pitchFamily="65" charset="-120"/>
                <a:ea typeface="標楷體" pitchFamily="65" charset="-120"/>
              </a:rPr>
              <a:t>     不法侵害他人之身體、健康、名譽、自由、信用、隱</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私、貞操，或</a:t>
            </a:r>
            <a:r>
              <a:rPr lang="zh-TW" altLang="en-US" sz="2400" dirty="0">
                <a:solidFill>
                  <a:srgbClr val="FF0000"/>
                </a:solidFill>
                <a:latin typeface="標楷體" pitchFamily="65" charset="-120"/>
                <a:ea typeface="標楷體" pitchFamily="65" charset="-120"/>
              </a:rPr>
              <a:t>不法侵害其他人格法益而情節重大者</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被害人雖</a:t>
            </a:r>
            <a:r>
              <a:rPr lang="zh-TW" altLang="en-US" sz="2400" dirty="0">
                <a:solidFill>
                  <a:srgbClr val="FF0000"/>
                </a:solidFill>
                <a:latin typeface="標楷體" pitchFamily="65" charset="-120"/>
                <a:ea typeface="標楷體" pitchFamily="65" charset="-120"/>
              </a:rPr>
              <a:t>非財產上之損害，亦得請求賠償相當之金額</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其</a:t>
            </a:r>
            <a:r>
              <a:rPr lang="zh-TW" altLang="en-US" sz="2400" dirty="0">
                <a:solidFill>
                  <a:srgbClr val="FF0000"/>
                </a:solidFill>
                <a:latin typeface="標楷體" pitchFamily="65" charset="-120"/>
                <a:ea typeface="標楷體" pitchFamily="65" charset="-120"/>
              </a:rPr>
              <a:t>名譽被侵害者，並得請求回復名譽</a:t>
            </a:r>
            <a:r>
              <a:rPr lang="zh-TW" altLang="en-US" sz="2400" dirty="0">
                <a:latin typeface="標楷體" pitchFamily="65" charset="-120"/>
                <a:ea typeface="標楷體" pitchFamily="65" charset="-120"/>
              </a:rPr>
              <a:t>之適當處分。</a:t>
            </a:r>
          </a:p>
          <a:p>
            <a:pPr marL="720725" indent="-720725" eaLnBrk="1" hangingPunct="1">
              <a:lnSpc>
                <a:spcPct val="90000"/>
              </a:lnSpc>
              <a:buFont typeface="Wingdings" pitchFamily="2" charset="2"/>
              <a:buNone/>
            </a:pPr>
            <a:endParaRPr lang="en-US" altLang="zh-TW" sz="2000" dirty="0">
              <a:latin typeface="標楷體" pitchFamily="65" charset="-120"/>
              <a:ea typeface="標楷體" pitchFamily="65" charset="-120"/>
            </a:endParaRPr>
          </a:p>
          <a:p>
            <a:pPr marL="720725" indent="-720725" eaLnBrk="1" hangingPunct="1">
              <a:lnSpc>
                <a:spcPct val="80000"/>
              </a:lnSpc>
              <a:buFont typeface="Wingdings" pitchFamily="2" charset="2"/>
              <a:buNone/>
            </a:pPr>
            <a:endParaRPr lang="en-US" altLang="zh-TW" sz="18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7544" y="0"/>
            <a:ext cx="8229600" cy="1143000"/>
          </a:xfrm>
        </p:spPr>
        <p:txBody>
          <a:bodyPr/>
          <a:lstStyle/>
          <a:p>
            <a:r>
              <a:rPr lang="zh-TW" altLang="en-US" dirty="0">
                <a:ea typeface="標楷體" pitchFamily="65" charset="-120"/>
              </a:rPr>
              <a:t>性騷擾的法律責任</a:t>
            </a:r>
            <a:endParaRPr lang="zh-TW" altLang="zh-TW" dirty="0"/>
          </a:p>
        </p:txBody>
      </p:sp>
      <p:sp>
        <p:nvSpPr>
          <p:cNvPr id="32771" name="Rectangle 3"/>
          <p:cNvSpPr>
            <a:spLocks noGrp="1" noChangeArrowheads="1"/>
          </p:cNvSpPr>
          <p:nvPr>
            <p:ph type="body" idx="1"/>
          </p:nvPr>
        </p:nvSpPr>
        <p:spPr>
          <a:xfrm>
            <a:off x="0" y="1268760"/>
            <a:ext cx="9144000" cy="4616450"/>
          </a:xfrm>
        </p:spPr>
        <p:txBody>
          <a:bodyPr>
            <a:noAutofit/>
          </a:bodyPr>
          <a:lstStyle/>
          <a:p>
            <a:pPr marL="720725" indent="-720725">
              <a:lnSpc>
                <a:spcPct val="90000"/>
              </a:lnSpc>
              <a:buNone/>
            </a:pPr>
            <a:r>
              <a:rPr lang="zh-TW" altLang="en-US" sz="2800" b="1" dirty="0">
                <a:latin typeface="標楷體" pitchFamily="65" charset="-120"/>
                <a:ea typeface="標楷體" pitchFamily="65" charset="-120"/>
              </a:rPr>
              <a:t>二、</a:t>
            </a:r>
            <a:r>
              <a:rPr lang="zh-TW" altLang="en-US" sz="2800" b="1" dirty="0">
                <a:solidFill>
                  <a:srgbClr val="00B050"/>
                </a:solidFill>
                <a:latin typeface="標楷體" pitchFamily="65" charset="-120"/>
                <a:ea typeface="標楷體" pitchFamily="65" charset="-120"/>
              </a:rPr>
              <a:t>職場性騷擾</a:t>
            </a:r>
            <a:r>
              <a:rPr lang="zh-TW" altLang="en-US" sz="2800" b="1" dirty="0">
                <a:latin typeface="標楷體" pitchFamily="65" charset="-120"/>
                <a:ea typeface="標楷體" pitchFamily="65" charset="-120"/>
              </a:rPr>
              <a:t>（性別工作平等法第</a:t>
            </a:r>
            <a:r>
              <a:rPr lang="en-US" altLang="zh-TW" sz="2800" b="1" dirty="0">
                <a:latin typeface="標楷體" pitchFamily="65" charset="-120"/>
                <a:ea typeface="標楷體" pitchFamily="65" charset="-120"/>
              </a:rPr>
              <a:t>27</a:t>
            </a:r>
            <a:r>
              <a:rPr lang="zh-TW" altLang="en-US" sz="2800" b="1" dirty="0">
                <a:latin typeface="標楷體" pitchFamily="65" charset="-120"/>
                <a:ea typeface="標楷體" pitchFamily="65" charset="-120"/>
              </a:rPr>
              <a:t>條至第</a:t>
            </a:r>
            <a:r>
              <a:rPr lang="en-US" altLang="zh-TW" sz="2800" b="1" dirty="0">
                <a:latin typeface="標楷體" pitchFamily="65" charset="-120"/>
                <a:ea typeface="標楷體" pitchFamily="65" charset="-120"/>
              </a:rPr>
              <a:t>29</a:t>
            </a:r>
            <a:r>
              <a:rPr lang="zh-TW" altLang="en-US" sz="2800" b="1" dirty="0">
                <a:latin typeface="標楷體" pitchFamily="65" charset="-120"/>
                <a:ea typeface="標楷體" pitchFamily="65" charset="-120"/>
              </a:rPr>
              <a:t>條）</a:t>
            </a:r>
          </a:p>
          <a:p>
            <a:pPr marL="720725" indent="-720725">
              <a:lnSpc>
                <a:spcPct val="90000"/>
              </a:lnSpc>
              <a:buNone/>
            </a:pPr>
            <a:r>
              <a:rPr lang="zh-TW" altLang="en-US" sz="2400" dirty="0">
                <a:latin typeface="標楷體" pitchFamily="65" charset="-120"/>
                <a:ea typeface="標楷體" pitchFamily="65" charset="-120"/>
              </a:rPr>
              <a:t>（一）受僱者或求職者因職場性騷擾之情事，受有損害者，由雇主</a:t>
            </a:r>
            <a:endParaRPr lang="en-US" altLang="zh-TW" sz="2400" dirty="0">
              <a:latin typeface="標楷體" pitchFamily="65" charset="-120"/>
              <a:ea typeface="標楷體" pitchFamily="65" charset="-120"/>
            </a:endParaRPr>
          </a:p>
          <a:p>
            <a:pPr marL="720725" indent="-720725">
              <a:lnSpc>
                <a:spcPct val="90000"/>
              </a:lnSpc>
              <a:buNone/>
            </a:pPr>
            <a:r>
              <a:rPr lang="zh-TW" altLang="en-US" sz="2400" dirty="0">
                <a:latin typeface="標楷體" pitchFamily="65" charset="-120"/>
                <a:ea typeface="標楷體" pitchFamily="65" charset="-120"/>
              </a:rPr>
              <a:t>      及行為人</a:t>
            </a:r>
            <a:r>
              <a:rPr lang="zh-TW" altLang="en-US" sz="2400" dirty="0">
                <a:solidFill>
                  <a:srgbClr val="FF0000"/>
                </a:solidFill>
                <a:latin typeface="標楷體" pitchFamily="65" charset="-120"/>
                <a:ea typeface="標楷體" pitchFamily="65" charset="-120"/>
              </a:rPr>
              <a:t>連帶負損害賠償責任</a:t>
            </a:r>
            <a:r>
              <a:rPr lang="zh-TW" altLang="en-US" sz="2400" dirty="0">
                <a:latin typeface="標楷體" pitchFamily="65" charset="-120"/>
                <a:ea typeface="標楷體" pitchFamily="65" charset="-120"/>
              </a:rPr>
              <a:t>。但雇主證明其已遵行本法所</a:t>
            </a:r>
            <a:endParaRPr lang="en-US" altLang="zh-TW" sz="2400" dirty="0">
              <a:latin typeface="標楷體" pitchFamily="65" charset="-120"/>
              <a:ea typeface="標楷體" pitchFamily="65" charset="-120"/>
            </a:endParaRPr>
          </a:p>
          <a:p>
            <a:pPr marL="720725" indent="-720725">
              <a:lnSpc>
                <a:spcPct val="90000"/>
              </a:lnSpc>
              <a:buNone/>
            </a:pPr>
            <a:r>
              <a:rPr lang="zh-TW" altLang="en-US" sz="2400" dirty="0">
                <a:latin typeface="標楷體" pitchFamily="65" charset="-120"/>
                <a:ea typeface="標楷體" pitchFamily="65" charset="-120"/>
              </a:rPr>
              <a:t>      定之各種防治性騷擾之規定，且對該事情之發生已盡力防止</a:t>
            </a:r>
            <a:endParaRPr lang="en-US" altLang="zh-TW" sz="2400" dirty="0">
              <a:latin typeface="標楷體" pitchFamily="65" charset="-120"/>
              <a:ea typeface="標楷體" pitchFamily="65" charset="-120"/>
            </a:endParaRPr>
          </a:p>
          <a:p>
            <a:pPr marL="720725" indent="-720725">
              <a:lnSpc>
                <a:spcPct val="90000"/>
              </a:lnSpc>
              <a:spcAft>
                <a:spcPts val="1200"/>
              </a:spcAft>
              <a:buNone/>
            </a:pPr>
            <a:r>
              <a:rPr lang="zh-TW" altLang="en-US" sz="2400" dirty="0">
                <a:latin typeface="標楷體" pitchFamily="65" charset="-120"/>
                <a:ea typeface="標楷體" pitchFamily="65" charset="-120"/>
              </a:rPr>
              <a:t>      仍不免發生者，雇主不負賠償責任。</a:t>
            </a:r>
          </a:p>
          <a:p>
            <a:pPr marL="720725" indent="-720725">
              <a:lnSpc>
                <a:spcPct val="80000"/>
              </a:lnSpc>
              <a:buNone/>
            </a:pPr>
            <a:r>
              <a:rPr lang="zh-TW" altLang="en-US" sz="2400" dirty="0">
                <a:latin typeface="標楷體" pitchFamily="65" charset="-120"/>
                <a:ea typeface="標楷體" pitchFamily="65" charset="-120"/>
              </a:rPr>
              <a:t>（二）雇主於受僱者或求職者遭性騷擾時，未採取立即有效之糾正</a:t>
            </a:r>
            <a:endParaRPr lang="en-US" altLang="zh-TW" sz="2400" dirty="0">
              <a:latin typeface="標楷體" pitchFamily="65" charset="-120"/>
              <a:ea typeface="標楷體" pitchFamily="65" charset="-120"/>
            </a:endParaRPr>
          </a:p>
          <a:p>
            <a:pPr marL="720725" indent="-720725">
              <a:lnSpc>
                <a:spcPct val="80000"/>
              </a:lnSpc>
              <a:spcAft>
                <a:spcPts val="1200"/>
              </a:spcAft>
              <a:buNone/>
            </a:pPr>
            <a:r>
              <a:rPr lang="zh-TW" altLang="en-US" sz="2400" dirty="0">
                <a:latin typeface="標楷體" pitchFamily="65" charset="-120"/>
                <a:ea typeface="標楷體" pitchFamily="65" charset="-120"/>
              </a:rPr>
              <a:t>      及補救措施，致受有損害者，雇主應負賠償責任。</a:t>
            </a:r>
          </a:p>
          <a:p>
            <a:pPr marL="720725" indent="-720725">
              <a:lnSpc>
                <a:spcPct val="80000"/>
              </a:lnSpc>
              <a:buNone/>
            </a:pPr>
            <a:r>
              <a:rPr lang="zh-TW" altLang="en-US" sz="2400" dirty="0">
                <a:latin typeface="標楷體" pitchFamily="65" charset="-120"/>
                <a:ea typeface="標楷體" pitchFamily="65" charset="-120"/>
              </a:rPr>
              <a:t>（三）受僱者或求職者雖非財產上之損害，亦得請求賠償相當之金</a:t>
            </a:r>
            <a:endParaRPr lang="en-US" altLang="zh-TW" sz="2400" dirty="0">
              <a:latin typeface="標楷體" pitchFamily="65" charset="-120"/>
              <a:ea typeface="標楷體" pitchFamily="65" charset="-120"/>
            </a:endParaRPr>
          </a:p>
          <a:p>
            <a:pPr marL="720725" indent="-720725">
              <a:lnSpc>
                <a:spcPct val="80000"/>
              </a:lnSpc>
              <a:spcAft>
                <a:spcPts val="1200"/>
              </a:spcAft>
              <a:buNone/>
            </a:pPr>
            <a:r>
              <a:rPr lang="zh-TW" altLang="en-US" sz="2400" dirty="0">
                <a:latin typeface="標楷體" pitchFamily="65" charset="-120"/>
                <a:ea typeface="標楷體" pitchFamily="65" charset="-120"/>
              </a:rPr>
              <a:t>      額。其名譽被侵害者，並得請求回復名譽之適當處分。</a:t>
            </a:r>
          </a:p>
          <a:p>
            <a:pPr marL="720725" indent="-720725">
              <a:lnSpc>
                <a:spcPct val="80000"/>
              </a:lnSpc>
              <a:buNone/>
            </a:pPr>
            <a:r>
              <a:rPr lang="zh-TW" altLang="en-US" sz="2400" dirty="0">
                <a:latin typeface="標楷體" pitchFamily="65" charset="-120"/>
                <a:ea typeface="標楷體" pitchFamily="65" charset="-120"/>
              </a:rPr>
              <a:t>（四）損害賠償請求權，自請求權人</a:t>
            </a:r>
            <a:r>
              <a:rPr lang="zh-TW" altLang="en-US" sz="2400" dirty="0">
                <a:solidFill>
                  <a:srgbClr val="FF0000"/>
                </a:solidFill>
                <a:latin typeface="標楷體" pitchFamily="65" charset="-120"/>
                <a:ea typeface="標楷體" pitchFamily="65" charset="-120"/>
              </a:rPr>
              <a:t>知有損害及賠償義務人時起</a:t>
            </a:r>
            <a:r>
              <a:rPr lang="zh-TW" altLang="en-US" sz="2400" dirty="0">
                <a:latin typeface="標楷體" pitchFamily="65" charset="-120"/>
                <a:ea typeface="標楷體" pitchFamily="65" charset="-120"/>
              </a:rPr>
              <a:t>，</a:t>
            </a:r>
            <a:endParaRPr lang="en-US" altLang="zh-TW" sz="2400" dirty="0">
              <a:latin typeface="標楷體" pitchFamily="65" charset="-120"/>
              <a:ea typeface="標楷體" pitchFamily="65" charset="-120"/>
            </a:endParaRPr>
          </a:p>
          <a:p>
            <a:pPr marL="720725" indent="-720725">
              <a:lnSpc>
                <a:spcPct val="80000"/>
              </a:lnSpc>
              <a:buNone/>
            </a:pPr>
            <a:r>
              <a:rPr lang="zh-TW" altLang="en-US" sz="2400" dirty="0">
                <a:solidFill>
                  <a:srgbClr val="FF0000"/>
                </a:solidFill>
                <a:latin typeface="標楷體" pitchFamily="65" charset="-120"/>
                <a:ea typeface="標楷體" pitchFamily="65" charset="-120"/>
              </a:rPr>
              <a:t>      二年間不行使而消滅</a:t>
            </a:r>
            <a:r>
              <a:rPr lang="zh-TW" altLang="en-US" sz="2400" dirty="0">
                <a:latin typeface="標楷體" pitchFamily="65" charset="-120"/>
                <a:ea typeface="標楷體" pitchFamily="65" charset="-120"/>
              </a:rPr>
              <a:t>。自有性騷擾行為或違反各該規定之行</a:t>
            </a:r>
            <a:endParaRPr lang="en-US" altLang="zh-TW" sz="2400" dirty="0">
              <a:latin typeface="標楷體" pitchFamily="65" charset="-120"/>
              <a:ea typeface="標楷體" pitchFamily="65" charset="-120"/>
            </a:endParaRPr>
          </a:p>
          <a:p>
            <a:pPr marL="720725" indent="-720725">
              <a:lnSpc>
                <a:spcPct val="80000"/>
              </a:lnSpc>
              <a:buNone/>
            </a:pPr>
            <a:r>
              <a:rPr lang="zh-TW" altLang="en-US" sz="2400" dirty="0">
                <a:latin typeface="標楷體" pitchFamily="65" charset="-120"/>
                <a:ea typeface="標楷體" pitchFamily="65" charset="-120"/>
              </a:rPr>
              <a:t>      為時起，逾十年者，亦同。</a:t>
            </a:r>
          </a:p>
          <a:p>
            <a:pPr eaLnBrk="1" hangingPunct="1">
              <a:lnSpc>
                <a:spcPct val="70000"/>
              </a:lnSpc>
              <a:buFont typeface="Wingdings" pitchFamily="2" charset="2"/>
              <a:buNone/>
            </a:pPr>
            <a:endParaRPr kumimoji="0" lang="en-US" altLang="zh-TW" sz="2400" dirty="0">
              <a:latin typeface="標楷體" pitchFamily="65" charset="-120"/>
              <a:ea typeface="標楷體" pitchFamily="65" charset="-120"/>
            </a:endParaRPr>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ea typeface="標楷體" pitchFamily="65" charset="-120"/>
              </a:rPr>
              <a:t>性騷擾的法律責任</a:t>
            </a:r>
            <a:endParaRPr lang="zh-TW" altLang="en-US" dirty="0"/>
          </a:p>
        </p:txBody>
      </p:sp>
      <p:sp>
        <p:nvSpPr>
          <p:cNvPr id="3" name="矩形 2"/>
          <p:cNvSpPr/>
          <p:nvPr/>
        </p:nvSpPr>
        <p:spPr>
          <a:xfrm>
            <a:off x="395536" y="1628800"/>
            <a:ext cx="8352928" cy="2323713"/>
          </a:xfrm>
          <a:prstGeom prst="rect">
            <a:avLst/>
          </a:prstGeom>
        </p:spPr>
        <p:txBody>
          <a:bodyPr wrap="square">
            <a:spAutoFit/>
          </a:bodyPr>
          <a:lstStyle/>
          <a:p>
            <a:pPr>
              <a:lnSpc>
                <a:spcPts val="2880"/>
              </a:lnSpc>
            </a:pPr>
            <a:r>
              <a:rPr lang="zh-TW" altLang="en-US" sz="2800" b="1" dirty="0">
                <a:latin typeface="標楷體" pitchFamily="65" charset="-120"/>
                <a:ea typeface="標楷體" pitchFamily="65" charset="-120"/>
              </a:rPr>
              <a:t>三</a:t>
            </a:r>
            <a:r>
              <a:rPr kumimoji="0" lang="zh-TW" altLang="en-US" sz="2800" b="1" dirty="0">
                <a:latin typeface="標楷體" pitchFamily="65" charset="-120"/>
                <a:ea typeface="標楷體" pitchFamily="65" charset="-120"/>
              </a:rPr>
              <a:t>、</a:t>
            </a:r>
            <a:r>
              <a:rPr kumimoji="0" lang="zh-TW" altLang="en-US" sz="2800" b="1" dirty="0">
                <a:solidFill>
                  <a:srgbClr val="00B050"/>
                </a:solidFill>
                <a:latin typeface="標楷體" pitchFamily="65" charset="-120"/>
                <a:ea typeface="標楷體" pitchFamily="65" charset="-120"/>
              </a:rPr>
              <a:t>一般性騷擾</a:t>
            </a:r>
          </a:p>
          <a:p>
            <a:pPr>
              <a:lnSpc>
                <a:spcPts val="2880"/>
              </a:lnSpc>
            </a:pPr>
            <a:r>
              <a:rPr kumimoji="0" lang="zh-TW" altLang="en-US" sz="2400" dirty="0">
                <a:latin typeface="標楷體" pitchFamily="65" charset="-120"/>
                <a:ea typeface="標楷體" pitchFamily="65" charset="-120"/>
              </a:rPr>
              <a:t>    </a:t>
            </a:r>
            <a:r>
              <a:rPr kumimoji="0" lang="zh-TW" altLang="en-US" sz="2600" dirty="0">
                <a:latin typeface="標楷體" pitchFamily="65" charset="-120"/>
                <a:ea typeface="標楷體" pitchFamily="65" charset="-120"/>
              </a:rPr>
              <a:t>性騷擾防治法第</a:t>
            </a:r>
            <a:r>
              <a:rPr lang="en-US" altLang="zh-TW" sz="2600" dirty="0">
                <a:latin typeface="標楷體" pitchFamily="65" charset="-120"/>
                <a:ea typeface="標楷體" pitchFamily="65" charset="-120"/>
              </a:rPr>
              <a:t>9</a:t>
            </a:r>
            <a:r>
              <a:rPr lang="zh-TW" altLang="en-US" sz="2600" dirty="0">
                <a:latin typeface="標楷體" pitchFamily="65" charset="-120"/>
                <a:ea typeface="標楷體" pitchFamily="65" charset="-120"/>
              </a:rPr>
              <a:t>條：</a:t>
            </a:r>
            <a:endParaRPr kumimoji="0" lang="zh-TW" altLang="en-US" sz="2600" dirty="0">
              <a:latin typeface="標楷體" pitchFamily="65" charset="-120"/>
              <a:ea typeface="標楷體" pitchFamily="65" charset="-120"/>
            </a:endParaRPr>
          </a:p>
          <a:p>
            <a:pPr>
              <a:lnSpc>
                <a:spcPts val="2880"/>
              </a:lnSpc>
            </a:pPr>
            <a:r>
              <a:rPr lang="zh-TW" altLang="en-US" sz="2600" dirty="0">
                <a:latin typeface="標楷體" pitchFamily="65" charset="-120"/>
                <a:ea typeface="標楷體" pitchFamily="65" charset="-120"/>
              </a:rPr>
              <a:t>    對他人為性騷擾者，負損害賠償責任。</a:t>
            </a:r>
          </a:p>
          <a:p>
            <a:pPr>
              <a:lnSpc>
                <a:spcPts val="2880"/>
              </a:lnSpc>
            </a:pPr>
            <a:r>
              <a:rPr lang="zh-TW" altLang="en-US" sz="2600" dirty="0">
                <a:latin typeface="標楷體" pitchFamily="65" charset="-120"/>
                <a:ea typeface="標楷體" pitchFamily="65" charset="-120"/>
              </a:rPr>
              <a:t>    前項情形，</a:t>
            </a:r>
            <a:r>
              <a:rPr lang="zh-TW" altLang="en-US" sz="2600" dirty="0">
                <a:solidFill>
                  <a:srgbClr val="FF0000"/>
                </a:solidFill>
                <a:latin typeface="標楷體" pitchFamily="65" charset="-120"/>
                <a:ea typeface="標楷體" pitchFamily="65" charset="-120"/>
              </a:rPr>
              <a:t>雖非財產上之損害，亦得請求賠償相當</a:t>
            </a:r>
            <a:endParaRPr lang="en-US" altLang="zh-TW" sz="2600" dirty="0">
              <a:solidFill>
                <a:srgbClr val="FF0000"/>
              </a:solidFill>
              <a:latin typeface="標楷體" pitchFamily="65" charset="-120"/>
              <a:ea typeface="標楷體" pitchFamily="65" charset="-120"/>
            </a:endParaRPr>
          </a:p>
          <a:p>
            <a:pPr>
              <a:lnSpc>
                <a:spcPts val="2880"/>
              </a:lnSpc>
            </a:pPr>
            <a:r>
              <a:rPr lang="zh-TW" altLang="en-US" sz="2600" dirty="0">
                <a:solidFill>
                  <a:srgbClr val="FF0000"/>
                </a:solidFill>
                <a:latin typeface="標楷體" pitchFamily="65" charset="-120"/>
                <a:ea typeface="標楷體" pitchFamily="65" charset="-120"/>
              </a:rPr>
              <a:t>    之額</a:t>
            </a:r>
            <a:r>
              <a:rPr lang="zh-TW" altLang="en-US" sz="2600" dirty="0">
                <a:latin typeface="標楷體" pitchFamily="65" charset="-120"/>
                <a:ea typeface="標楷體" pitchFamily="65" charset="-120"/>
              </a:rPr>
              <a:t>，其名譽被侵害者，並得請求回復名譽之適當</a:t>
            </a:r>
            <a:endParaRPr lang="en-US" altLang="zh-TW" sz="2600" dirty="0">
              <a:latin typeface="標楷體" pitchFamily="65" charset="-120"/>
              <a:ea typeface="標楷體" pitchFamily="65" charset="-120"/>
            </a:endParaRPr>
          </a:p>
          <a:p>
            <a:pPr>
              <a:lnSpc>
                <a:spcPts val="2880"/>
              </a:lnSpc>
            </a:pPr>
            <a:r>
              <a:rPr lang="zh-TW" altLang="en-US" sz="2600" dirty="0">
                <a:latin typeface="標楷體" pitchFamily="65" charset="-120"/>
                <a:ea typeface="標楷體" pitchFamily="65" charset="-120"/>
              </a:rPr>
              <a:t>    處分。</a:t>
            </a:r>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TW" altLang="en-US" dirty="0">
                <a:ea typeface="標楷體" pitchFamily="65" charset="-120"/>
              </a:rPr>
              <a:t>性騷擾的法律責任</a:t>
            </a:r>
            <a:endParaRPr lang="zh-TW" altLang="zh-TW" dirty="0"/>
          </a:p>
        </p:txBody>
      </p:sp>
      <p:sp>
        <p:nvSpPr>
          <p:cNvPr id="33795" name="Rectangle 3"/>
          <p:cNvSpPr>
            <a:spLocks noGrp="1" noChangeArrowheads="1"/>
          </p:cNvSpPr>
          <p:nvPr>
            <p:ph type="body" idx="1"/>
          </p:nvPr>
        </p:nvSpPr>
        <p:spPr>
          <a:xfrm>
            <a:off x="683568" y="1484784"/>
            <a:ext cx="7920880" cy="4543425"/>
          </a:xfrm>
        </p:spPr>
        <p:txBody>
          <a:bodyPr/>
          <a:lstStyle/>
          <a:p>
            <a:pPr marL="720725" indent="-720725" eaLnBrk="1" hangingPunct="1">
              <a:lnSpc>
                <a:spcPct val="80000"/>
              </a:lnSpc>
              <a:spcAft>
                <a:spcPts val="1200"/>
              </a:spcAft>
              <a:buFont typeface="Wingdings" pitchFamily="2" charset="2"/>
              <a:buNone/>
            </a:pPr>
            <a:r>
              <a:rPr lang="zh-TW" altLang="en-US" b="1" u="sng" dirty="0">
                <a:solidFill>
                  <a:srgbClr val="00B050"/>
                </a:solidFill>
                <a:latin typeface="標楷體" pitchFamily="65" charset="-120"/>
                <a:ea typeface="標楷體" pitchFamily="65" charset="-120"/>
              </a:rPr>
              <a:t>刑事責任</a:t>
            </a:r>
          </a:p>
          <a:p>
            <a:pPr marL="720725" indent="-720725" eaLnBrk="1" hangingPunct="1">
              <a:lnSpc>
                <a:spcPct val="80000"/>
              </a:lnSpc>
              <a:buFont typeface="Wingdings" pitchFamily="2" charset="2"/>
              <a:buNone/>
            </a:pPr>
            <a:r>
              <a:rPr lang="zh-TW" altLang="zh-TW" sz="2600" dirty="0">
                <a:ea typeface="標楷體" pitchFamily="65" charset="-120"/>
              </a:rPr>
              <a:t>一</a:t>
            </a:r>
            <a:r>
              <a:rPr lang="zh-TW" altLang="en-US" sz="2600" dirty="0"/>
              <a:t>、</a:t>
            </a:r>
            <a:r>
              <a:rPr lang="zh-TW" altLang="en-US" sz="2600" dirty="0">
                <a:latin typeface="標楷體" pitchFamily="65" charset="-120"/>
                <a:ea typeface="標楷體" pitchFamily="65" charset="-120"/>
              </a:rPr>
              <a:t>性騷擾防治法第</a:t>
            </a:r>
            <a:r>
              <a:rPr lang="en-US" altLang="zh-TW" sz="2600" dirty="0">
                <a:latin typeface="標楷體" pitchFamily="65" charset="-120"/>
                <a:ea typeface="標楷體" pitchFamily="65" charset="-120"/>
              </a:rPr>
              <a:t>25</a:t>
            </a:r>
            <a:r>
              <a:rPr lang="zh-TW" altLang="en-US" sz="2600" dirty="0">
                <a:latin typeface="標楷體" pitchFamily="65" charset="-120"/>
                <a:ea typeface="標楷體" pitchFamily="65" charset="-120"/>
              </a:rPr>
              <a:t>條強制觸摸罪：</a:t>
            </a:r>
          </a:p>
          <a:p>
            <a:pPr marL="720725" indent="-720725" eaLnBrk="1" hangingPunct="1">
              <a:lnSpc>
                <a:spcPct val="80000"/>
              </a:lnSpc>
              <a:buFont typeface="Wingdings" pitchFamily="2" charset="2"/>
              <a:buNone/>
            </a:pPr>
            <a:r>
              <a:rPr lang="zh-TW" altLang="en-US" sz="2600" dirty="0">
                <a:latin typeface="標楷體" pitchFamily="65" charset="-120"/>
                <a:ea typeface="標楷體" pitchFamily="65" charset="-120"/>
              </a:rPr>
              <a:t>    意圖性騷擾，乘人不及抗拒，而為親吻、擁抱或觸摸其臀部、胸部或其他身體隱私處之行為，</a:t>
            </a:r>
            <a:r>
              <a:rPr lang="zh-TW" altLang="en-US" sz="2600" dirty="0">
                <a:solidFill>
                  <a:srgbClr val="FF0000"/>
                </a:solidFill>
                <a:latin typeface="標楷體" pitchFamily="65" charset="-120"/>
                <a:ea typeface="標楷體" pitchFamily="65" charset="-120"/>
              </a:rPr>
              <a:t>處二年以下有期徒刑、拘役或科或併科新台幣十萬元以下罰金</a:t>
            </a:r>
            <a:r>
              <a:rPr lang="zh-TW" altLang="en-US" sz="2600" dirty="0">
                <a:latin typeface="標楷體" pitchFamily="65" charset="-120"/>
                <a:ea typeface="標楷體" pitchFamily="65" charset="-120"/>
              </a:rPr>
              <a:t>。     </a:t>
            </a:r>
          </a:p>
          <a:p>
            <a:pPr marL="720725" indent="-720725" eaLnBrk="1" hangingPunct="1">
              <a:lnSpc>
                <a:spcPct val="80000"/>
              </a:lnSpc>
              <a:buFont typeface="Wingdings" pitchFamily="2" charset="2"/>
              <a:buNone/>
            </a:pPr>
            <a:r>
              <a:rPr lang="zh-TW" altLang="zh-TW" sz="2600" dirty="0">
                <a:latin typeface="標楷體" pitchFamily="65" charset="-120"/>
                <a:ea typeface="標楷體" pitchFamily="65" charset="-120"/>
              </a:rPr>
              <a:t>二</a:t>
            </a:r>
            <a:r>
              <a:rPr lang="zh-TW" altLang="en-US" sz="2600" dirty="0"/>
              <a:t>、</a:t>
            </a:r>
            <a:r>
              <a:rPr lang="zh-TW" altLang="zh-TW" sz="2600" dirty="0">
                <a:latin typeface="標楷體" pitchFamily="65" charset="-120"/>
                <a:ea typeface="標楷體" pitchFamily="65" charset="-120"/>
              </a:rPr>
              <a:t>本</a:t>
            </a:r>
            <a:r>
              <a:rPr lang="zh-TW" altLang="en-US" sz="2600" dirty="0">
                <a:latin typeface="標楷體" pitchFamily="65" charset="-120"/>
                <a:ea typeface="標楷體" pitchFamily="65" charset="-120"/>
              </a:rPr>
              <a:t>罪為告訴乃論之罪，依刑事訴訟法第</a:t>
            </a:r>
            <a:r>
              <a:rPr lang="en-US" altLang="zh-TW" sz="2600" dirty="0">
                <a:latin typeface="標楷體" pitchFamily="65" charset="-120"/>
                <a:ea typeface="標楷體" pitchFamily="65" charset="-120"/>
              </a:rPr>
              <a:t>237</a:t>
            </a:r>
            <a:r>
              <a:rPr lang="zh-TW" altLang="en-US" sz="2600" dirty="0">
                <a:latin typeface="標楷體" pitchFamily="65" charset="-120"/>
                <a:ea typeface="標楷體" pitchFamily="65" charset="-120"/>
              </a:rPr>
              <a:t>條第</a:t>
            </a:r>
            <a:r>
              <a:rPr lang="en-US" altLang="zh-TW" sz="2600" dirty="0">
                <a:latin typeface="標楷體" pitchFamily="65" charset="-120"/>
                <a:ea typeface="標楷體" pitchFamily="65" charset="-120"/>
              </a:rPr>
              <a:t>1</a:t>
            </a:r>
            <a:r>
              <a:rPr lang="zh-TW" altLang="en-US" sz="2600" dirty="0">
                <a:latin typeface="標楷體" pitchFamily="65" charset="-120"/>
                <a:ea typeface="標楷體" pitchFamily="65" charset="-120"/>
              </a:rPr>
              <a:t>項規定，須於知悉犯人之時起，於六個月內為之。</a:t>
            </a:r>
          </a:p>
          <a:p>
            <a:pPr marL="720725" indent="-720725" eaLnBrk="1" hangingPunct="1">
              <a:lnSpc>
                <a:spcPct val="80000"/>
              </a:lnSpc>
              <a:buFont typeface="Wingdings" pitchFamily="2" charset="2"/>
              <a:buNone/>
            </a:pPr>
            <a:endParaRPr lang="en-US" altLang="zh-TW" sz="20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a:t>   </a:t>
            </a:r>
            <a:r>
              <a:rPr lang="zh-TW" altLang="en-US" dirty="0">
                <a:latin typeface="標楷體" pitchFamily="65" charset="-120"/>
                <a:ea typeface="標楷體" pitchFamily="65" charset="-120"/>
              </a:rPr>
              <a:t>引自郭正鵬律師性騷擾防治宣導講義</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115616" y="3068960"/>
            <a:ext cx="7139136" cy="1108720"/>
          </a:xfrm>
        </p:spPr>
        <p:txBody>
          <a:bodyPr>
            <a:noAutofit/>
          </a:bodyPr>
          <a:lstStyle/>
          <a:p>
            <a:pPr>
              <a:buNone/>
            </a:pPr>
            <a:r>
              <a:rPr lang="zh-TW" altLang="en-US" sz="6600" dirty="0">
                <a:latin typeface="標楷體" pitchFamily="65" charset="-120"/>
                <a:ea typeface="標楷體" pitchFamily="65" charset="-120"/>
              </a:rPr>
              <a:t>性騷擾防治資源</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71600" y="332656"/>
            <a:ext cx="6624736" cy="1143000"/>
          </a:xfrm>
        </p:spPr>
        <p:txBody>
          <a:bodyPr>
            <a:normAutofit/>
          </a:bodyPr>
          <a:lstStyle/>
          <a:p>
            <a:r>
              <a:rPr lang="zh-TW" altLang="en-US" sz="3200" dirty="0">
                <a:latin typeface="標楷體" pitchFamily="65" charset="-120"/>
                <a:ea typeface="標楷體" pitchFamily="65" charset="-120"/>
              </a:rPr>
              <a:t>桃園市政府性騷擾被害人保護服務</a:t>
            </a:r>
          </a:p>
        </p:txBody>
      </p:sp>
      <p:graphicFrame>
        <p:nvGraphicFramePr>
          <p:cNvPr id="5" name="資料庫圖表 4"/>
          <p:cNvGraphicFramePr/>
          <p:nvPr>
            <p:extLst>
              <p:ext uri="{D42A27DB-BD31-4B8C-83A1-F6EECF244321}">
                <p14:modId xmlns:p14="http://schemas.microsoft.com/office/powerpoint/2010/main" val="2576014908"/>
              </p:ext>
            </p:extLst>
          </p:nvPr>
        </p:nvGraphicFramePr>
        <p:xfrm>
          <a:off x="1547664" y="1556792"/>
          <a:ext cx="6264696"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290"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00392" y="260648"/>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文字方塊 5"/>
          <p:cNvSpPr txBox="1"/>
          <p:nvPr/>
        </p:nvSpPr>
        <p:spPr>
          <a:xfrm>
            <a:off x="5436096" y="5949280"/>
            <a:ext cx="3312368" cy="646331"/>
          </a:xfrm>
          <a:prstGeom prst="rect">
            <a:avLst/>
          </a:prstGeom>
          <a:noFill/>
        </p:spPr>
        <p:txBody>
          <a:bodyPr wrap="square" rtlCol="0">
            <a:spAutoFit/>
          </a:bodyPr>
          <a:lstStyle/>
          <a:p>
            <a:r>
              <a:rPr lang="zh-TW" altLang="en-US" dirty="0"/>
              <a:t>主辦單位：桃園市政府</a:t>
            </a:r>
            <a:endParaRPr lang="en-US" altLang="zh-TW" dirty="0"/>
          </a:p>
          <a:p>
            <a:r>
              <a:rPr lang="zh-TW" altLang="en-US" dirty="0"/>
              <a:t>連絡電話：</a:t>
            </a:r>
            <a:r>
              <a:rPr lang="en-US" altLang="zh-TW" dirty="0"/>
              <a:t>03-3322101</a:t>
            </a:r>
            <a:endParaRPr lang="zh-TW" altLang="en-US" dirty="0"/>
          </a:p>
        </p:txBody>
      </p:sp>
    </p:spTree>
    <p:extLst>
      <p:ext uri="{BB962C8B-B14F-4D97-AF65-F5344CB8AC3E}">
        <p14:creationId xmlns:p14="http://schemas.microsoft.com/office/powerpoint/2010/main" val="248916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620688"/>
            <a:ext cx="4032448" cy="504056"/>
          </a:xfrm>
        </p:spPr>
        <p:txBody>
          <a:bodyPr>
            <a:noAutofit/>
          </a:bodyPr>
          <a:lstStyle/>
          <a:p>
            <a:r>
              <a:rPr lang="zh-TW" altLang="en-US" sz="3200" dirty="0">
                <a:solidFill>
                  <a:srgbClr val="FF0000"/>
                </a:solidFill>
                <a:latin typeface="標楷體" pitchFamily="65" charset="-120"/>
                <a:ea typeface="標楷體" pitchFamily="65" charset="-120"/>
              </a:rPr>
              <a:t>性騷擾定義</a:t>
            </a:r>
            <a:br>
              <a:rPr lang="zh-TW" altLang="en-US" sz="3200" dirty="0">
                <a:solidFill>
                  <a:srgbClr val="FF0000"/>
                </a:solidFill>
                <a:latin typeface="標楷體" pitchFamily="65" charset="-120"/>
                <a:ea typeface="標楷體" pitchFamily="65" charset="-120"/>
              </a:rPr>
            </a:br>
            <a:endParaRPr lang="zh-TW" altLang="en-US" sz="3200" dirty="0">
              <a:solidFill>
                <a:srgbClr val="FF0000"/>
              </a:solidFill>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92500" lnSpcReduction="10000"/>
          </a:bodyPr>
          <a:lstStyle/>
          <a:p>
            <a:r>
              <a:rPr lang="zh-TW" altLang="en-US" sz="2800" dirty="0">
                <a:solidFill>
                  <a:srgbClr val="7030A0"/>
                </a:solidFill>
                <a:latin typeface="標楷體" pitchFamily="65" charset="-120"/>
                <a:ea typeface="標楷體" pitchFamily="65" charset="-120"/>
              </a:rPr>
              <a:t>構成要素一</a:t>
            </a:r>
            <a:r>
              <a:rPr lang="en-US" altLang="zh-TW" sz="2800" dirty="0">
                <a:solidFill>
                  <a:srgbClr val="7030A0"/>
                </a:solidFill>
                <a:latin typeface="標楷體" pitchFamily="65" charset="-120"/>
                <a:ea typeface="標楷體" pitchFamily="65" charset="-120"/>
              </a:rPr>
              <a:t>:</a:t>
            </a:r>
          </a:p>
          <a:p>
            <a:pPr lvl="1"/>
            <a:r>
              <a:rPr lang="zh-TW" altLang="en-US" dirty="0">
                <a:latin typeface="標楷體" pitchFamily="65" charset="-120"/>
                <a:ea typeface="標楷體" pitchFamily="65" charset="-120"/>
              </a:rPr>
              <a:t>只要是一切不受到歡迎的，</a:t>
            </a:r>
            <a:r>
              <a:rPr lang="zh-TW" altLang="en-US" dirty="0">
                <a:solidFill>
                  <a:srgbClr val="FF0000"/>
                </a:solidFill>
                <a:latin typeface="標楷體" pitchFamily="65" charset="-120"/>
                <a:ea typeface="標楷體" pitchFamily="65" charset="-120"/>
              </a:rPr>
              <a:t>與性或性別有關的言行舉止</a:t>
            </a:r>
            <a:r>
              <a:rPr lang="zh-TW" altLang="en-US" dirty="0">
                <a:latin typeface="標楷體" pitchFamily="65" charset="-120"/>
                <a:ea typeface="標楷體" pitchFamily="65" charset="-120"/>
              </a:rPr>
              <a:t>，使人感到不舒服不自在，覺得被冒犯、被侮辱、不被尊重、感到人格與尊嚴受到損害；在嚴重的情況下，會影響到被行為者就學或就業的機會或表現者。</a:t>
            </a:r>
            <a:endParaRPr lang="en-US" altLang="zh-TW" dirty="0">
              <a:latin typeface="標楷體" pitchFamily="65" charset="-120"/>
              <a:ea typeface="標楷體" pitchFamily="65" charset="-120"/>
            </a:endParaRPr>
          </a:p>
          <a:p>
            <a:endParaRPr lang="en-US" altLang="zh-TW" sz="2800" dirty="0">
              <a:latin typeface="標楷體" pitchFamily="65" charset="-120"/>
              <a:ea typeface="標楷體" pitchFamily="65" charset="-120"/>
            </a:endParaRPr>
          </a:p>
          <a:p>
            <a:r>
              <a:rPr lang="zh-TW" altLang="en-US" sz="2800" dirty="0">
                <a:solidFill>
                  <a:srgbClr val="7030A0"/>
                </a:solidFill>
                <a:latin typeface="標楷體" pitchFamily="65" charset="-120"/>
                <a:ea typeface="標楷體" pitchFamily="65" charset="-120"/>
              </a:rPr>
              <a:t>構成因素二</a:t>
            </a:r>
            <a:r>
              <a:rPr lang="en-US" altLang="zh-TW" sz="2800" dirty="0">
                <a:solidFill>
                  <a:srgbClr val="7030A0"/>
                </a:solidFill>
                <a:latin typeface="標楷體" pitchFamily="65" charset="-120"/>
                <a:ea typeface="標楷體" pitchFamily="65" charset="-120"/>
              </a:rPr>
              <a:t>:</a:t>
            </a:r>
          </a:p>
          <a:p>
            <a:pPr lvl="1"/>
            <a:r>
              <a:rPr lang="zh-TW" altLang="en-US" dirty="0">
                <a:latin typeface="標楷體" pitchFamily="65" charset="-120"/>
                <a:ea typeface="標楷體" pitchFamily="65" charset="-120"/>
              </a:rPr>
              <a:t>性騷擾的認定，必須審酌</a:t>
            </a:r>
            <a:r>
              <a:rPr lang="zh-TW" altLang="en-US" dirty="0">
                <a:solidFill>
                  <a:srgbClr val="FF0000"/>
                </a:solidFill>
                <a:latin typeface="標楷體" pitchFamily="65" charset="-120"/>
                <a:ea typeface="標楷體" pitchFamily="65" charset="-120"/>
              </a:rPr>
              <a:t>事件發生的背景、環境、當事人的言行舉止、兩造關係、兩造認知</a:t>
            </a:r>
            <a:r>
              <a:rPr lang="zh-TW" altLang="en-US" dirty="0">
                <a:latin typeface="標楷體" pitchFamily="65" charset="-120"/>
                <a:ea typeface="標楷體" pitchFamily="65" charset="-120"/>
              </a:rPr>
              <a:t>等具體事實以茲認定。</a:t>
            </a:r>
          </a:p>
          <a:p>
            <a:endParaRPr lang="zh-TW" altLang="en-US" dirty="0"/>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60648"/>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3994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9512" y="476672"/>
            <a:ext cx="8507288" cy="1143000"/>
          </a:xfrm>
        </p:spPr>
        <p:txBody>
          <a:bodyPr>
            <a:noAutofit/>
          </a:bodyPr>
          <a:lstStyle/>
          <a:p>
            <a:r>
              <a:rPr lang="zh-TW" altLang="en-US" sz="3200" dirty="0">
                <a:latin typeface="標楷體" pitchFamily="65" charset="-120"/>
                <a:ea typeface="標楷體" pitchFamily="65" charset="-120"/>
              </a:rPr>
              <a:t>依</a:t>
            </a:r>
            <a:r>
              <a:rPr lang="zh-TW" altLang="en-US" sz="3200" dirty="0">
                <a:solidFill>
                  <a:srgbClr val="00B050"/>
                </a:solidFill>
                <a:latin typeface="標楷體" pitchFamily="65" charset="-120"/>
                <a:ea typeface="標楷體" pitchFamily="65" charset="-120"/>
              </a:rPr>
              <a:t>性別平等教育法</a:t>
            </a:r>
            <a:r>
              <a:rPr lang="zh-TW" altLang="en-US" sz="3200" dirty="0">
                <a:latin typeface="標楷體" pitchFamily="65" charset="-120"/>
                <a:ea typeface="標楷體" pitchFamily="65" charset="-120"/>
              </a:rPr>
              <a:t>第</a:t>
            </a:r>
            <a:r>
              <a:rPr lang="en-US" altLang="zh-TW" sz="3200" dirty="0">
                <a:latin typeface="標楷體" pitchFamily="65" charset="-120"/>
                <a:ea typeface="標楷體" pitchFamily="65" charset="-120"/>
              </a:rPr>
              <a:t>2</a:t>
            </a:r>
            <a:r>
              <a:rPr lang="zh-TW" altLang="en-US" sz="3200" dirty="0">
                <a:latin typeface="標楷體" pitchFamily="65" charset="-120"/>
                <a:ea typeface="標楷體" pitchFamily="65" charset="-120"/>
              </a:rPr>
              <a:t>條第</a:t>
            </a:r>
            <a:r>
              <a:rPr lang="en-US" altLang="zh-TW" sz="3200" dirty="0">
                <a:latin typeface="標楷體" pitchFamily="65" charset="-120"/>
                <a:ea typeface="標楷體" pitchFamily="65" charset="-120"/>
              </a:rPr>
              <a:t>4</a:t>
            </a:r>
            <a:r>
              <a:rPr lang="zh-TW" altLang="en-US" sz="3200" dirty="0">
                <a:latin typeface="標楷體" pitchFamily="65" charset="-120"/>
                <a:ea typeface="標楷體" pitchFamily="65" charset="-120"/>
              </a:rPr>
              <a:t>款性騷擾定義規定：</a:t>
            </a:r>
            <a:br>
              <a:rPr lang="zh-TW" altLang="en-US" sz="3200" dirty="0">
                <a:latin typeface="標楷體" pitchFamily="65" charset="-120"/>
                <a:ea typeface="標楷體" pitchFamily="65" charset="-120"/>
              </a:rPr>
            </a:br>
            <a:endParaRPr lang="en-US" altLang="en-US" sz="3200" dirty="0"/>
          </a:p>
        </p:txBody>
      </p:sp>
      <p:sp>
        <p:nvSpPr>
          <p:cNvPr id="16387" name="Rectangle 3"/>
          <p:cNvSpPr>
            <a:spLocks noGrp="1" noChangeArrowheads="1"/>
          </p:cNvSpPr>
          <p:nvPr>
            <p:ph type="body" idx="1"/>
          </p:nvPr>
        </p:nvSpPr>
        <p:spPr>
          <a:xfrm>
            <a:off x="539750" y="1556792"/>
            <a:ext cx="8070850" cy="4539208"/>
          </a:xfrm>
        </p:spPr>
        <p:txBody>
          <a:bodyPr/>
          <a:lstStyle/>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性騷擾：指符合下列情形之一，且未達性侵害之程度者：</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以明示或暗示之方式，從事不受歡迎且具有性意味或性別歧視之言詞或行為，致影響他人之人格尊嚴、學習、或工作之機會或表現者。</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以性或性別有關之行為，作為自己或他人獲得、喪失或減損其學習或工作有關權益之條件者。</a:t>
            </a:r>
          </a:p>
          <a:p>
            <a:pPr marL="809625" indent="-809625" eaLnBrk="1" hangingPunct="1">
              <a:lnSpc>
                <a:spcPct val="80000"/>
              </a:lnSpc>
              <a:spcBef>
                <a:spcPct val="0"/>
              </a:spcBef>
              <a:buFontTx/>
              <a:buNone/>
            </a:pPr>
            <a:endParaRPr lang="zh-TW" altLang="en-US" sz="2400" dirty="0">
              <a:latin typeface="標楷體" pitchFamily="65" charset="-120"/>
              <a:ea typeface="標楷體" pitchFamily="65" charset="-120"/>
            </a:endParaRP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a:t>
            </a:r>
            <a:r>
              <a:rPr lang="zh-TW" altLang="en-US" sz="2400" dirty="0">
                <a:solidFill>
                  <a:srgbClr val="00B050"/>
                </a:solidFill>
                <a:latin typeface="標楷體" pitchFamily="65" charset="-120"/>
                <a:ea typeface="標楷體" pitchFamily="65" charset="-120"/>
              </a:rPr>
              <a:t>校園性侵害或性騷擾事件</a:t>
            </a:r>
            <a:r>
              <a:rPr lang="zh-TW" altLang="en-US" sz="2400" dirty="0">
                <a:latin typeface="標楷體" pitchFamily="65" charset="-120"/>
                <a:ea typeface="標楷體" pitchFamily="65" charset="-120"/>
              </a:rPr>
              <a:t>：</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指性侵害或性騷擾事件之一方為學校校長、教師、職</a:t>
            </a:r>
          </a:p>
          <a:p>
            <a:pPr marL="809625" indent="-809625" eaLnBrk="1" hangingPunct="1">
              <a:lnSpc>
                <a:spcPct val="80000"/>
              </a:lnSpc>
              <a:spcBef>
                <a:spcPct val="0"/>
              </a:spcBef>
              <a:buFontTx/>
              <a:buNone/>
            </a:pPr>
            <a:r>
              <a:rPr lang="zh-TW" altLang="en-US" sz="2400" dirty="0">
                <a:latin typeface="標楷體" pitchFamily="65" charset="-120"/>
                <a:ea typeface="標楷體" pitchFamily="65" charset="-120"/>
              </a:rPr>
              <a:t>  員、工友或學生，他方為</a:t>
            </a:r>
            <a:r>
              <a:rPr lang="zh-TW" altLang="en-US" sz="2400" dirty="0">
                <a:solidFill>
                  <a:srgbClr val="00B050"/>
                </a:solidFill>
                <a:latin typeface="標楷體" pitchFamily="65" charset="-120"/>
                <a:ea typeface="標楷體" pitchFamily="65" charset="-120"/>
              </a:rPr>
              <a:t>學生</a:t>
            </a:r>
            <a:r>
              <a:rPr lang="zh-TW" altLang="en-US" sz="2400" dirty="0">
                <a:latin typeface="標楷體" pitchFamily="65" charset="-120"/>
                <a:ea typeface="標楷體" pitchFamily="65" charset="-120"/>
              </a:rPr>
              <a:t>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4638"/>
            <a:ext cx="8686800" cy="1143000"/>
          </a:xfrm>
        </p:spPr>
        <p:txBody>
          <a:bodyPr>
            <a:normAutofit fontScale="90000"/>
          </a:bodyPr>
          <a:lstStyle/>
          <a:p>
            <a:r>
              <a:rPr lang="zh-TW" altLang="en-US" dirty="0">
                <a:latin typeface="標楷體" pitchFamily="65" charset="-120"/>
                <a:ea typeface="標楷體" pitchFamily="65" charset="-120"/>
              </a:rPr>
              <a:t>依</a:t>
            </a:r>
            <a:r>
              <a:rPr lang="zh-TW" altLang="en-US" dirty="0">
                <a:solidFill>
                  <a:srgbClr val="00B050"/>
                </a:solidFill>
                <a:latin typeface="標楷體" pitchFamily="65" charset="-120"/>
                <a:ea typeface="標楷體" pitchFamily="65" charset="-120"/>
              </a:rPr>
              <a:t>性別平等工作法</a:t>
            </a:r>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12</a:t>
            </a:r>
            <a:r>
              <a:rPr lang="zh-TW" altLang="en-US" dirty="0">
                <a:latin typeface="標楷體" pitchFamily="65" charset="-120"/>
                <a:ea typeface="標楷體" pitchFamily="65" charset="-120"/>
              </a:rPr>
              <a:t>條性騷擾規定</a:t>
            </a:r>
            <a:br>
              <a:rPr lang="zh-TW" altLang="en-US" dirty="0">
                <a:latin typeface="標楷體" pitchFamily="65" charset="-120"/>
                <a:ea typeface="標楷體" pitchFamily="65" charset="-120"/>
              </a:rPr>
            </a:br>
            <a:endParaRPr lang="en-US" altLang="en-US" dirty="0"/>
          </a:p>
        </p:txBody>
      </p:sp>
      <p:sp>
        <p:nvSpPr>
          <p:cNvPr id="15363" name="Rectangle 3"/>
          <p:cNvSpPr>
            <a:spLocks noGrp="1" noChangeArrowheads="1"/>
          </p:cNvSpPr>
          <p:nvPr>
            <p:ph type="body" idx="1"/>
          </p:nvPr>
        </p:nvSpPr>
        <p:spPr>
          <a:xfrm>
            <a:off x="251520" y="1556792"/>
            <a:ext cx="8604250" cy="4876800"/>
          </a:xfrm>
        </p:spPr>
        <p:txBody>
          <a:bodyPr>
            <a:normAutofit/>
          </a:bodyPr>
          <a:lstStyle/>
          <a:p>
            <a:pPr marL="896938" indent="-896938" eaLnBrk="1" hangingPunct="1">
              <a:lnSpc>
                <a:spcPct val="90000"/>
              </a:lnSpc>
              <a:buFontTx/>
              <a:buNone/>
            </a:pPr>
            <a:r>
              <a:rPr lang="zh-TW" altLang="en-US" sz="2400" dirty="0">
                <a:latin typeface="標楷體" pitchFamily="65" charset="-120"/>
                <a:ea typeface="標楷體" pitchFamily="65" charset="-120"/>
              </a:rPr>
              <a:t>本法所稱性騷擾</a:t>
            </a:r>
            <a:r>
              <a:rPr lang="en-US" altLang="en-US" sz="2400" dirty="0"/>
              <a:t>（</a:t>
            </a:r>
            <a:r>
              <a:rPr kumimoji="0" lang="en-US" altLang="zh-TW"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性工法的性騷擾概念涵蓋性侵害</a:t>
            </a:r>
            <a:r>
              <a:rPr lang="en-US" altLang="en-US" sz="2400" dirty="0"/>
              <a:t>）</a:t>
            </a:r>
            <a:r>
              <a:rPr lang="zh-TW" altLang="en-US" sz="2400" dirty="0">
                <a:latin typeface="標楷體" pitchFamily="65" charset="-120"/>
                <a:ea typeface="標楷體" pitchFamily="65" charset="-120"/>
              </a:rPr>
              <a:t>，謂下列三款情形之一：</a:t>
            </a:r>
          </a:p>
          <a:p>
            <a:pPr marL="896938" indent="-896938" eaLnBrk="1" hangingPunct="1">
              <a:lnSpc>
                <a:spcPct val="9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受僱者於執行職務時，任何人以性要求、具有性意味或性別歧視之言詞或行為，對其造成敵意性、脅迫性或冒犯性之工作環境，致侵犯或干擾其人格尊嚴、人身自由或影響其工作表現。</a:t>
            </a:r>
            <a:r>
              <a:rPr lang="zh-TW" altLang="zh-TW" sz="2400" dirty="0">
                <a:latin typeface="標楷體" pitchFamily="65" charset="-120"/>
                <a:ea typeface="標楷體" pitchFamily="65" charset="-120"/>
              </a:rPr>
              <a:t>（</a:t>
            </a:r>
            <a:r>
              <a:rPr lang="zh-TW" altLang="en-US" sz="2400" u="sng" dirty="0">
                <a:solidFill>
                  <a:srgbClr val="00B050"/>
                </a:solidFill>
                <a:latin typeface="標楷體" pitchFamily="65" charset="-120"/>
                <a:ea typeface="標楷體" pitchFamily="65" charset="-120"/>
              </a:rPr>
              <a:t>敵意工作環境型</a:t>
            </a:r>
            <a:r>
              <a:rPr lang="zh-TW" altLang="en-US" sz="2400" dirty="0">
                <a:latin typeface="標楷體" pitchFamily="65" charset="-120"/>
                <a:ea typeface="標楷體" pitchFamily="65" charset="-120"/>
              </a:rPr>
              <a:t>）</a:t>
            </a:r>
          </a:p>
          <a:p>
            <a:pPr marL="896938" indent="-896938" eaLnBrk="1" hangingPunct="1">
              <a:lnSpc>
                <a:spcPct val="9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雇主對受僱者或求職者為明示或暗示之性要求、具有性意味或性別歧視之言詞或行為，作為勞務契約成立、存續、變更或分發、配置、報酬、考績、陞遷、降調、獎懲等之交換條件。</a:t>
            </a:r>
            <a:r>
              <a:rPr lang="zh-TW" altLang="zh-TW" sz="2400" dirty="0">
                <a:latin typeface="標楷體" pitchFamily="65" charset="-120"/>
                <a:ea typeface="標楷體" pitchFamily="65" charset="-120"/>
              </a:rPr>
              <a:t>（</a:t>
            </a:r>
            <a:r>
              <a:rPr lang="zh-TW" altLang="en-US" sz="2400" u="sng" dirty="0">
                <a:solidFill>
                  <a:srgbClr val="00B050"/>
                </a:solidFill>
                <a:latin typeface="標楷體" pitchFamily="65" charset="-120"/>
                <a:ea typeface="標楷體" pitchFamily="65" charset="-120"/>
              </a:rPr>
              <a:t>交換型</a:t>
            </a:r>
            <a:r>
              <a:rPr lang="zh-TW" altLang="en-US"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  </a:t>
            </a:r>
            <a:endParaRPr kumimoji="0" lang="en-US" altLang="zh-TW" sz="2400" dirty="0">
              <a:latin typeface="標楷體" pitchFamily="65" charset="-120"/>
              <a:ea typeface="標楷體" pitchFamily="65" charset="-120"/>
            </a:endParaRPr>
          </a:p>
          <a:p>
            <a:pPr marL="896938" indent="-896938" eaLnBrk="1" hangingPunct="1">
              <a:lnSpc>
                <a:spcPct val="9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3.</a:t>
            </a:r>
            <a:r>
              <a:rPr lang="zh-TW" altLang="en-US" sz="2400" b="0" i="0" dirty="0">
                <a:solidFill>
                  <a:srgbClr val="000000"/>
                </a:solidFill>
                <a:effectLst/>
                <a:latin typeface="標楷體" panose="03000509000000000000" pitchFamily="65" charset="-120"/>
                <a:ea typeface="標楷體" panose="03000509000000000000" pitchFamily="65" charset="-120"/>
              </a:rPr>
              <a:t>對於因僱用、求職或執行職務關係受自己指揮、監督之人，利用權勢或機會為性騷擾。</a:t>
            </a:r>
            <a:r>
              <a:rPr lang="zh-TW" altLang="zh-TW" sz="2400" dirty="0">
                <a:latin typeface="標楷體" pitchFamily="65" charset="-120"/>
                <a:ea typeface="標楷體" pitchFamily="65" charset="-120"/>
              </a:rPr>
              <a:t>（</a:t>
            </a:r>
            <a:r>
              <a:rPr lang="zh-TW" altLang="en-US" sz="2400" u="sng" dirty="0">
                <a:solidFill>
                  <a:srgbClr val="00B050"/>
                </a:solidFill>
                <a:latin typeface="標楷體" pitchFamily="65" charset="-120"/>
                <a:ea typeface="標楷體" pitchFamily="65" charset="-120"/>
              </a:rPr>
              <a:t>權勢性騷擾</a:t>
            </a:r>
            <a:r>
              <a:rPr lang="zh-TW" altLang="en-US" sz="2400" dirty="0">
                <a:latin typeface="標楷體" pitchFamily="65" charset="-120"/>
                <a:ea typeface="標楷體" pitchFamily="65" charset="-120"/>
              </a:rPr>
              <a:t>）</a:t>
            </a:r>
            <a:r>
              <a:rPr kumimoji="0" lang="zh-TW" altLang="en-US" sz="2400" dirty="0">
                <a:latin typeface="標楷體" pitchFamily="65" charset="-120"/>
                <a:ea typeface="標楷體" pitchFamily="65" charset="-12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zh-TW" altLang="en-US" dirty="0">
                <a:solidFill>
                  <a:srgbClr val="00B050"/>
                </a:solidFill>
                <a:latin typeface="標楷體" pitchFamily="65" charset="-120"/>
                <a:ea typeface="標楷體" pitchFamily="65" charset="-120"/>
              </a:rPr>
              <a:t>性騷擾防治法</a:t>
            </a:r>
            <a:r>
              <a:rPr lang="zh-TW" altLang="en-US" dirty="0">
                <a:latin typeface="標楷體" pitchFamily="65" charset="-120"/>
                <a:ea typeface="標楷體" pitchFamily="65" charset="-120"/>
              </a:rPr>
              <a:t>第</a:t>
            </a:r>
            <a:r>
              <a:rPr lang="en-US" altLang="zh-TW" dirty="0">
                <a:latin typeface="標楷體" pitchFamily="65" charset="-120"/>
                <a:ea typeface="標楷體" pitchFamily="65" charset="-120"/>
              </a:rPr>
              <a:t>2</a:t>
            </a:r>
            <a:r>
              <a:rPr lang="zh-TW" altLang="en-US" dirty="0">
                <a:latin typeface="標楷體" pitchFamily="65" charset="-120"/>
                <a:ea typeface="標楷體" pitchFamily="65" charset="-120"/>
              </a:rPr>
              <a:t>條性騷擾規定：</a:t>
            </a:r>
            <a:br>
              <a:rPr lang="zh-TW" altLang="en-US" dirty="0">
                <a:latin typeface="標楷體" pitchFamily="65" charset="-120"/>
                <a:ea typeface="標楷體" pitchFamily="65" charset="-120"/>
              </a:rPr>
            </a:br>
            <a:endParaRPr lang="en-US" altLang="en-US" dirty="0"/>
          </a:p>
        </p:txBody>
      </p:sp>
      <p:sp>
        <p:nvSpPr>
          <p:cNvPr id="17411" name="Rectangle 3"/>
          <p:cNvSpPr>
            <a:spLocks noGrp="1" noChangeArrowheads="1"/>
          </p:cNvSpPr>
          <p:nvPr>
            <p:ph type="body" idx="1"/>
          </p:nvPr>
        </p:nvSpPr>
        <p:spPr>
          <a:xfrm>
            <a:off x="539750" y="1412776"/>
            <a:ext cx="8070850" cy="5111849"/>
          </a:xfrm>
        </p:spPr>
        <p:txBody>
          <a:bodyPr/>
          <a:lstStyle/>
          <a:p>
            <a:pPr marL="809625" indent="-809625" eaLnBrk="1" hangingPunct="1">
              <a:lnSpc>
                <a:spcPct val="80000"/>
              </a:lnSpc>
              <a:buFontTx/>
              <a:buNone/>
            </a:pPr>
            <a:r>
              <a:rPr lang="zh-TW" altLang="en-US" sz="2400" dirty="0">
                <a:latin typeface="標楷體" pitchFamily="65" charset="-120"/>
                <a:ea typeface="標楷體" pitchFamily="65" charset="-120"/>
              </a:rPr>
              <a:t>   本法所稱性騷擾，係指性侵害犯罪以外，對他人實施違反其意願而與性或性別有關之行為，且有下列情形之一者：</a:t>
            </a:r>
          </a:p>
          <a:p>
            <a:pPr marL="809625" indent="-809625" eaLnBrk="1" hangingPunct="1">
              <a:lnSpc>
                <a:spcPct val="80000"/>
              </a:lnSpc>
              <a:spcBef>
                <a:spcPct val="50000"/>
              </a:spcBef>
              <a:buFontTx/>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1.</a:t>
            </a:r>
            <a:r>
              <a:rPr lang="zh-TW" altLang="en-US" sz="2400" dirty="0">
                <a:latin typeface="標楷體" pitchFamily="65" charset="-120"/>
                <a:ea typeface="標楷體" pitchFamily="65" charset="-120"/>
              </a:rPr>
              <a:t>以該他人順服或拒絕該行為，作為其獲得、喪失或減損與工作、教育、訓練、服務、計畫、活動有關權益之條件。</a:t>
            </a:r>
          </a:p>
          <a:p>
            <a:pPr marL="809625" indent="-809625" eaLnBrk="1" hangingPunct="1">
              <a:lnSpc>
                <a:spcPct val="80000"/>
              </a:lnSpc>
              <a:spcBef>
                <a:spcPct val="50000"/>
              </a:spcBef>
              <a:buFont typeface="Wingdings" pitchFamily="2" charset="2"/>
              <a:buNone/>
            </a:pPr>
            <a:r>
              <a:rPr lang="zh-TW" altLang="en-US" sz="2400" dirty="0">
                <a:latin typeface="標楷體" pitchFamily="65" charset="-120"/>
                <a:ea typeface="標楷體" pitchFamily="65" charset="-120"/>
              </a:rPr>
              <a:t>   </a:t>
            </a:r>
            <a:r>
              <a:rPr lang="en-US" altLang="zh-TW" sz="2400" dirty="0">
                <a:latin typeface="標楷體" pitchFamily="65" charset="-120"/>
                <a:ea typeface="標楷體" pitchFamily="65" charset="-120"/>
              </a:rPr>
              <a:t>2.</a:t>
            </a:r>
            <a:r>
              <a:rPr lang="zh-TW" altLang="en-US" sz="2400" dirty="0">
                <a:latin typeface="標楷體" pitchFamily="65" charset="-120"/>
                <a:ea typeface="標楷體" pitchFamily="65" charset="-120"/>
              </a:rPr>
              <a:t>以展示或播送文字、圖畫、聲音、影像或其他物品之方式，或以歧視、侮辱之言行，或以他法，而有損害他人人格尊嚴，或造成使人心生畏怖、感受敵意或冒犯之情境，或不當影響其工作、教育、訓練、服務、計畫、活動或正常生活之進行。</a:t>
            </a:r>
            <a:endParaRPr lang="en-US" altLang="zh-TW" sz="2400" dirty="0">
              <a:latin typeface="標楷體" pitchFamily="65" charset="-120"/>
              <a:ea typeface="標楷體" pitchFamily="65" charset="-120"/>
            </a:endParaRPr>
          </a:p>
          <a:p>
            <a:pPr marL="809625" indent="-809625" eaLnBrk="1" hangingPunct="1">
              <a:lnSpc>
                <a:spcPct val="80000"/>
              </a:lnSpc>
              <a:spcBef>
                <a:spcPct val="50000"/>
              </a:spcBef>
              <a:buFont typeface="Wingdings" pitchFamily="2" charset="2"/>
              <a:buNone/>
            </a:pPr>
            <a:r>
              <a:rPr lang="zh-TW" altLang="en-US" sz="2400" b="0" i="0" dirty="0">
                <a:solidFill>
                  <a:srgbClr val="000000"/>
                </a:solidFill>
                <a:effectLst/>
                <a:latin typeface="標楷體" panose="03000509000000000000" pitchFamily="65" charset="-120"/>
                <a:ea typeface="標楷體" panose="03000509000000000000" pitchFamily="65" charset="-120"/>
              </a:rPr>
              <a:t>   </a:t>
            </a:r>
            <a:r>
              <a:rPr lang="en-US" altLang="zh-TW" sz="2400" b="0" i="0" dirty="0">
                <a:solidFill>
                  <a:srgbClr val="000000"/>
                </a:solidFill>
                <a:effectLst/>
                <a:latin typeface="標楷體" panose="03000509000000000000" pitchFamily="65" charset="-120"/>
                <a:ea typeface="標楷體" panose="03000509000000000000" pitchFamily="65" charset="-120"/>
              </a:rPr>
              <a:t>3.</a:t>
            </a:r>
            <a:r>
              <a:rPr lang="zh-TW" altLang="en-US" sz="2400" b="0" i="0" dirty="0">
                <a:solidFill>
                  <a:srgbClr val="000000"/>
                </a:solidFill>
                <a:effectLst/>
                <a:latin typeface="標楷體" panose="03000509000000000000" pitchFamily="65" charset="-120"/>
                <a:ea typeface="標楷體" panose="03000509000000000000" pitchFamily="65" charset="-120"/>
              </a:rPr>
              <a:t>本法所稱權勢性騷擾，指對於因教育、訓練、醫療、公務、業務、求職或其他相類關係受自己監督、照護、指導之人，利用權勢或機會為性騷擾。</a:t>
            </a:r>
            <a:endParaRPr lang="zh-TW" altLang="en-US" sz="2400" dirty="0">
              <a:latin typeface="標楷體" panose="03000509000000000000" pitchFamily="65" charset="-120"/>
              <a:ea typeface="標楷體" panose="03000509000000000000" pitchFamily="65" charset="-120"/>
            </a:endParaRPr>
          </a:p>
          <a:p>
            <a:pPr marL="809625" indent="-809625" eaLnBrk="1" hangingPunct="1">
              <a:lnSpc>
                <a:spcPct val="80000"/>
              </a:lnSpc>
              <a:buFont typeface="Wingdings" pitchFamily="2" charset="2"/>
              <a:buNone/>
            </a:pPr>
            <a:endParaRPr lang="zh-TW" altLang="en-US" sz="1800" dirty="0">
              <a:latin typeface="標楷體" pitchFamily="65" charset="-120"/>
              <a:ea typeface="標楷體" pitchFamily="65" charset="-120"/>
            </a:endParaRPr>
          </a:p>
          <a:p>
            <a:pPr marL="809625" indent="-809625" eaLnBrk="1" hangingPunct="1">
              <a:lnSpc>
                <a:spcPct val="80000"/>
              </a:lnSpc>
              <a:buFont typeface="Wingdings" pitchFamily="2" charset="2"/>
              <a:buNone/>
            </a:pPr>
            <a:endParaRPr lang="zh-TW" altLang="en-US" sz="1800" dirty="0">
              <a:latin typeface="標楷體" pitchFamily="65" charset="-120"/>
              <a:ea typeface="標楷體"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043608" y="2564904"/>
            <a:ext cx="7776864" cy="2116831"/>
          </a:xfrm>
        </p:spPr>
        <p:txBody>
          <a:bodyPr>
            <a:normAutofit/>
          </a:bodyPr>
          <a:lstStyle/>
          <a:p>
            <a:pPr>
              <a:buNone/>
            </a:pPr>
            <a:r>
              <a:rPr lang="zh-TW" altLang="en-US" sz="6600" dirty="0">
                <a:latin typeface="標楷體" pitchFamily="65" charset="-120"/>
                <a:ea typeface="標楷體" pitchFamily="65" charset="-120"/>
              </a:rPr>
              <a:t>常見的性騷擾行為</a:t>
            </a:r>
            <a:endParaRPr lang="en-US" altLang="zh-TW" sz="6600" dirty="0">
              <a:latin typeface="標楷體" pitchFamily="65" charset="-120"/>
              <a:ea typeface="標楷體" pitchFamily="65" charset="-120"/>
            </a:endParaRPr>
          </a:p>
          <a:p>
            <a:endParaRPr lang="zh-TW" altLang="en-US" sz="6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915816" y="260648"/>
            <a:ext cx="4104456" cy="1143000"/>
          </a:xfrm>
        </p:spPr>
        <p:txBody>
          <a:bodyPr>
            <a:normAutofit/>
          </a:bodyPr>
          <a:lstStyle/>
          <a:p>
            <a:r>
              <a:rPr lang="zh-TW" altLang="en-US" sz="3200" dirty="0">
                <a:solidFill>
                  <a:srgbClr val="FF0000"/>
                </a:solidFill>
                <a:latin typeface="華康中圓體" pitchFamily="49" charset="-120"/>
                <a:ea typeface="華康中圓體" pitchFamily="49" charset="-120"/>
              </a:rPr>
              <a:t>性騷擾常見三種樣態</a:t>
            </a:r>
          </a:p>
        </p:txBody>
      </p:sp>
      <p:sp>
        <p:nvSpPr>
          <p:cNvPr id="5" name="內容版面配置區 4"/>
          <p:cNvSpPr>
            <a:spLocks noGrp="1"/>
          </p:cNvSpPr>
          <p:nvPr>
            <p:ph idx="1"/>
          </p:nvPr>
        </p:nvSpPr>
        <p:spPr>
          <a:xfrm>
            <a:off x="1043608" y="1412776"/>
            <a:ext cx="2160240" cy="864096"/>
          </a:xfrm>
        </p:spPr>
        <p:txBody>
          <a:bodyPr/>
          <a:lstStyle/>
          <a:p>
            <a:r>
              <a:rPr lang="zh-TW" altLang="en-US" dirty="0">
                <a:solidFill>
                  <a:srgbClr val="FF0000"/>
                </a:solidFill>
                <a:latin typeface="華康中圓體" pitchFamily="49" charset="-120"/>
                <a:ea typeface="華康中圓體" pitchFamily="49" charset="-120"/>
              </a:rPr>
              <a:t>言語</a:t>
            </a:r>
          </a:p>
        </p:txBody>
      </p:sp>
      <p:sp>
        <p:nvSpPr>
          <p:cNvPr id="6" name="內容版面配置區 4"/>
          <p:cNvSpPr txBox="1">
            <a:spLocks/>
          </p:cNvSpPr>
          <p:nvPr/>
        </p:nvSpPr>
        <p:spPr>
          <a:xfrm>
            <a:off x="1043608" y="3068960"/>
            <a:ext cx="2160240" cy="86409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zh-TW" altLang="en-US" dirty="0">
                <a:solidFill>
                  <a:srgbClr val="FF0000"/>
                </a:solidFill>
                <a:latin typeface="華康中圓體" pitchFamily="49" charset="-120"/>
                <a:ea typeface="華康中圓體" pitchFamily="49" charset="-120"/>
              </a:rPr>
              <a:t>行動</a:t>
            </a:r>
          </a:p>
        </p:txBody>
      </p:sp>
      <p:sp>
        <p:nvSpPr>
          <p:cNvPr id="7" name="內容版面配置區 4"/>
          <p:cNvSpPr txBox="1">
            <a:spLocks/>
          </p:cNvSpPr>
          <p:nvPr/>
        </p:nvSpPr>
        <p:spPr>
          <a:xfrm>
            <a:off x="1043608" y="4941168"/>
            <a:ext cx="2160240" cy="86409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zh-TW" altLang="en-US" dirty="0">
                <a:solidFill>
                  <a:srgbClr val="FF0000"/>
                </a:solidFill>
                <a:latin typeface="華康中圓體" pitchFamily="49" charset="-120"/>
                <a:ea typeface="華康中圓體" pitchFamily="49" charset="-120"/>
              </a:rPr>
              <a:t>視覺</a:t>
            </a:r>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4" y="1050156"/>
            <a:ext cx="4992687" cy="288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67790" y="2491606"/>
            <a:ext cx="4846637" cy="296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5"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56069" y="4006081"/>
            <a:ext cx="4670077" cy="290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525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500"/>
                                        <p:tgtEl>
                                          <p:spTgt spid="717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7171"/>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172"/>
                                        </p:tgtEl>
                                        <p:attrNameLst>
                                          <p:attrName>style.visibility</p:attrName>
                                        </p:attrNameLst>
                                      </p:cBhvr>
                                      <p:to>
                                        <p:strVal val="visible"/>
                                      </p:to>
                                    </p:set>
                                    <p:animEffect transition="in" filter="fade">
                                      <p:cBhvr>
                                        <p:cTn id="16" dur="500"/>
                                        <p:tgtEl>
                                          <p:spTgt spid="7172"/>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717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175"/>
                                        </p:tgtEl>
                                        <p:attrNameLst>
                                          <p:attrName>style.visibility</p:attrName>
                                        </p:attrNameLst>
                                      </p:cBhvr>
                                      <p:to>
                                        <p:strVal val="visible"/>
                                      </p:to>
                                    </p:set>
                                    <p:animEffect transition="in" filter="fade">
                                      <p:cBhvr>
                                        <p:cTn id="25"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9276</TotalTime>
  <Words>3551</Words>
  <Application>Microsoft Office PowerPoint</Application>
  <PresentationFormat>如螢幕大小 (4:3)</PresentationFormat>
  <Paragraphs>377</Paragraphs>
  <Slides>38</Slides>
  <Notes>4</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38</vt:i4>
      </vt:variant>
    </vt:vector>
  </HeadingPairs>
  <TitlesOfParts>
    <vt:vector size="48" baseType="lpstr">
      <vt:lpstr>細明體_HKSCS</vt:lpstr>
      <vt:lpstr>華康中圓體</vt:lpstr>
      <vt:lpstr>新細明體</vt:lpstr>
      <vt:lpstr>標楷體</vt:lpstr>
      <vt:lpstr>Arial</vt:lpstr>
      <vt:lpstr>Calibri</vt:lpstr>
      <vt:lpstr>Times New Roman</vt:lpstr>
      <vt:lpstr>Wingdings</vt:lpstr>
      <vt:lpstr>Wingdings 2</vt:lpstr>
      <vt:lpstr>Office 佈景主題</vt:lpstr>
      <vt:lpstr>性騷擾防治宣導</vt:lpstr>
      <vt:lpstr>宣導建議大綱</vt:lpstr>
      <vt:lpstr>PowerPoint 簡報</vt:lpstr>
      <vt:lpstr>性騷擾定義 </vt:lpstr>
      <vt:lpstr>依性別平等教育法第2條第4款性騷擾定義規定： </vt:lpstr>
      <vt:lpstr>依性別平等工作法第12條性騷擾規定 </vt:lpstr>
      <vt:lpstr>性騷擾防治法第2條性騷擾規定： </vt:lpstr>
      <vt:lpstr>PowerPoint 簡報</vt:lpstr>
      <vt:lpstr>性騷擾常見三種樣態</vt:lpstr>
      <vt:lpstr>常見的性騷擾行為</vt:lpstr>
      <vt:lpstr>常見的性騷擾行為</vt:lpstr>
      <vt:lpstr>常見的性騷擾行為</vt:lpstr>
      <vt:lpstr>性騷三法的區辨</vt:lpstr>
      <vt:lpstr>性騷三法區辨</vt:lpstr>
      <vt:lpstr>性騷三法之區辨</vt:lpstr>
      <vt:lpstr>PowerPoint 簡報</vt:lpstr>
      <vt:lpstr>PowerPoint 簡報</vt:lpstr>
      <vt:lpstr>性騷三法適用的注意事項</vt:lpstr>
      <vt:lpstr>性騷三法適用的注意事項</vt:lpstr>
      <vt:lpstr>PowerPoint 簡報</vt:lpstr>
      <vt:lpstr>保障自已的權益</vt:lpstr>
      <vt:lpstr>校園性騷擾申訴管道</vt:lpstr>
      <vt:lpstr>PowerPoint 簡報</vt:lpstr>
      <vt:lpstr>職場性騷擾申訴管道</vt:lpstr>
      <vt:lpstr>PowerPoint 簡報</vt:lpstr>
      <vt:lpstr>PowerPoint 簡報</vt:lpstr>
      <vt:lpstr>一般性騷擾申訴管道</vt:lpstr>
      <vt:lpstr>PowerPoint 簡報</vt:lpstr>
      <vt:lpstr>PowerPoint 簡報</vt:lpstr>
      <vt:lpstr>性騷擾的法律責任 </vt:lpstr>
      <vt:lpstr>性騷擾的法律責任</vt:lpstr>
      <vt:lpstr>性騷擾的法律責任</vt:lpstr>
      <vt:lpstr>性騷擾的法律責任</vt:lpstr>
      <vt:lpstr>性騷擾的法律責任</vt:lpstr>
      <vt:lpstr>性騷擾的法律責任</vt:lpstr>
      <vt:lpstr>性騷擾的法律責任</vt:lpstr>
      <vt:lpstr>PowerPoint 簡報</vt:lpstr>
      <vt:lpstr>桃園市政府性騷擾被害人保護服務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user</cp:lastModifiedBy>
  <cp:revision>217</cp:revision>
  <dcterms:created xsi:type="dcterms:W3CDTF">2017-03-15T00:54:23Z</dcterms:created>
  <dcterms:modified xsi:type="dcterms:W3CDTF">2024-06-26T00:30:07Z</dcterms:modified>
</cp:coreProperties>
</file>